
<file path=[Content_Types].xml><?xml version="1.0" encoding="utf-8"?>
<Types xmlns="http://schemas.openxmlformats.org/package/2006/content-types">
  <Default Extension="emf" ContentType="image/x-emf"/>
  <Default Extension="gif" ContentType="image/gif"/>
  <Default Extension="jpeg" ContentType="image/jpeg"/>
  <Default Extension="jp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comments/comment1.xml" ContentType="application/vnd.openxmlformats-officedocument.presentationml.comments+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49" r:id="rId5"/>
  </p:sldMasterIdLst>
  <p:notesMasterIdLst>
    <p:notesMasterId r:id="rId100"/>
  </p:notesMasterIdLst>
  <p:handoutMasterIdLst>
    <p:handoutMasterId r:id="rId101"/>
  </p:handoutMasterIdLst>
  <p:sldIdLst>
    <p:sldId id="519" r:id="rId6"/>
    <p:sldId id="458" r:id="rId7"/>
    <p:sldId id="459" r:id="rId8"/>
    <p:sldId id="613" r:id="rId9"/>
    <p:sldId id="612" r:id="rId10"/>
    <p:sldId id="626" r:id="rId11"/>
    <p:sldId id="505" r:id="rId12"/>
    <p:sldId id="537" r:id="rId13"/>
    <p:sldId id="538" r:id="rId14"/>
    <p:sldId id="465" r:id="rId15"/>
    <p:sldId id="539" r:id="rId16"/>
    <p:sldId id="540" r:id="rId17"/>
    <p:sldId id="473" r:id="rId18"/>
    <p:sldId id="541" r:id="rId19"/>
    <p:sldId id="542" r:id="rId20"/>
    <p:sldId id="543" r:id="rId21"/>
    <p:sldId id="544" r:id="rId22"/>
    <p:sldId id="545" r:id="rId23"/>
    <p:sldId id="547" r:id="rId24"/>
    <p:sldId id="546" r:id="rId25"/>
    <p:sldId id="552" r:id="rId26"/>
    <p:sldId id="553" r:id="rId27"/>
    <p:sldId id="561" r:id="rId28"/>
    <p:sldId id="625" r:id="rId29"/>
    <p:sldId id="555" r:id="rId30"/>
    <p:sldId id="628" r:id="rId31"/>
    <p:sldId id="622" r:id="rId32"/>
    <p:sldId id="627" r:id="rId33"/>
    <p:sldId id="629" r:id="rId34"/>
    <p:sldId id="556" r:id="rId35"/>
    <p:sldId id="563" r:id="rId36"/>
    <p:sldId id="562" r:id="rId37"/>
    <p:sldId id="564" r:id="rId38"/>
    <p:sldId id="566" r:id="rId39"/>
    <p:sldId id="565" r:id="rId40"/>
    <p:sldId id="567" r:id="rId41"/>
    <p:sldId id="568" r:id="rId42"/>
    <p:sldId id="569" r:id="rId43"/>
    <p:sldId id="557" r:id="rId44"/>
    <p:sldId id="615" r:id="rId45"/>
    <p:sldId id="630" r:id="rId46"/>
    <p:sldId id="631" r:id="rId47"/>
    <p:sldId id="558" r:id="rId48"/>
    <p:sldId id="571" r:id="rId49"/>
    <p:sldId id="570" r:id="rId50"/>
    <p:sldId id="632" r:id="rId51"/>
    <p:sldId id="572" r:id="rId52"/>
    <p:sldId id="573" r:id="rId53"/>
    <p:sldId id="633" r:id="rId54"/>
    <p:sldId id="559" r:id="rId55"/>
    <p:sldId id="620" r:id="rId56"/>
    <p:sldId id="580" r:id="rId57"/>
    <p:sldId id="574" r:id="rId58"/>
    <p:sldId id="616" r:id="rId59"/>
    <p:sldId id="617" r:id="rId60"/>
    <p:sldId id="575" r:id="rId61"/>
    <p:sldId id="623" r:id="rId62"/>
    <p:sldId id="576" r:id="rId63"/>
    <p:sldId id="581" r:id="rId64"/>
    <p:sldId id="583" r:id="rId65"/>
    <p:sldId id="582" r:id="rId66"/>
    <p:sldId id="584" r:id="rId67"/>
    <p:sldId id="577" r:id="rId68"/>
    <p:sldId id="578" r:id="rId69"/>
    <p:sldId id="579" r:id="rId70"/>
    <p:sldId id="585" r:id="rId71"/>
    <p:sldId id="590" r:id="rId72"/>
    <p:sldId id="591" r:id="rId73"/>
    <p:sldId id="589" r:id="rId74"/>
    <p:sldId id="586" r:id="rId75"/>
    <p:sldId id="588" r:id="rId76"/>
    <p:sldId id="587" r:id="rId77"/>
    <p:sldId id="592" r:id="rId78"/>
    <p:sldId id="594" r:id="rId79"/>
    <p:sldId id="593" r:id="rId80"/>
    <p:sldId id="598" r:id="rId81"/>
    <p:sldId id="597" r:id="rId82"/>
    <p:sldId id="596" r:id="rId83"/>
    <p:sldId id="601" r:id="rId84"/>
    <p:sldId id="595" r:id="rId85"/>
    <p:sldId id="604" r:id="rId86"/>
    <p:sldId id="603" r:id="rId87"/>
    <p:sldId id="602" r:id="rId88"/>
    <p:sldId id="600" r:id="rId89"/>
    <p:sldId id="599" r:id="rId90"/>
    <p:sldId id="605" r:id="rId91"/>
    <p:sldId id="606" r:id="rId92"/>
    <p:sldId id="608" r:id="rId93"/>
    <p:sldId id="607" r:id="rId94"/>
    <p:sldId id="609" r:id="rId95"/>
    <p:sldId id="634" r:id="rId96"/>
    <p:sldId id="610" r:id="rId97"/>
    <p:sldId id="611" r:id="rId98"/>
    <p:sldId id="504" r:id="rId99"/>
  </p:sldIdLst>
  <p:sldSz cx="9144000" cy="6858000" type="screen4x3"/>
  <p:notesSz cx="6950075" cy="923607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Shaun Ford" initials="" lastIdx="0" clrIdx="0"/>
  <p:cmAuthor id="2" name="Felt, Dawn E (DOH)" initials="FDE(" lastIdx="3" clrIdx="1">
    <p:extLst>
      <p:ext uri="{19B8F6BF-5375-455C-9EA6-DF929625EA0E}">
        <p15:presenceInfo xmlns:p15="http://schemas.microsoft.com/office/powerpoint/2012/main" userId="S::Dawn.Felt@doh.wa.gov::65284695-3977-433a-9b7f-e15ab407c76b"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49D96"/>
    <a:srgbClr val="F3D170"/>
    <a:srgbClr val="D8E36E"/>
    <a:srgbClr val="FFFFFF"/>
    <a:srgbClr val="E8E8E8"/>
    <a:srgbClr val="999999"/>
    <a:srgbClr val="404040"/>
    <a:srgbClr val="000000"/>
    <a:srgbClr val="5F5F5F"/>
    <a:srgbClr val="80808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34603" autoAdjust="0"/>
    <p:restoredTop sz="86385" autoAdjust="0"/>
  </p:normalViewPr>
  <p:slideViewPr>
    <p:cSldViewPr snapToGrid="0">
      <p:cViewPr varScale="1">
        <p:scale>
          <a:sx n="94" d="100"/>
          <a:sy n="94" d="100"/>
        </p:scale>
        <p:origin x="1692" y="90"/>
      </p:cViewPr>
      <p:guideLst/>
    </p:cSldViewPr>
  </p:slideViewPr>
  <p:outlineViewPr>
    <p:cViewPr>
      <p:scale>
        <a:sx n="33" d="100"/>
        <a:sy n="33" d="100"/>
      </p:scale>
      <p:origin x="0" y="-20226"/>
    </p:cViewPr>
  </p:outlineViewPr>
  <p:notesTextViewPr>
    <p:cViewPr>
      <p:scale>
        <a:sx n="1" d="1"/>
        <a:sy n="1" d="1"/>
      </p:scale>
      <p:origin x="0" y="0"/>
    </p:cViewPr>
  </p:notesTextViewPr>
  <p:sorterViewPr>
    <p:cViewPr>
      <p:scale>
        <a:sx n="100" d="100"/>
        <a:sy n="100" d="100"/>
      </p:scale>
      <p:origin x="0" y="0"/>
    </p:cViewPr>
  </p:sorterViewPr>
  <p:notesViewPr>
    <p:cSldViewPr snapToGrid="0">
      <p:cViewPr varScale="1">
        <p:scale>
          <a:sx n="86" d="100"/>
          <a:sy n="86" d="100"/>
        </p:scale>
        <p:origin x="3840" y="84"/>
      </p:cViewPr>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1.xml"/><Relationship Id="rId21" Type="http://schemas.openxmlformats.org/officeDocument/2006/relationships/slide" Target="slides/slide16.xml"/><Relationship Id="rId42" Type="http://schemas.openxmlformats.org/officeDocument/2006/relationships/slide" Target="slides/slide37.xml"/><Relationship Id="rId47" Type="http://schemas.openxmlformats.org/officeDocument/2006/relationships/slide" Target="slides/slide42.xml"/><Relationship Id="rId63" Type="http://schemas.openxmlformats.org/officeDocument/2006/relationships/slide" Target="slides/slide58.xml"/><Relationship Id="rId68" Type="http://schemas.openxmlformats.org/officeDocument/2006/relationships/slide" Target="slides/slide63.xml"/><Relationship Id="rId84" Type="http://schemas.openxmlformats.org/officeDocument/2006/relationships/slide" Target="slides/slide79.xml"/><Relationship Id="rId89" Type="http://schemas.openxmlformats.org/officeDocument/2006/relationships/slide" Target="slides/slide84.xml"/><Relationship Id="rId16" Type="http://schemas.openxmlformats.org/officeDocument/2006/relationships/slide" Target="slides/slide11.xml"/><Relationship Id="rId11" Type="http://schemas.openxmlformats.org/officeDocument/2006/relationships/slide" Target="slides/slide6.xml"/><Relationship Id="rId32" Type="http://schemas.openxmlformats.org/officeDocument/2006/relationships/slide" Target="slides/slide27.xml"/><Relationship Id="rId37" Type="http://schemas.openxmlformats.org/officeDocument/2006/relationships/slide" Target="slides/slide32.xml"/><Relationship Id="rId53" Type="http://schemas.openxmlformats.org/officeDocument/2006/relationships/slide" Target="slides/slide48.xml"/><Relationship Id="rId58" Type="http://schemas.openxmlformats.org/officeDocument/2006/relationships/slide" Target="slides/slide53.xml"/><Relationship Id="rId74" Type="http://schemas.openxmlformats.org/officeDocument/2006/relationships/slide" Target="slides/slide69.xml"/><Relationship Id="rId79" Type="http://schemas.openxmlformats.org/officeDocument/2006/relationships/slide" Target="slides/slide74.xml"/><Relationship Id="rId102" Type="http://schemas.openxmlformats.org/officeDocument/2006/relationships/commentAuthors" Target="commentAuthors.xml"/><Relationship Id="rId5" Type="http://schemas.openxmlformats.org/officeDocument/2006/relationships/slideMaster" Target="slideMasters/slideMaster1.xml"/><Relationship Id="rId90" Type="http://schemas.openxmlformats.org/officeDocument/2006/relationships/slide" Target="slides/slide85.xml"/><Relationship Id="rId95" Type="http://schemas.openxmlformats.org/officeDocument/2006/relationships/slide" Target="slides/slide90.xml"/><Relationship Id="rId22" Type="http://schemas.openxmlformats.org/officeDocument/2006/relationships/slide" Target="slides/slide17.xml"/><Relationship Id="rId27" Type="http://schemas.openxmlformats.org/officeDocument/2006/relationships/slide" Target="slides/slide22.xml"/><Relationship Id="rId43" Type="http://schemas.openxmlformats.org/officeDocument/2006/relationships/slide" Target="slides/slide38.xml"/><Relationship Id="rId48" Type="http://schemas.openxmlformats.org/officeDocument/2006/relationships/slide" Target="slides/slide43.xml"/><Relationship Id="rId64" Type="http://schemas.openxmlformats.org/officeDocument/2006/relationships/slide" Target="slides/slide59.xml"/><Relationship Id="rId69" Type="http://schemas.openxmlformats.org/officeDocument/2006/relationships/slide" Target="slides/slide64.xml"/><Relationship Id="rId80" Type="http://schemas.openxmlformats.org/officeDocument/2006/relationships/slide" Target="slides/slide75.xml"/><Relationship Id="rId85" Type="http://schemas.openxmlformats.org/officeDocument/2006/relationships/slide" Target="slides/slide80.xml"/><Relationship Id="rId12" Type="http://schemas.openxmlformats.org/officeDocument/2006/relationships/slide" Target="slides/slide7.xml"/><Relationship Id="rId17" Type="http://schemas.openxmlformats.org/officeDocument/2006/relationships/slide" Target="slides/slide12.xml"/><Relationship Id="rId33" Type="http://schemas.openxmlformats.org/officeDocument/2006/relationships/slide" Target="slides/slide28.xml"/><Relationship Id="rId38" Type="http://schemas.openxmlformats.org/officeDocument/2006/relationships/slide" Target="slides/slide33.xml"/><Relationship Id="rId59" Type="http://schemas.openxmlformats.org/officeDocument/2006/relationships/slide" Target="slides/slide54.xml"/><Relationship Id="rId103" Type="http://schemas.openxmlformats.org/officeDocument/2006/relationships/presProps" Target="presProps.xml"/><Relationship Id="rId20" Type="http://schemas.openxmlformats.org/officeDocument/2006/relationships/slide" Target="slides/slide15.xml"/><Relationship Id="rId41" Type="http://schemas.openxmlformats.org/officeDocument/2006/relationships/slide" Target="slides/slide36.xml"/><Relationship Id="rId54" Type="http://schemas.openxmlformats.org/officeDocument/2006/relationships/slide" Target="slides/slide49.xml"/><Relationship Id="rId62" Type="http://schemas.openxmlformats.org/officeDocument/2006/relationships/slide" Target="slides/slide57.xml"/><Relationship Id="rId70" Type="http://schemas.openxmlformats.org/officeDocument/2006/relationships/slide" Target="slides/slide65.xml"/><Relationship Id="rId75" Type="http://schemas.openxmlformats.org/officeDocument/2006/relationships/slide" Target="slides/slide70.xml"/><Relationship Id="rId83" Type="http://schemas.openxmlformats.org/officeDocument/2006/relationships/slide" Target="slides/slide78.xml"/><Relationship Id="rId88" Type="http://schemas.openxmlformats.org/officeDocument/2006/relationships/slide" Target="slides/slide83.xml"/><Relationship Id="rId91" Type="http://schemas.openxmlformats.org/officeDocument/2006/relationships/slide" Target="slides/slide86.xml"/><Relationship Id="rId96" Type="http://schemas.openxmlformats.org/officeDocument/2006/relationships/slide" Target="slides/slide91.xml"/><Relationship Id="rId1" Type="http://schemas.openxmlformats.org/officeDocument/2006/relationships/customXml" Target="../customXml/item1.xml"/><Relationship Id="rId6" Type="http://schemas.openxmlformats.org/officeDocument/2006/relationships/slide" Target="slides/slide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openxmlformats.org/officeDocument/2006/relationships/slide" Target="slides/slide44.xml"/><Relationship Id="rId57" Type="http://schemas.openxmlformats.org/officeDocument/2006/relationships/slide" Target="slides/slide52.xml"/><Relationship Id="rId106" Type="http://schemas.openxmlformats.org/officeDocument/2006/relationships/tableStyles" Target="tableStyles.xml"/><Relationship Id="rId10" Type="http://schemas.openxmlformats.org/officeDocument/2006/relationships/slide" Target="slides/slide5.xml"/><Relationship Id="rId31" Type="http://schemas.openxmlformats.org/officeDocument/2006/relationships/slide" Target="slides/slide26.xml"/><Relationship Id="rId44" Type="http://schemas.openxmlformats.org/officeDocument/2006/relationships/slide" Target="slides/slide39.xml"/><Relationship Id="rId52" Type="http://schemas.openxmlformats.org/officeDocument/2006/relationships/slide" Target="slides/slide47.xml"/><Relationship Id="rId60" Type="http://schemas.openxmlformats.org/officeDocument/2006/relationships/slide" Target="slides/slide55.xml"/><Relationship Id="rId65" Type="http://schemas.openxmlformats.org/officeDocument/2006/relationships/slide" Target="slides/slide60.xml"/><Relationship Id="rId73" Type="http://schemas.openxmlformats.org/officeDocument/2006/relationships/slide" Target="slides/slide68.xml"/><Relationship Id="rId78" Type="http://schemas.openxmlformats.org/officeDocument/2006/relationships/slide" Target="slides/slide73.xml"/><Relationship Id="rId81" Type="http://schemas.openxmlformats.org/officeDocument/2006/relationships/slide" Target="slides/slide76.xml"/><Relationship Id="rId86" Type="http://schemas.openxmlformats.org/officeDocument/2006/relationships/slide" Target="slides/slide81.xml"/><Relationship Id="rId94" Type="http://schemas.openxmlformats.org/officeDocument/2006/relationships/slide" Target="slides/slide89.xml"/><Relationship Id="rId99" Type="http://schemas.openxmlformats.org/officeDocument/2006/relationships/slide" Target="slides/slide94.xml"/><Relationship Id="rId101" Type="http://schemas.openxmlformats.org/officeDocument/2006/relationships/handoutMaster" Target="handoutMasters/handoutMaster1.xml"/><Relationship Id="rId4" Type="http://schemas.openxmlformats.org/officeDocument/2006/relationships/customXml" Target="../customXml/item4.xml"/><Relationship Id="rId9" Type="http://schemas.openxmlformats.org/officeDocument/2006/relationships/slide" Target="slides/slide4.xml"/><Relationship Id="rId13" Type="http://schemas.openxmlformats.org/officeDocument/2006/relationships/slide" Target="slides/slide8.xml"/><Relationship Id="rId18" Type="http://schemas.openxmlformats.org/officeDocument/2006/relationships/slide" Target="slides/slide13.xml"/><Relationship Id="rId39" Type="http://schemas.openxmlformats.org/officeDocument/2006/relationships/slide" Target="slides/slide34.xml"/><Relationship Id="rId34" Type="http://schemas.openxmlformats.org/officeDocument/2006/relationships/slide" Target="slides/slide29.xml"/><Relationship Id="rId50" Type="http://schemas.openxmlformats.org/officeDocument/2006/relationships/slide" Target="slides/slide45.xml"/><Relationship Id="rId55" Type="http://schemas.openxmlformats.org/officeDocument/2006/relationships/slide" Target="slides/slide50.xml"/><Relationship Id="rId76" Type="http://schemas.openxmlformats.org/officeDocument/2006/relationships/slide" Target="slides/slide71.xml"/><Relationship Id="rId97" Type="http://schemas.openxmlformats.org/officeDocument/2006/relationships/slide" Target="slides/slide92.xml"/><Relationship Id="rId104" Type="http://schemas.openxmlformats.org/officeDocument/2006/relationships/viewProps" Target="viewProps.xml"/><Relationship Id="rId7" Type="http://schemas.openxmlformats.org/officeDocument/2006/relationships/slide" Target="slides/slide2.xml"/><Relationship Id="rId71" Type="http://schemas.openxmlformats.org/officeDocument/2006/relationships/slide" Target="slides/slide66.xml"/><Relationship Id="rId92" Type="http://schemas.openxmlformats.org/officeDocument/2006/relationships/slide" Target="slides/slide87.xml"/><Relationship Id="rId2" Type="http://schemas.openxmlformats.org/officeDocument/2006/relationships/customXml" Target="../customXml/item2.xml"/><Relationship Id="rId29" Type="http://schemas.openxmlformats.org/officeDocument/2006/relationships/slide" Target="slides/slide24.xml"/><Relationship Id="rId24" Type="http://schemas.openxmlformats.org/officeDocument/2006/relationships/slide" Target="slides/slide19.xml"/><Relationship Id="rId40" Type="http://schemas.openxmlformats.org/officeDocument/2006/relationships/slide" Target="slides/slide35.xml"/><Relationship Id="rId45" Type="http://schemas.openxmlformats.org/officeDocument/2006/relationships/slide" Target="slides/slide40.xml"/><Relationship Id="rId66" Type="http://schemas.openxmlformats.org/officeDocument/2006/relationships/slide" Target="slides/slide61.xml"/><Relationship Id="rId87" Type="http://schemas.openxmlformats.org/officeDocument/2006/relationships/slide" Target="slides/slide82.xml"/><Relationship Id="rId61" Type="http://schemas.openxmlformats.org/officeDocument/2006/relationships/slide" Target="slides/slide56.xml"/><Relationship Id="rId82" Type="http://schemas.openxmlformats.org/officeDocument/2006/relationships/slide" Target="slides/slide77.xml"/><Relationship Id="rId19" Type="http://schemas.openxmlformats.org/officeDocument/2006/relationships/slide" Target="slides/slide14.xml"/><Relationship Id="rId14" Type="http://schemas.openxmlformats.org/officeDocument/2006/relationships/slide" Target="slides/slide9.xml"/><Relationship Id="rId30" Type="http://schemas.openxmlformats.org/officeDocument/2006/relationships/slide" Target="slides/slide25.xml"/><Relationship Id="rId35" Type="http://schemas.openxmlformats.org/officeDocument/2006/relationships/slide" Target="slides/slide30.xml"/><Relationship Id="rId56" Type="http://schemas.openxmlformats.org/officeDocument/2006/relationships/slide" Target="slides/slide51.xml"/><Relationship Id="rId77" Type="http://schemas.openxmlformats.org/officeDocument/2006/relationships/slide" Target="slides/slide72.xml"/><Relationship Id="rId100" Type="http://schemas.openxmlformats.org/officeDocument/2006/relationships/notesMaster" Target="notesMasters/notesMaster1.xml"/><Relationship Id="rId105" Type="http://schemas.openxmlformats.org/officeDocument/2006/relationships/theme" Target="theme/theme1.xml"/><Relationship Id="rId8" Type="http://schemas.openxmlformats.org/officeDocument/2006/relationships/slide" Target="slides/slide3.xml"/><Relationship Id="rId51" Type="http://schemas.openxmlformats.org/officeDocument/2006/relationships/slide" Target="slides/slide46.xml"/><Relationship Id="rId72" Type="http://schemas.openxmlformats.org/officeDocument/2006/relationships/slide" Target="slides/slide67.xml"/><Relationship Id="rId93" Type="http://schemas.openxmlformats.org/officeDocument/2006/relationships/slide" Target="slides/slide88.xml"/><Relationship Id="rId98" Type="http://schemas.openxmlformats.org/officeDocument/2006/relationships/slide" Target="slides/slide93.xml"/><Relationship Id="rId3" Type="http://schemas.openxmlformats.org/officeDocument/2006/relationships/customXml" Target="../customXml/item3.xml"/><Relationship Id="rId25" Type="http://schemas.openxmlformats.org/officeDocument/2006/relationships/slide" Target="slides/slide20.xml"/><Relationship Id="rId46" Type="http://schemas.openxmlformats.org/officeDocument/2006/relationships/slide" Target="slides/slide41.xml"/><Relationship Id="rId67" Type="http://schemas.openxmlformats.org/officeDocument/2006/relationships/slide" Target="slides/slide62.xml"/></Relationships>
</file>

<file path=ppt/comments/comment1.xml><?xml version="1.0" encoding="utf-8"?>
<p:cmLst xmlns:a="http://schemas.openxmlformats.org/drawingml/2006/main" xmlns:r="http://schemas.openxmlformats.org/officeDocument/2006/relationships" xmlns:p="http://schemas.openxmlformats.org/presentationml/2006/main">
  <p:cm authorId="2" dt="2022-01-20T15:10:39.112" idx="3">
    <p:pos x="5221" y="1354"/>
    <p:text>where is this from? Or where is it listed rule?</p:text>
    <p:extLst>
      <p:ext uri="{C676402C-5697-4E1C-873F-D02D1690AC5C}">
        <p15:threadingInfo xmlns:p15="http://schemas.microsoft.com/office/powerpoint/2012/main" timeZoneBias="480"/>
      </p:ext>
    </p:extLst>
  </p:cm>
</p:cmLst>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11699" cy="463407"/>
          </a:xfrm>
          <a:prstGeom prst="rect">
            <a:avLst/>
          </a:prstGeom>
        </p:spPr>
        <p:txBody>
          <a:bodyPr vert="horz" lIns="92487" tIns="46244" rIns="92487" bIns="46244" rtlCol="0"/>
          <a:lstStyle>
            <a:lvl1pPr algn="l">
              <a:defRPr sz="1200"/>
            </a:lvl1pPr>
          </a:lstStyle>
          <a:p>
            <a:endParaRPr lang="en-US" dirty="0"/>
          </a:p>
        </p:txBody>
      </p:sp>
      <p:sp>
        <p:nvSpPr>
          <p:cNvPr id="3" name="Date Placeholder 2"/>
          <p:cNvSpPr>
            <a:spLocks noGrp="1"/>
          </p:cNvSpPr>
          <p:nvPr>
            <p:ph type="dt" sz="quarter" idx="1"/>
          </p:nvPr>
        </p:nvSpPr>
        <p:spPr>
          <a:xfrm>
            <a:off x="3936768" y="0"/>
            <a:ext cx="3011699" cy="463407"/>
          </a:xfrm>
          <a:prstGeom prst="rect">
            <a:avLst/>
          </a:prstGeom>
        </p:spPr>
        <p:txBody>
          <a:bodyPr vert="horz" lIns="92487" tIns="46244" rIns="92487" bIns="46244" rtlCol="0"/>
          <a:lstStyle>
            <a:lvl1pPr algn="r">
              <a:defRPr sz="1200"/>
            </a:lvl1pPr>
          </a:lstStyle>
          <a:p>
            <a:fld id="{80FCB1EE-2BEC-488D-BFFA-AAD7DB36B65D}" type="datetimeFigureOut">
              <a:rPr lang="en-US" smtClean="0"/>
              <a:t>8/2/2022</a:t>
            </a:fld>
            <a:endParaRPr lang="en-US" dirty="0"/>
          </a:p>
        </p:txBody>
      </p:sp>
      <p:sp>
        <p:nvSpPr>
          <p:cNvPr id="4" name="Footer Placeholder 3"/>
          <p:cNvSpPr>
            <a:spLocks noGrp="1"/>
          </p:cNvSpPr>
          <p:nvPr>
            <p:ph type="ftr" sz="quarter" idx="2"/>
          </p:nvPr>
        </p:nvSpPr>
        <p:spPr>
          <a:xfrm>
            <a:off x="0" y="8772669"/>
            <a:ext cx="3011699" cy="463406"/>
          </a:xfrm>
          <a:prstGeom prst="rect">
            <a:avLst/>
          </a:prstGeom>
        </p:spPr>
        <p:txBody>
          <a:bodyPr vert="horz" lIns="92487" tIns="46244" rIns="92487" bIns="46244" rtlCol="0" anchor="b"/>
          <a:lstStyle>
            <a:lvl1pPr algn="l">
              <a:defRPr sz="1200"/>
            </a:lvl1pPr>
          </a:lstStyle>
          <a:p>
            <a:endParaRPr lang="en-US" dirty="0"/>
          </a:p>
        </p:txBody>
      </p:sp>
      <p:sp>
        <p:nvSpPr>
          <p:cNvPr id="5" name="Slide Number Placeholder 4"/>
          <p:cNvSpPr>
            <a:spLocks noGrp="1"/>
          </p:cNvSpPr>
          <p:nvPr>
            <p:ph type="sldNum" sz="quarter" idx="3"/>
          </p:nvPr>
        </p:nvSpPr>
        <p:spPr>
          <a:xfrm>
            <a:off x="3936768" y="8772669"/>
            <a:ext cx="3011699" cy="463406"/>
          </a:xfrm>
          <a:prstGeom prst="rect">
            <a:avLst/>
          </a:prstGeom>
        </p:spPr>
        <p:txBody>
          <a:bodyPr vert="horz" lIns="92487" tIns="46244" rIns="92487" bIns="46244" rtlCol="0" anchor="b"/>
          <a:lstStyle>
            <a:lvl1pPr algn="r">
              <a:defRPr sz="1200"/>
            </a:lvl1pPr>
          </a:lstStyle>
          <a:p>
            <a:fld id="{26AE80EB-E534-444C-9847-504A6B1C86D8}" type="slidenum">
              <a:rPr lang="en-US" smtClean="0"/>
              <a:t>‹#›</a:t>
            </a:fld>
            <a:endParaRPr lang="en-US" dirty="0"/>
          </a:p>
        </p:txBody>
      </p:sp>
    </p:spTree>
    <p:extLst>
      <p:ext uri="{BB962C8B-B14F-4D97-AF65-F5344CB8AC3E}">
        <p14:creationId xmlns:p14="http://schemas.microsoft.com/office/powerpoint/2010/main" val="129789094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11699" cy="463407"/>
          </a:xfrm>
          <a:prstGeom prst="rect">
            <a:avLst/>
          </a:prstGeom>
        </p:spPr>
        <p:txBody>
          <a:bodyPr vert="horz" lIns="92487" tIns="46244" rIns="92487" bIns="46244" rtlCol="0"/>
          <a:lstStyle>
            <a:lvl1pPr algn="l">
              <a:defRPr sz="1200"/>
            </a:lvl1pPr>
          </a:lstStyle>
          <a:p>
            <a:endParaRPr lang="en-US" dirty="0"/>
          </a:p>
        </p:txBody>
      </p:sp>
      <p:sp>
        <p:nvSpPr>
          <p:cNvPr id="3" name="Date Placeholder 2"/>
          <p:cNvSpPr>
            <a:spLocks noGrp="1"/>
          </p:cNvSpPr>
          <p:nvPr>
            <p:ph type="dt" idx="1"/>
          </p:nvPr>
        </p:nvSpPr>
        <p:spPr>
          <a:xfrm>
            <a:off x="3936768" y="0"/>
            <a:ext cx="3011699" cy="463407"/>
          </a:xfrm>
          <a:prstGeom prst="rect">
            <a:avLst/>
          </a:prstGeom>
        </p:spPr>
        <p:txBody>
          <a:bodyPr vert="horz" lIns="92487" tIns="46244" rIns="92487" bIns="46244" rtlCol="0"/>
          <a:lstStyle>
            <a:lvl1pPr algn="r">
              <a:defRPr sz="1200"/>
            </a:lvl1pPr>
          </a:lstStyle>
          <a:p>
            <a:fld id="{60D67E38-3A4A-4F40-8FC3-E34E8B562FD6}" type="datetimeFigureOut">
              <a:rPr lang="en-US" smtClean="0"/>
              <a:t>8/2/2022</a:t>
            </a:fld>
            <a:endParaRPr lang="en-US" dirty="0"/>
          </a:p>
        </p:txBody>
      </p:sp>
      <p:sp>
        <p:nvSpPr>
          <p:cNvPr id="4" name="Slide Image Placeholder 3"/>
          <p:cNvSpPr>
            <a:spLocks noGrp="1" noRot="1" noChangeAspect="1"/>
          </p:cNvSpPr>
          <p:nvPr>
            <p:ph type="sldImg" idx="2"/>
          </p:nvPr>
        </p:nvSpPr>
        <p:spPr>
          <a:xfrm>
            <a:off x="1398588" y="1154113"/>
            <a:ext cx="4152900" cy="3116262"/>
          </a:xfrm>
          <a:prstGeom prst="rect">
            <a:avLst/>
          </a:prstGeom>
          <a:noFill/>
          <a:ln w="12700">
            <a:solidFill>
              <a:prstClr val="black"/>
            </a:solidFill>
          </a:ln>
        </p:spPr>
        <p:txBody>
          <a:bodyPr vert="horz" lIns="92487" tIns="46244" rIns="92487" bIns="46244" rtlCol="0" anchor="ctr"/>
          <a:lstStyle/>
          <a:p>
            <a:endParaRPr lang="en-US" dirty="0"/>
          </a:p>
        </p:txBody>
      </p:sp>
      <p:sp>
        <p:nvSpPr>
          <p:cNvPr id="5" name="Notes Placeholder 4"/>
          <p:cNvSpPr>
            <a:spLocks noGrp="1"/>
          </p:cNvSpPr>
          <p:nvPr>
            <p:ph type="body" sz="quarter" idx="3"/>
          </p:nvPr>
        </p:nvSpPr>
        <p:spPr>
          <a:xfrm>
            <a:off x="695008" y="4444861"/>
            <a:ext cx="5560060" cy="3636705"/>
          </a:xfrm>
          <a:prstGeom prst="rect">
            <a:avLst/>
          </a:prstGeom>
        </p:spPr>
        <p:txBody>
          <a:bodyPr vert="horz" lIns="92487" tIns="46244" rIns="92487" bIns="46244"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772669"/>
            <a:ext cx="3011699" cy="463406"/>
          </a:xfrm>
          <a:prstGeom prst="rect">
            <a:avLst/>
          </a:prstGeom>
        </p:spPr>
        <p:txBody>
          <a:bodyPr vert="horz" lIns="92487" tIns="46244" rIns="92487" bIns="46244"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36768" y="8772669"/>
            <a:ext cx="3011699" cy="463406"/>
          </a:xfrm>
          <a:prstGeom prst="rect">
            <a:avLst/>
          </a:prstGeom>
        </p:spPr>
        <p:txBody>
          <a:bodyPr vert="horz" lIns="92487" tIns="46244" rIns="92487" bIns="46244" rtlCol="0" anchor="b"/>
          <a:lstStyle>
            <a:lvl1pPr algn="r">
              <a:defRPr sz="1200"/>
            </a:lvl1pPr>
          </a:lstStyle>
          <a:p>
            <a:fld id="{7204FE9C-24EC-442B-850F-65B0BA925E10}" type="slidenum">
              <a:rPr lang="en-US" smtClean="0"/>
              <a:t>‹#›</a:t>
            </a:fld>
            <a:endParaRPr lang="en-US" dirty="0"/>
          </a:p>
        </p:txBody>
      </p:sp>
    </p:spTree>
    <p:extLst>
      <p:ext uri="{BB962C8B-B14F-4D97-AF65-F5344CB8AC3E}">
        <p14:creationId xmlns:p14="http://schemas.microsoft.com/office/powerpoint/2010/main" val="325430537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93.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9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en-US" dirty="0">
                <a:latin typeface="Arial" panose="020B0604020202020204" pitchFamily="34" charset="0"/>
              </a:rPr>
              <a:t>This course was developed by the Washington State Education Workgroup for the purpose of providing consistent statewide EMS Evaluators to fulfill requests from local trainers seeking an approved State EMS Evaluator training program.  This program is an effort to develop a uniform approach to skills evaluations (at all levels) across the State.</a:t>
            </a:r>
          </a:p>
          <a:p>
            <a:endParaRPr lang="en-US" dirty="0"/>
          </a:p>
        </p:txBody>
      </p:sp>
      <p:sp>
        <p:nvSpPr>
          <p:cNvPr id="4" name="Slide Number Placeholder 3"/>
          <p:cNvSpPr>
            <a:spLocks noGrp="1"/>
          </p:cNvSpPr>
          <p:nvPr>
            <p:ph type="sldNum" sz="quarter" idx="10"/>
          </p:nvPr>
        </p:nvSpPr>
        <p:spPr/>
        <p:txBody>
          <a:bodyPr/>
          <a:lstStyle/>
          <a:p>
            <a:fld id="{7204FE9C-24EC-442B-850F-65B0BA925E10}" type="slidenum">
              <a:rPr lang="en-US" smtClean="0"/>
              <a:t>1</a:t>
            </a:fld>
            <a:endParaRPr lang="en-US" dirty="0"/>
          </a:p>
        </p:txBody>
      </p:sp>
    </p:spTree>
    <p:extLst>
      <p:ext uri="{BB962C8B-B14F-4D97-AF65-F5344CB8AC3E}">
        <p14:creationId xmlns:p14="http://schemas.microsoft.com/office/powerpoint/2010/main" val="85861770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ltLang="en-US" dirty="0">
              <a:latin typeface="Arial" panose="020B0604020202020204" pitchFamily="34" charset="0"/>
            </a:endParaRPr>
          </a:p>
        </p:txBody>
      </p:sp>
      <p:sp>
        <p:nvSpPr>
          <p:cNvPr id="4" name="Slide Number Placeholder 3"/>
          <p:cNvSpPr>
            <a:spLocks noGrp="1"/>
          </p:cNvSpPr>
          <p:nvPr>
            <p:ph type="sldNum" sz="quarter" idx="10"/>
          </p:nvPr>
        </p:nvSpPr>
        <p:spPr/>
        <p:txBody>
          <a:bodyPr/>
          <a:lstStyle/>
          <a:p>
            <a:fld id="{7204FE9C-24EC-442B-850F-65B0BA925E10}" type="slidenum">
              <a:rPr lang="en-US" smtClean="0"/>
              <a:t>13</a:t>
            </a:fld>
            <a:endParaRPr lang="en-US" dirty="0"/>
          </a:p>
        </p:txBody>
      </p:sp>
    </p:spTree>
    <p:extLst>
      <p:ext uri="{BB962C8B-B14F-4D97-AF65-F5344CB8AC3E}">
        <p14:creationId xmlns:p14="http://schemas.microsoft.com/office/powerpoint/2010/main" val="394372721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en-US" dirty="0">
                <a:latin typeface="Arial" panose="020B0604020202020204" pitchFamily="34" charset="0"/>
              </a:rPr>
              <a:t>CPR Instructors are tasked with the evaluation of that one specific skill.  It is intended to be under their direction to ensure that the most current knowledge and skills are taught and technical proficiency evaluated accurately.</a:t>
            </a:r>
          </a:p>
        </p:txBody>
      </p:sp>
      <p:sp>
        <p:nvSpPr>
          <p:cNvPr id="4" name="Slide Number Placeholder 3"/>
          <p:cNvSpPr>
            <a:spLocks noGrp="1"/>
          </p:cNvSpPr>
          <p:nvPr>
            <p:ph type="sldNum" sz="quarter" idx="10"/>
          </p:nvPr>
        </p:nvSpPr>
        <p:spPr/>
        <p:txBody>
          <a:bodyPr/>
          <a:lstStyle/>
          <a:p>
            <a:fld id="{7204FE9C-24EC-442B-850F-65B0BA925E10}" type="slidenum">
              <a:rPr lang="en-US" smtClean="0"/>
              <a:t>14</a:t>
            </a:fld>
            <a:endParaRPr lang="en-US" dirty="0"/>
          </a:p>
        </p:txBody>
      </p:sp>
    </p:spTree>
    <p:extLst>
      <p:ext uri="{BB962C8B-B14F-4D97-AF65-F5344CB8AC3E}">
        <p14:creationId xmlns:p14="http://schemas.microsoft.com/office/powerpoint/2010/main" val="79899864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ltLang="en-US" dirty="0">
              <a:latin typeface="Arial" panose="020B0604020202020204" pitchFamily="34" charset="0"/>
            </a:endParaRPr>
          </a:p>
        </p:txBody>
      </p:sp>
      <p:sp>
        <p:nvSpPr>
          <p:cNvPr id="4" name="Slide Number Placeholder 3"/>
          <p:cNvSpPr>
            <a:spLocks noGrp="1"/>
          </p:cNvSpPr>
          <p:nvPr>
            <p:ph type="sldNum" sz="quarter" idx="10"/>
          </p:nvPr>
        </p:nvSpPr>
        <p:spPr/>
        <p:txBody>
          <a:bodyPr/>
          <a:lstStyle/>
          <a:p>
            <a:fld id="{7204FE9C-24EC-442B-850F-65B0BA925E10}" type="slidenum">
              <a:rPr lang="en-US" smtClean="0"/>
              <a:t>15</a:t>
            </a:fld>
            <a:endParaRPr lang="en-US" dirty="0"/>
          </a:p>
        </p:txBody>
      </p:sp>
    </p:spTree>
    <p:extLst>
      <p:ext uri="{BB962C8B-B14F-4D97-AF65-F5344CB8AC3E}">
        <p14:creationId xmlns:p14="http://schemas.microsoft.com/office/powerpoint/2010/main" val="364095157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ltLang="en-US" dirty="0">
              <a:latin typeface="Arial" panose="020B0604020202020204" pitchFamily="34" charset="0"/>
            </a:endParaRPr>
          </a:p>
        </p:txBody>
      </p:sp>
      <p:sp>
        <p:nvSpPr>
          <p:cNvPr id="4" name="Slide Number Placeholder 3"/>
          <p:cNvSpPr>
            <a:spLocks noGrp="1"/>
          </p:cNvSpPr>
          <p:nvPr>
            <p:ph type="sldNum" sz="quarter" idx="10"/>
          </p:nvPr>
        </p:nvSpPr>
        <p:spPr/>
        <p:txBody>
          <a:bodyPr/>
          <a:lstStyle/>
          <a:p>
            <a:fld id="{7204FE9C-24EC-442B-850F-65B0BA925E10}" type="slidenum">
              <a:rPr lang="en-US" smtClean="0"/>
              <a:t>16</a:t>
            </a:fld>
            <a:endParaRPr lang="en-US" dirty="0"/>
          </a:p>
        </p:txBody>
      </p:sp>
    </p:spTree>
    <p:extLst>
      <p:ext uri="{BB962C8B-B14F-4D97-AF65-F5344CB8AC3E}">
        <p14:creationId xmlns:p14="http://schemas.microsoft.com/office/powerpoint/2010/main" val="301949418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ltLang="en-US" dirty="0">
              <a:latin typeface="Arial" panose="020B0604020202020204" pitchFamily="34" charset="0"/>
            </a:endParaRPr>
          </a:p>
        </p:txBody>
      </p:sp>
      <p:sp>
        <p:nvSpPr>
          <p:cNvPr id="4" name="Slide Number Placeholder 3"/>
          <p:cNvSpPr>
            <a:spLocks noGrp="1"/>
          </p:cNvSpPr>
          <p:nvPr>
            <p:ph type="sldNum" sz="quarter" idx="10"/>
          </p:nvPr>
        </p:nvSpPr>
        <p:spPr/>
        <p:txBody>
          <a:bodyPr/>
          <a:lstStyle/>
          <a:p>
            <a:fld id="{7204FE9C-24EC-442B-850F-65B0BA925E10}" type="slidenum">
              <a:rPr lang="en-US" smtClean="0"/>
              <a:t>17</a:t>
            </a:fld>
            <a:endParaRPr lang="en-US" dirty="0"/>
          </a:p>
        </p:txBody>
      </p:sp>
    </p:spTree>
    <p:extLst>
      <p:ext uri="{BB962C8B-B14F-4D97-AF65-F5344CB8AC3E}">
        <p14:creationId xmlns:p14="http://schemas.microsoft.com/office/powerpoint/2010/main" val="210896888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07633">
              <a:defRPr/>
            </a:pPr>
            <a:r>
              <a:rPr lang="en-US" altLang="en-US" dirty="0">
                <a:latin typeface="Arial" panose="020B0604020202020204" pitchFamily="34" charset="0"/>
              </a:rPr>
              <a:t>All of the material needed to teach an initial certification class are available.  There are also links to other useful sites.  Policies and Procedures, the UDA document and evaluator applications are available to download.  As forms change frequently, it is a good practice to download what is needed each time rather than keep copies which may be outdated.</a:t>
            </a:r>
          </a:p>
          <a:p>
            <a:endParaRPr lang="en-US" altLang="en-US" dirty="0">
              <a:latin typeface="Arial" panose="020B0604020202020204" pitchFamily="34" charset="0"/>
            </a:endParaRPr>
          </a:p>
        </p:txBody>
      </p:sp>
      <p:sp>
        <p:nvSpPr>
          <p:cNvPr id="4" name="Slide Number Placeholder 3"/>
          <p:cNvSpPr>
            <a:spLocks noGrp="1"/>
          </p:cNvSpPr>
          <p:nvPr>
            <p:ph type="sldNum" sz="quarter" idx="10"/>
          </p:nvPr>
        </p:nvSpPr>
        <p:spPr/>
        <p:txBody>
          <a:bodyPr/>
          <a:lstStyle/>
          <a:p>
            <a:fld id="{7204FE9C-24EC-442B-850F-65B0BA925E10}" type="slidenum">
              <a:rPr lang="en-US" smtClean="0"/>
              <a:t>18</a:t>
            </a:fld>
            <a:endParaRPr lang="en-US" dirty="0"/>
          </a:p>
        </p:txBody>
      </p:sp>
    </p:spTree>
    <p:extLst>
      <p:ext uri="{BB962C8B-B14F-4D97-AF65-F5344CB8AC3E}">
        <p14:creationId xmlns:p14="http://schemas.microsoft.com/office/powerpoint/2010/main" val="4869590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ltLang="en-US" dirty="0">
              <a:latin typeface="Arial" panose="020B0604020202020204" pitchFamily="34" charset="0"/>
            </a:endParaRPr>
          </a:p>
        </p:txBody>
      </p:sp>
      <p:sp>
        <p:nvSpPr>
          <p:cNvPr id="4" name="Slide Number Placeholder 3"/>
          <p:cNvSpPr>
            <a:spLocks noGrp="1"/>
          </p:cNvSpPr>
          <p:nvPr>
            <p:ph type="sldNum" sz="quarter" idx="10"/>
          </p:nvPr>
        </p:nvSpPr>
        <p:spPr/>
        <p:txBody>
          <a:bodyPr/>
          <a:lstStyle/>
          <a:p>
            <a:fld id="{7204FE9C-24EC-442B-850F-65B0BA925E10}" type="slidenum">
              <a:rPr lang="en-US" smtClean="0"/>
              <a:t>19</a:t>
            </a:fld>
            <a:endParaRPr lang="en-US" dirty="0"/>
          </a:p>
        </p:txBody>
      </p:sp>
    </p:spTree>
    <p:extLst>
      <p:ext uri="{BB962C8B-B14F-4D97-AF65-F5344CB8AC3E}">
        <p14:creationId xmlns:p14="http://schemas.microsoft.com/office/powerpoint/2010/main" val="8372400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07633">
              <a:defRPr/>
            </a:pPr>
            <a:r>
              <a:rPr lang="en-US" altLang="en-US" dirty="0">
                <a:latin typeface="Arial" panose="020B0604020202020204" pitchFamily="34" charset="0"/>
              </a:rPr>
              <a:t>These skill sheets are found at the end of the DOH/EMS skills packet addendum.</a:t>
            </a:r>
          </a:p>
          <a:p>
            <a:endParaRPr lang="en-US" altLang="en-US" dirty="0">
              <a:latin typeface="Arial" panose="020B0604020202020204" pitchFamily="34" charset="0"/>
            </a:endParaRPr>
          </a:p>
        </p:txBody>
      </p:sp>
      <p:sp>
        <p:nvSpPr>
          <p:cNvPr id="4" name="Slide Number Placeholder 3"/>
          <p:cNvSpPr>
            <a:spLocks noGrp="1"/>
          </p:cNvSpPr>
          <p:nvPr>
            <p:ph type="sldNum" sz="quarter" idx="10"/>
          </p:nvPr>
        </p:nvSpPr>
        <p:spPr/>
        <p:txBody>
          <a:bodyPr/>
          <a:lstStyle/>
          <a:p>
            <a:fld id="{7204FE9C-24EC-442B-850F-65B0BA925E10}" type="slidenum">
              <a:rPr lang="en-US" smtClean="0"/>
              <a:t>20</a:t>
            </a:fld>
            <a:endParaRPr lang="en-US" dirty="0"/>
          </a:p>
        </p:txBody>
      </p:sp>
    </p:spTree>
    <p:extLst>
      <p:ext uri="{BB962C8B-B14F-4D97-AF65-F5344CB8AC3E}">
        <p14:creationId xmlns:p14="http://schemas.microsoft.com/office/powerpoint/2010/main" val="284590307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en-US" dirty="0">
                <a:latin typeface="Arial" panose="020B0604020202020204" pitchFamily="34" charset="0"/>
              </a:rPr>
              <a:t>Since most of the State is now using the OTEP method of recertification, it may be difficult to locate sites providing CME classes for the purposes of recertification.</a:t>
            </a:r>
          </a:p>
          <a:p>
            <a:endParaRPr lang="en-US" altLang="en-US" dirty="0">
              <a:latin typeface="Arial" panose="020B0604020202020204" pitchFamily="34" charset="0"/>
            </a:endParaRPr>
          </a:p>
        </p:txBody>
      </p:sp>
      <p:sp>
        <p:nvSpPr>
          <p:cNvPr id="4" name="Slide Number Placeholder 3"/>
          <p:cNvSpPr>
            <a:spLocks noGrp="1"/>
          </p:cNvSpPr>
          <p:nvPr>
            <p:ph type="sldNum" sz="quarter" idx="10"/>
          </p:nvPr>
        </p:nvSpPr>
        <p:spPr/>
        <p:txBody>
          <a:bodyPr/>
          <a:lstStyle/>
          <a:p>
            <a:fld id="{7204FE9C-24EC-442B-850F-65B0BA925E10}" type="slidenum">
              <a:rPr lang="en-US" smtClean="0"/>
              <a:t>21</a:t>
            </a:fld>
            <a:endParaRPr lang="en-US" dirty="0"/>
          </a:p>
        </p:txBody>
      </p:sp>
    </p:spTree>
    <p:extLst>
      <p:ext uri="{BB962C8B-B14F-4D97-AF65-F5344CB8AC3E}">
        <p14:creationId xmlns:p14="http://schemas.microsoft.com/office/powerpoint/2010/main" val="396778761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ltLang="en-US" dirty="0">
              <a:latin typeface="Arial" panose="020B0604020202020204" pitchFamily="34" charset="0"/>
            </a:endParaRPr>
          </a:p>
        </p:txBody>
      </p:sp>
      <p:sp>
        <p:nvSpPr>
          <p:cNvPr id="4" name="Slide Number Placeholder 3"/>
          <p:cNvSpPr>
            <a:spLocks noGrp="1"/>
          </p:cNvSpPr>
          <p:nvPr>
            <p:ph type="sldNum" sz="quarter" idx="10"/>
          </p:nvPr>
        </p:nvSpPr>
        <p:spPr/>
        <p:txBody>
          <a:bodyPr/>
          <a:lstStyle/>
          <a:p>
            <a:fld id="{7204FE9C-24EC-442B-850F-65B0BA925E10}" type="slidenum">
              <a:rPr lang="en-US" smtClean="0"/>
              <a:t>22</a:t>
            </a:fld>
            <a:endParaRPr lang="en-US" dirty="0"/>
          </a:p>
        </p:txBody>
      </p:sp>
    </p:spTree>
    <p:extLst>
      <p:ext uri="{BB962C8B-B14F-4D97-AF65-F5344CB8AC3E}">
        <p14:creationId xmlns:p14="http://schemas.microsoft.com/office/powerpoint/2010/main" val="88128227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en-US" dirty="0">
                <a:latin typeface="Arial" panose="020B0604020202020204" pitchFamily="34" charset="0"/>
              </a:rPr>
              <a:t>There has been a lot of input from instructors around the State.  During the developmental phase, many others have contributed, but it reached a point where it was almost impossible to keep track of all those who have offered insight and support.  </a:t>
            </a:r>
          </a:p>
        </p:txBody>
      </p:sp>
      <p:sp>
        <p:nvSpPr>
          <p:cNvPr id="4" name="Slide Number Placeholder 3"/>
          <p:cNvSpPr>
            <a:spLocks noGrp="1"/>
          </p:cNvSpPr>
          <p:nvPr>
            <p:ph type="sldNum" sz="quarter" idx="10"/>
          </p:nvPr>
        </p:nvSpPr>
        <p:spPr/>
        <p:txBody>
          <a:bodyPr/>
          <a:lstStyle/>
          <a:p>
            <a:fld id="{7204FE9C-24EC-442B-850F-65B0BA925E10}" type="slidenum">
              <a:rPr lang="en-US" smtClean="0"/>
              <a:t>2</a:t>
            </a:fld>
            <a:endParaRPr lang="en-US" dirty="0"/>
          </a:p>
        </p:txBody>
      </p:sp>
    </p:spTree>
    <p:extLst>
      <p:ext uri="{BB962C8B-B14F-4D97-AF65-F5344CB8AC3E}">
        <p14:creationId xmlns:p14="http://schemas.microsoft.com/office/powerpoint/2010/main" val="93679869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ltLang="en-US" dirty="0">
              <a:latin typeface="Arial" panose="020B0604020202020204" pitchFamily="34" charset="0"/>
            </a:endParaRPr>
          </a:p>
        </p:txBody>
      </p:sp>
      <p:sp>
        <p:nvSpPr>
          <p:cNvPr id="4" name="Slide Number Placeholder 3"/>
          <p:cNvSpPr>
            <a:spLocks noGrp="1"/>
          </p:cNvSpPr>
          <p:nvPr>
            <p:ph type="sldNum" sz="quarter" idx="10"/>
          </p:nvPr>
        </p:nvSpPr>
        <p:spPr/>
        <p:txBody>
          <a:bodyPr/>
          <a:lstStyle/>
          <a:p>
            <a:fld id="{7204FE9C-24EC-442B-850F-65B0BA925E10}" type="slidenum">
              <a:rPr lang="en-US" smtClean="0"/>
              <a:t>25</a:t>
            </a:fld>
            <a:endParaRPr lang="en-US" dirty="0"/>
          </a:p>
        </p:txBody>
      </p:sp>
    </p:spTree>
    <p:extLst>
      <p:ext uri="{BB962C8B-B14F-4D97-AF65-F5344CB8AC3E}">
        <p14:creationId xmlns:p14="http://schemas.microsoft.com/office/powerpoint/2010/main" val="248721738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en-US" dirty="0">
                <a:latin typeface="Arial" panose="020B0604020202020204" pitchFamily="34" charset="0"/>
                <a:cs typeface="Arial" panose="020B0604020202020204" pitchFamily="34" charset="0"/>
              </a:rPr>
              <a:t>Fair and consistent treatment includes providing the same opportunities for each student and conducting discipline the same for all students.</a:t>
            </a:r>
          </a:p>
          <a:p>
            <a:endParaRPr lang="en-US" altLang="en-US" dirty="0">
              <a:latin typeface="Arial" panose="020B0604020202020204" pitchFamily="34" charset="0"/>
              <a:cs typeface="Arial" panose="020B0604020202020204" pitchFamily="34" charset="0"/>
            </a:endParaRPr>
          </a:p>
          <a:p>
            <a:r>
              <a:rPr lang="en-US" altLang="en-US" dirty="0">
                <a:latin typeface="Arial" panose="020B0604020202020204" pitchFamily="34" charset="0"/>
                <a:cs typeface="Arial" panose="020B0604020202020204" pitchFamily="34" charset="0"/>
              </a:rPr>
              <a:t>Evaluators should read the students’ course guide regarding class rules and consequences so they are aware of what is expected of the students.</a:t>
            </a:r>
          </a:p>
          <a:p>
            <a:endParaRPr lang="en-US" altLang="en-US" dirty="0">
              <a:latin typeface="Arial" panose="020B0604020202020204" pitchFamily="34" charset="0"/>
            </a:endParaRPr>
          </a:p>
        </p:txBody>
      </p:sp>
      <p:sp>
        <p:nvSpPr>
          <p:cNvPr id="4" name="Slide Number Placeholder 3"/>
          <p:cNvSpPr>
            <a:spLocks noGrp="1"/>
          </p:cNvSpPr>
          <p:nvPr>
            <p:ph type="sldNum" sz="quarter" idx="10"/>
          </p:nvPr>
        </p:nvSpPr>
        <p:spPr/>
        <p:txBody>
          <a:bodyPr/>
          <a:lstStyle/>
          <a:p>
            <a:fld id="{7204FE9C-24EC-442B-850F-65B0BA925E10}" type="slidenum">
              <a:rPr lang="en-US" smtClean="0"/>
              <a:t>30</a:t>
            </a:fld>
            <a:endParaRPr lang="en-US" dirty="0"/>
          </a:p>
        </p:txBody>
      </p:sp>
    </p:spTree>
    <p:extLst>
      <p:ext uri="{BB962C8B-B14F-4D97-AF65-F5344CB8AC3E}">
        <p14:creationId xmlns:p14="http://schemas.microsoft.com/office/powerpoint/2010/main" val="225248210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ltLang="en-US" dirty="0">
              <a:latin typeface="Arial" panose="020B0604020202020204" pitchFamily="34" charset="0"/>
            </a:endParaRPr>
          </a:p>
        </p:txBody>
      </p:sp>
      <p:sp>
        <p:nvSpPr>
          <p:cNvPr id="4" name="Slide Number Placeholder 3"/>
          <p:cNvSpPr>
            <a:spLocks noGrp="1"/>
          </p:cNvSpPr>
          <p:nvPr>
            <p:ph type="sldNum" sz="quarter" idx="10"/>
          </p:nvPr>
        </p:nvSpPr>
        <p:spPr/>
        <p:txBody>
          <a:bodyPr/>
          <a:lstStyle/>
          <a:p>
            <a:fld id="{7204FE9C-24EC-442B-850F-65B0BA925E10}" type="slidenum">
              <a:rPr lang="en-US" smtClean="0"/>
              <a:t>31</a:t>
            </a:fld>
            <a:endParaRPr lang="en-US" dirty="0"/>
          </a:p>
        </p:txBody>
      </p:sp>
    </p:spTree>
    <p:extLst>
      <p:ext uri="{BB962C8B-B14F-4D97-AF65-F5344CB8AC3E}">
        <p14:creationId xmlns:p14="http://schemas.microsoft.com/office/powerpoint/2010/main" val="81513909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en-US" dirty="0">
                <a:latin typeface="Arial" panose="020B0604020202020204" pitchFamily="34" charset="0"/>
              </a:rPr>
              <a:t>This should be included in the handouts the students received.</a:t>
            </a:r>
          </a:p>
          <a:p>
            <a:endParaRPr lang="en-US" altLang="en-US" dirty="0">
              <a:latin typeface="Arial" panose="020B0604020202020204" pitchFamily="34" charset="0"/>
            </a:endParaRPr>
          </a:p>
        </p:txBody>
      </p:sp>
      <p:sp>
        <p:nvSpPr>
          <p:cNvPr id="4" name="Slide Number Placeholder 3"/>
          <p:cNvSpPr>
            <a:spLocks noGrp="1"/>
          </p:cNvSpPr>
          <p:nvPr>
            <p:ph type="sldNum" sz="quarter" idx="10"/>
          </p:nvPr>
        </p:nvSpPr>
        <p:spPr/>
        <p:txBody>
          <a:bodyPr/>
          <a:lstStyle/>
          <a:p>
            <a:fld id="{7204FE9C-24EC-442B-850F-65B0BA925E10}" type="slidenum">
              <a:rPr lang="en-US" smtClean="0"/>
              <a:t>32</a:t>
            </a:fld>
            <a:endParaRPr lang="en-US" dirty="0"/>
          </a:p>
        </p:txBody>
      </p:sp>
    </p:spTree>
    <p:extLst>
      <p:ext uri="{BB962C8B-B14F-4D97-AF65-F5344CB8AC3E}">
        <p14:creationId xmlns:p14="http://schemas.microsoft.com/office/powerpoint/2010/main" val="400450173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ltLang="en-US" dirty="0">
              <a:latin typeface="Arial" panose="020B0604020202020204" pitchFamily="34" charset="0"/>
            </a:endParaRPr>
          </a:p>
        </p:txBody>
      </p:sp>
      <p:sp>
        <p:nvSpPr>
          <p:cNvPr id="4" name="Slide Number Placeholder 3"/>
          <p:cNvSpPr>
            <a:spLocks noGrp="1"/>
          </p:cNvSpPr>
          <p:nvPr>
            <p:ph type="sldNum" sz="quarter" idx="10"/>
          </p:nvPr>
        </p:nvSpPr>
        <p:spPr/>
        <p:txBody>
          <a:bodyPr/>
          <a:lstStyle/>
          <a:p>
            <a:fld id="{7204FE9C-24EC-442B-850F-65B0BA925E10}" type="slidenum">
              <a:rPr lang="en-US" smtClean="0"/>
              <a:t>33</a:t>
            </a:fld>
            <a:endParaRPr lang="en-US" dirty="0"/>
          </a:p>
        </p:txBody>
      </p:sp>
    </p:spTree>
    <p:extLst>
      <p:ext uri="{BB962C8B-B14F-4D97-AF65-F5344CB8AC3E}">
        <p14:creationId xmlns:p14="http://schemas.microsoft.com/office/powerpoint/2010/main" val="408781080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07633">
              <a:defRPr/>
            </a:pPr>
            <a:r>
              <a:rPr lang="en-US" altLang="en-US" dirty="0">
                <a:latin typeface="Arial" panose="020B0604020202020204" pitchFamily="34" charset="0"/>
              </a:rPr>
              <a:t>The Freedom Of Information Act inquiries may have affiliation, financial, employment and credibility implications. Make sure you do not talk about student/provider skills performance with anyone but the SEI/Training Officer. </a:t>
            </a:r>
          </a:p>
          <a:p>
            <a:endParaRPr lang="en-US" altLang="en-US" dirty="0">
              <a:latin typeface="Arial" panose="020B0604020202020204" pitchFamily="34" charset="0"/>
            </a:endParaRPr>
          </a:p>
        </p:txBody>
      </p:sp>
      <p:sp>
        <p:nvSpPr>
          <p:cNvPr id="4" name="Slide Number Placeholder 3"/>
          <p:cNvSpPr>
            <a:spLocks noGrp="1"/>
          </p:cNvSpPr>
          <p:nvPr>
            <p:ph type="sldNum" sz="quarter" idx="10"/>
          </p:nvPr>
        </p:nvSpPr>
        <p:spPr/>
        <p:txBody>
          <a:bodyPr/>
          <a:lstStyle/>
          <a:p>
            <a:fld id="{7204FE9C-24EC-442B-850F-65B0BA925E10}" type="slidenum">
              <a:rPr lang="en-US" smtClean="0"/>
              <a:t>34</a:t>
            </a:fld>
            <a:endParaRPr lang="en-US" dirty="0"/>
          </a:p>
        </p:txBody>
      </p:sp>
    </p:spTree>
    <p:extLst>
      <p:ext uri="{BB962C8B-B14F-4D97-AF65-F5344CB8AC3E}">
        <p14:creationId xmlns:p14="http://schemas.microsoft.com/office/powerpoint/2010/main" val="93006890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en-US" dirty="0">
                <a:latin typeface="Arial" panose="020B0604020202020204" pitchFamily="34" charset="0"/>
              </a:rPr>
              <a:t>Areas where evaluators may not be as obedient as they should be.  They should be familiar with the associated rules and regulations and follow them.  This is one area where the affective domain interacts with the cognitive and psychomotor.</a:t>
            </a:r>
          </a:p>
          <a:p>
            <a:endParaRPr lang="en-US" altLang="en-US" dirty="0">
              <a:latin typeface="Arial" panose="020B0604020202020204" pitchFamily="34" charset="0"/>
            </a:endParaRPr>
          </a:p>
          <a:p>
            <a:r>
              <a:rPr lang="en-US" altLang="en-US" dirty="0">
                <a:latin typeface="Arial" panose="020B0604020202020204" pitchFamily="34" charset="0"/>
              </a:rPr>
              <a:t>The integrity of the evaluator is tantamount to the integrity of the EMS program, be it an Ongoing Training &amp; Evaluation Program or college level EMS Education program. Shortcuts taken by evaluators are related, by students, to the shortcuts evaluators would take when caring for a patient. ‘If you talk the talk, then you better walk the walk !’   </a:t>
            </a:r>
          </a:p>
          <a:p>
            <a:endParaRPr lang="en-US" altLang="en-US" dirty="0">
              <a:latin typeface="Arial" panose="020B0604020202020204" pitchFamily="34" charset="0"/>
            </a:endParaRPr>
          </a:p>
        </p:txBody>
      </p:sp>
      <p:sp>
        <p:nvSpPr>
          <p:cNvPr id="4" name="Slide Number Placeholder 3"/>
          <p:cNvSpPr>
            <a:spLocks noGrp="1"/>
          </p:cNvSpPr>
          <p:nvPr>
            <p:ph type="sldNum" sz="quarter" idx="10"/>
          </p:nvPr>
        </p:nvSpPr>
        <p:spPr/>
        <p:txBody>
          <a:bodyPr/>
          <a:lstStyle/>
          <a:p>
            <a:fld id="{7204FE9C-24EC-442B-850F-65B0BA925E10}" type="slidenum">
              <a:rPr lang="en-US" smtClean="0"/>
              <a:t>35</a:t>
            </a:fld>
            <a:endParaRPr lang="en-US" dirty="0"/>
          </a:p>
        </p:txBody>
      </p:sp>
    </p:spTree>
    <p:extLst>
      <p:ext uri="{BB962C8B-B14F-4D97-AF65-F5344CB8AC3E}">
        <p14:creationId xmlns:p14="http://schemas.microsoft.com/office/powerpoint/2010/main" val="2787880971"/>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ltLang="en-US" dirty="0">
              <a:latin typeface="Arial" panose="020B0604020202020204" pitchFamily="34" charset="0"/>
            </a:endParaRPr>
          </a:p>
        </p:txBody>
      </p:sp>
      <p:sp>
        <p:nvSpPr>
          <p:cNvPr id="4" name="Slide Number Placeholder 3"/>
          <p:cNvSpPr>
            <a:spLocks noGrp="1"/>
          </p:cNvSpPr>
          <p:nvPr>
            <p:ph type="sldNum" sz="quarter" idx="10"/>
          </p:nvPr>
        </p:nvSpPr>
        <p:spPr/>
        <p:txBody>
          <a:bodyPr/>
          <a:lstStyle/>
          <a:p>
            <a:fld id="{7204FE9C-24EC-442B-850F-65B0BA925E10}" type="slidenum">
              <a:rPr lang="en-US" smtClean="0"/>
              <a:t>36</a:t>
            </a:fld>
            <a:endParaRPr lang="en-US" dirty="0"/>
          </a:p>
        </p:txBody>
      </p:sp>
    </p:spTree>
    <p:extLst>
      <p:ext uri="{BB962C8B-B14F-4D97-AF65-F5344CB8AC3E}">
        <p14:creationId xmlns:p14="http://schemas.microsoft.com/office/powerpoint/2010/main" val="1698358250"/>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ltLang="en-US" dirty="0">
              <a:latin typeface="Arial" panose="020B0604020202020204" pitchFamily="34" charset="0"/>
            </a:endParaRPr>
          </a:p>
        </p:txBody>
      </p:sp>
      <p:sp>
        <p:nvSpPr>
          <p:cNvPr id="4" name="Slide Number Placeholder 3"/>
          <p:cNvSpPr>
            <a:spLocks noGrp="1"/>
          </p:cNvSpPr>
          <p:nvPr>
            <p:ph type="sldNum" sz="quarter" idx="10"/>
          </p:nvPr>
        </p:nvSpPr>
        <p:spPr/>
        <p:txBody>
          <a:bodyPr/>
          <a:lstStyle/>
          <a:p>
            <a:fld id="{7204FE9C-24EC-442B-850F-65B0BA925E10}" type="slidenum">
              <a:rPr lang="en-US" smtClean="0"/>
              <a:t>37</a:t>
            </a:fld>
            <a:endParaRPr lang="en-US" dirty="0"/>
          </a:p>
        </p:txBody>
      </p:sp>
    </p:spTree>
    <p:extLst>
      <p:ext uri="{BB962C8B-B14F-4D97-AF65-F5344CB8AC3E}">
        <p14:creationId xmlns:p14="http://schemas.microsoft.com/office/powerpoint/2010/main" val="3505308375"/>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en-US" dirty="0">
                <a:latin typeface="Arial" panose="020B0604020202020204" pitchFamily="34" charset="0"/>
              </a:rPr>
              <a:t>The evaluator who does not recognize that he or she is truly an instructor also, will never reach the heights that are possible in adult education.  Evaluators can be a “sage on a stage” and just stand back and watch critically or they can be a “guide on the side” who nurtures learning of all those they evaluate.</a:t>
            </a:r>
          </a:p>
        </p:txBody>
      </p:sp>
      <p:sp>
        <p:nvSpPr>
          <p:cNvPr id="4" name="Slide Number Placeholder 3"/>
          <p:cNvSpPr>
            <a:spLocks noGrp="1"/>
          </p:cNvSpPr>
          <p:nvPr>
            <p:ph type="sldNum" sz="quarter" idx="10"/>
          </p:nvPr>
        </p:nvSpPr>
        <p:spPr/>
        <p:txBody>
          <a:bodyPr/>
          <a:lstStyle/>
          <a:p>
            <a:fld id="{7204FE9C-24EC-442B-850F-65B0BA925E10}" type="slidenum">
              <a:rPr lang="en-US" smtClean="0"/>
              <a:t>38</a:t>
            </a:fld>
            <a:endParaRPr lang="en-US" dirty="0"/>
          </a:p>
        </p:txBody>
      </p:sp>
    </p:spTree>
    <p:extLst>
      <p:ext uri="{BB962C8B-B14F-4D97-AF65-F5344CB8AC3E}">
        <p14:creationId xmlns:p14="http://schemas.microsoft.com/office/powerpoint/2010/main" val="338164373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en-US" dirty="0">
                <a:latin typeface="Arial" panose="020B0604020202020204" pitchFamily="34" charset="0"/>
              </a:rPr>
              <a:t>Share your name, agency, title, and credentials for conducting this class. Have your students share by answering the questions above.</a:t>
            </a:r>
          </a:p>
          <a:p>
            <a:endParaRPr lang="en-US" dirty="0"/>
          </a:p>
        </p:txBody>
      </p:sp>
      <p:sp>
        <p:nvSpPr>
          <p:cNvPr id="4" name="Slide Number Placeholder 3"/>
          <p:cNvSpPr>
            <a:spLocks noGrp="1"/>
          </p:cNvSpPr>
          <p:nvPr>
            <p:ph type="sldNum" sz="quarter" idx="10"/>
          </p:nvPr>
        </p:nvSpPr>
        <p:spPr/>
        <p:txBody>
          <a:bodyPr/>
          <a:lstStyle/>
          <a:p>
            <a:fld id="{7204FE9C-24EC-442B-850F-65B0BA925E10}" type="slidenum">
              <a:rPr lang="en-US" smtClean="0"/>
              <a:t>3</a:t>
            </a:fld>
            <a:endParaRPr lang="en-US" dirty="0"/>
          </a:p>
        </p:txBody>
      </p:sp>
    </p:spTree>
    <p:extLst>
      <p:ext uri="{BB962C8B-B14F-4D97-AF65-F5344CB8AC3E}">
        <p14:creationId xmlns:p14="http://schemas.microsoft.com/office/powerpoint/2010/main" val="4041843754"/>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en-US" dirty="0">
                <a:latin typeface="Arial" panose="020B0604020202020204" pitchFamily="34" charset="0"/>
              </a:rPr>
              <a:t>Learning is defined as “an active process of communication between students and instructors, resulting in the gaining of knowledge and mastering of information; learning results in a relatively permanent change or modification in behavior. </a:t>
            </a:r>
          </a:p>
          <a:p>
            <a:endParaRPr lang="en-US" altLang="en-US" dirty="0">
              <a:latin typeface="Arial" panose="020B0604020202020204" pitchFamily="34" charset="0"/>
            </a:endParaRPr>
          </a:p>
        </p:txBody>
      </p:sp>
      <p:sp>
        <p:nvSpPr>
          <p:cNvPr id="4" name="Slide Number Placeholder 3"/>
          <p:cNvSpPr>
            <a:spLocks noGrp="1"/>
          </p:cNvSpPr>
          <p:nvPr>
            <p:ph type="sldNum" sz="quarter" idx="10"/>
          </p:nvPr>
        </p:nvSpPr>
        <p:spPr/>
        <p:txBody>
          <a:bodyPr/>
          <a:lstStyle/>
          <a:p>
            <a:fld id="{7204FE9C-24EC-442B-850F-65B0BA925E10}" type="slidenum">
              <a:rPr lang="en-US" smtClean="0"/>
              <a:t>39</a:t>
            </a:fld>
            <a:endParaRPr lang="en-US" dirty="0"/>
          </a:p>
        </p:txBody>
      </p:sp>
    </p:spTree>
    <p:extLst>
      <p:ext uri="{BB962C8B-B14F-4D97-AF65-F5344CB8AC3E}">
        <p14:creationId xmlns:p14="http://schemas.microsoft.com/office/powerpoint/2010/main" val="1689731247"/>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en-US" dirty="0">
                <a:latin typeface="Arial" panose="020B0604020202020204" pitchFamily="34" charset="0"/>
              </a:rPr>
              <a:t>Look closely and you will see he has a note pad in front of him, but he’s not using it.  The evaluator needs to make sure that everyone can see &amp; hear; speak clearly and use proper medical language. Instruction sheets and notes pages are useful to this group.  This group will remember verbal explanations and sounds associated with the material.  This individual will benefit from listening to other participants verbalize what they are doing during the evaluation.  In most situations, it is necessary for participants to verbalize what they are thinking in order to have an accurate evaluation.  Let auditory learners listen until they are ready to be evaluated.   </a:t>
            </a:r>
          </a:p>
          <a:p>
            <a:endParaRPr lang="en-US" altLang="en-US" dirty="0">
              <a:latin typeface="Arial" panose="020B0604020202020204" pitchFamily="34" charset="0"/>
            </a:endParaRPr>
          </a:p>
        </p:txBody>
      </p:sp>
      <p:sp>
        <p:nvSpPr>
          <p:cNvPr id="4" name="Slide Number Placeholder 3"/>
          <p:cNvSpPr>
            <a:spLocks noGrp="1"/>
          </p:cNvSpPr>
          <p:nvPr>
            <p:ph type="sldNum" sz="quarter" idx="10"/>
          </p:nvPr>
        </p:nvSpPr>
        <p:spPr/>
        <p:txBody>
          <a:bodyPr/>
          <a:lstStyle/>
          <a:p>
            <a:fld id="{7204FE9C-24EC-442B-850F-65B0BA925E10}" type="slidenum">
              <a:rPr lang="en-US" smtClean="0"/>
              <a:t>43</a:t>
            </a:fld>
            <a:endParaRPr lang="en-US" dirty="0"/>
          </a:p>
        </p:txBody>
      </p:sp>
    </p:spTree>
    <p:extLst>
      <p:ext uri="{BB962C8B-B14F-4D97-AF65-F5344CB8AC3E}">
        <p14:creationId xmlns:p14="http://schemas.microsoft.com/office/powerpoint/2010/main" val="434115295"/>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07633">
              <a:defRPr/>
            </a:pPr>
            <a:r>
              <a:rPr lang="en-US" altLang="en-US" dirty="0">
                <a:latin typeface="Arial" panose="020B0604020202020204" pitchFamily="34" charset="0"/>
              </a:rPr>
              <a:t>Tell the auditory learner what is expected; SHOW the visual learner.  Demonstrate proper performance.  Use visual aids and props.  Speak to the left AND right sides of the group.  This group will usually complete homework assignments.  </a:t>
            </a:r>
          </a:p>
          <a:p>
            <a:endParaRPr lang="en-US" altLang="en-US" dirty="0">
              <a:latin typeface="Arial" panose="020B0604020202020204" pitchFamily="34" charset="0"/>
            </a:endParaRPr>
          </a:p>
        </p:txBody>
      </p:sp>
      <p:sp>
        <p:nvSpPr>
          <p:cNvPr id="4" name="Slide Number Placeholder 3"/>
          <p:cNvSpPr>
            <a:spLocks noGrp="1"/>
          </p:cNvSpPr>
          <p:nvPr>
            <p:ph type="sldNum" sz="quarter" idx="10"/>
          </p:nvPr>
        </p:nvSpPr>
        <p:spPr/>
        <p:txBody>
          <a:bodyPr/>
          <a:lstStyle/>
          <a:p>
            <a:fld id="{7204FE9C-24EC-442B-850F-65B0BA925E10}" type="slidenum">
              <a:rPr lang="en-US" smtClean="0"/>
              <a:t>44</a:t>
            </a:fld>
            <a:endParaRPr lang="en-US" dirty="0"/>
          </a:p>
        </p:txBody>
      </p:sp>
    </p:spTree>
    <p:extLst>
      <p:ext uri="{BB962C8B-B14F-4D97-AF65-F5344CB8AC3E}">
        <p14:creationId xmlns:p14="http://schemas.microsoft.com/office/powerpoint/2010/main" val="2165222149"/>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en-US" dirty="0">
                <a:latin typeface="Arial" panose="020B0604020202020204" pitchFamily="34" charset="0"/>
              </a:rPr>
              <a:t>This group often feels left out in the classroom setting. </a:t>
            </a:r>
          </a:p>
          <a:p>
            <a:endParaRPr lang="en-US" altLang="en-US" dirty="0">
              <a:latin typeface="Arial" panose="020B0604020202020204" pitchFamily="34" charset="0"/>
            </a:endParaRPr>
          </a:p>
          <a:p>
            <a:r>
              <a:rPr lang="en-US" altLang="en-US" dirty="0">
                <a:latin typeface="Arial" panose="020B0604020202020204" pitchFamily="34" charset="0"/>
              </a:rPr>
              <a:t>Observe this photo.  Some are thinking, some are touching.  Others are standing back watching.  There are many learning styles active here.</a:t>
            </a:r>
          </a:p>
          <a:p>
            <a:endParaRPr lang="en-US" altLang="en-US" dirty="0">
              <a:latin typeface="Arial" panose="020B0604020202020204" pitchFamily="34" charset="0"/>
            </a:endParaRPr>
          </a:p>
        </p:txBody>
      </p:sp>
      <p:sp>
        <p:nvSpPr>
          <p:cNvPr id="4" name="Slide Number Placeholder 3"/>
          <p:cNvSpPr>
            <a:spLocks noGrp="1"/>
          </p:cNvSpPr>
          <p:nvPr>
            <p:ph type="sldNum" sz="quarter" idx="10"/>
          </p:nvPr>
        </p:nvSpPr>
        <p:spPr/>
        <p:txBody>
          <a:bodyPr/>
          <a:lstStyle/>
          <a:p>
            <a:fld id="{7204FE9C-24EC-442B-850F-65B0BA925E10}" type="slidenum">
              <a:rPr lang="en-US" smtClean="0"/>
              <a:t>45</a:t>
            </a:fld>
            <a:endParaRPr lang="en-US" dirty="0"/>
          </a:p>
        </p:txBody>
      </p:sp>
    </p:spTree>
    <p:extLst>
      <p:ext uri="{BB962C8B-B14F-4D97-AF65-F5344CB8AC3E}">
        <p14:creationId xmlns:p14="http://schemas.microsoft.com/office/powerpoint/2010/main" val="1956395537"/>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en-US" dirty="0">
                <a:latin typeface="Arial" panose="020B0604020202020204" pitchFamily="34" charset="0"/>
              </a:rPr>
              <a:t>This group will respond to discussion questions.  Ask the left side of the group “how”, the middle “what” and the right “why” questions.   These people will enjoy observing each other during skills.  They benefit from building on each other’s knowledge base, as well as their own. </a:t>
            </a:r>
          </a:p>
          <a:p>
            <a:r>
              <a:rPr lang="en-US" altLang="en-US" dirty="0">
                <a:latin typeface="Arial" panose="020B0604020202020204" pitchFamily="34" charset="0"/>
              </a:rPr>
              <a:t>Note the independent learner at the upper left of the photo. </a:t>
            </a:r>
          </a:p>
          <a:p>
            <a:endParaRPr lang="en-US" altLang="en-US" dirty="0">
              <a:latin typeface="Arial" panose="020B0604020202020204" pitchFamily="34" charset="0"/>
            </a:endParaRPr>
          </a:p>
        </p:txBody>
      </p:sp>
      <p:sp>
        <p:nvSpPr>
          <p:cNvPr id="4" name="Slide Number Placeholder 3"/>
          <p:cNvSpPr>
            <a:spLocks noGrp="1"/>
          </p:cNvSpPr>
          <p:nvPr>
            <p:ph type="sldNum" sz="quarter" idx="10"/>
          </p:nvPr>
        </p:nvSpPr>
        <p:spPr/>
        <p:txBody>
          <a:bodyPr/>
          <a:lstStyle/>
          <a:p>
            <a:fld id="{7204FE9C-24EC-442B-850F-65B0BA925E10}" type="slidenum">
              <a:rPr lang="en-US" smtClean="0"/>
              <a:t>47</a:t>
            </a:fld>
            <a:endParaRPr lang="en-US" dirty="0"/>
          </a:p>
        </p:txBody>
      </p:sp>
    </p:spTree>
    <p:extLst>
      <p:ext uri="{BB962C8B-B14F-4D97-AF65-F5344CB8AC3E}">
        <p14:creationId xmlns:p14="http://schemas.microsoft.com/office/powerpoint/2010/main" val="1714648912"/>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en-US" dirty="0">
                <a:latin typeface="Arial" panose="020B0604020202020204" pitchFamily="34" charset="0"/>
              </a:rPr>
              <a:t>May not participate actively.  This individual will benefit from seeing the instruction sheets for the equipment.  Evaluation as an individual or when allowed to be the dominant leader may be beneficial.  Remediation will be most beneficial if it is done one-on-one.</a:t>
            </a:r>
          </a:p>
          <a:p>
            <a:endParaRPr lang="en-US" altLang="en-US" dirty="0">
              <a:latin typeface="Arial" panose="020B0604020202020204" pitchFamily="34" charset="0"/>
            </a:endParaRPr>
          </a:p>
        </p:txBody>
      </p:sp>
      <p:sp>
        <p:nvSpPr>
          <p:cNvPr id="4" name="Slide Number Placeholder 3"/>
          <p:cNvSpPr>
            <a:spLocks noGrp="1"/>
          </p:cNvSpPr>
          <p:nvPr>
            <p:ph type="sldNum" sz="quarter" idx="10"/>
          </p:nvPr>
        </p:nvSpPr>
        <p:spPr/>
        <p:txBody>
          <a:bodyPr/>
          <a:lstStyle/>
          <a:p>
            <a:fld id="{7204FE9C-24EC-442B-850F-65B0BA925E10}" type="slidenum">
              <a:rPr lang="en-US" smtClean="0"/>
              <a:t>48</a:t>
            </a:fld>
            <a:endParaRPr lang="en-US" dirty="0"/>
          </a:p>
        </p:txBody>
      </p:sp>
    </p:spTree>
    <p:extLst>
      <p:ext uri="{BB962C8B-B14F-4D97-AF65-F5344CB8AC3E}">
        <p14:creationId xmlns:p14="http://schemas.microsoft.com/office/powerpoint/2010/main" val="980439375"/>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en-US" dirty="0">
                <a:latin typeface="Arial" panose="020B0604020202020204" pitchFamily="34" charset="0"/>
              </a:rPr>
              <a:t>Most EMS curriculums reference these 3 areas and we will cover them in the next slides.</a:t>
            </a:r>
          </a:p>
          <a:p>
            <a:endParaRPr lang="en-US" altLang="en-US" dirty="0">
              <a:latin typeface="Arial" panose="020B0604020202020204" pitchFamily="34" charset="0"/>
            </a:endParaRPr>
          </a:p>
        </p:txBody>
      </p:sp>
      <p:sp>
        <p:nvSpPr>
          <p:cNvPr id="4" name="Slide Number Placeholder 3"/>
          <p:cNvSpPr>
            <a:spLocks noGrp="1"/>
          </p:cNvSpPr>
          <p:nvPr>
            <p:ph type="sldNum" sz="quarter" idx="10"/>
          </p:nvPr>
        </p:nvSpPr>
        <p:spPr/>
        <p:txBody>
          <a:bodyPr/>
          <a:lstStyle/>
          <a:p>
            <a:fld id="{7204FE9C-24EC-442B-850F-65B0BA925E10}" type="slidenum">
              <a:rPr lang="en-US" smtClean="0"/>
              <a:t>50</a:t>
            </a:fld>
            <a:endParaRPr lang="en-US" dirty="0"/>
          </a:p>
        </p:txBody>
      </p:sp>
    </p:spTree>
    <p:extLst>
      <p:ext uri="{BB962C8B-B14F-4D97-AF65-F5344CB8AC3E}">
        <p14:creationId xmlns:p14="http://schemas.microsoft.com/office/powerpoint/2010/main" val="2500260930"/>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en-US" dirty="0">
                <a:latin typeface="Arial" panose="020B0604020202020204" pitchFamily="34" charset="0"/>
              </a:rPr>
              <a:t>Maximum learning will only take place when the cognitive domain is considered part of the evaluation process!</a:t>
            </a:r>
          </a:p>
        </p:txBody>
      </p:sp>
      <p:sp>
        <p:nvSpPr>
          <p:cNvPr id="4" name="Slide Number Placeholder 3"/>
          <p:cNvSpPr>
            <a:spLocks noGrp="1"/>
          </p:cNvSpPr>
          <p:nvPr>
            <p:ph type="sldNum" sz="quarter" idx="10"/>
          </p:nvPr>
        </p:nvSpPr>
        <p:spPr/>
        <p:txBody>
          <a:bodyPr/>
          <a:lstStyle/>
          <a:p>
            <a:fld id="{7204FE9C-24EC-442B-850F-65B0BA925E10}" type="slidenum">
              <a:rPr lang="en-US" smtClean="0"/>
              <a:t>52</a:t>
            </a:fld>
            <a:endParaRPr lang="en-US" dirty="0"/>
          </a:p>
        </p:txBody>
      </p:sp>
    </p:spTree>
    <p:extLst>
      <p:ext uri="{BB962C8B-B14F-4D97-AF65-F5344CB8AC3E}">
        <p14:creationId xmlns:p14="http://schemas.microsoft.com/office/powerpoint/2010/main" val="963498834"/>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en-US" dirty="0">
                <a:latin typeface="Arial" panose="020B0604020202020204" pitchFamily="34" charset="0"/>
              </a:rPr>
              <a:t>In order for your students to acquire these characteristics in their professional development, you must model them yourself - in the classroom and during actual patient care situations.  To help evaluate the students adherence to the affective domain, get the patient’s perspective.</a:t>
            </a:r>
          </a:p>
          <a:p>
            <a:endParaRPr lang="en-US" altLang="en-US" dirty="0">
              <a:latin typeface="Arial" panose="020B0604020202020204" pitchFamily="34" charset="0"/>
            </a:endParaRPr>
          </a:p>
        </p:txBody>
      </p:sp>
      <p:sp>
        <p:nvSpPr>
          <p:cNvPr id="4" name="Slide Number Placeholder 3"/>
          <p:cNvSpPr>
            <a:spLocks noGrp="1"/>
          </p:cNvSpPr>
          <p:nvPr>
            <p:ph type="sldNum" sz="quarter" idx="10"/>
          </p:nvPr>
        </p:nvSpPr>
        <p:spPr/>
        <p:txBody>
          <a:bodyPr/>
          <a:lstStyle/>
          <a:p>
            <a:fld id="{7204FE9C-24EC-442B-850F-65B0BA925E10}" type="slidenum">
              <a:rPr lang="en-US" smtClean="0"/>
              <a:t>53</a:t>
            </a:fld>
            <a:endParaRPr lang="en-US" dirty="0"/>
          </a:p>
        </p:txBody>
      </p:sp>
    </p:spTree>
    <p:extLst>
      <p:ext uri="{BB962C8B-B14F-4D97-AF65-F5344CB8AC3E}">
        <p14:creationId xmlns:p14="http://schemas.microsoft.com/office/powerpoint/2010/main" val="3189092674"/>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en-US" dirty="0">
                <a:latin typeface="Arial" panose="020B0604020202020204" pitchFamily="34" charset="0"/>
              </a:rPr>
              <a:t>The psychomotor domain is where the action is relevant to evaluations.  This is where demonstration begins and evaluation takes over.  Remediation involves getting back into the psychomotor domain after “going back” to the cognitive domain, re-teaching what was not well learned the first time. </a:t>
            </a:r>
          </a:p>
          <a:p>
            <a:endParaRPr lang="en-US" altLang="en-US" dirty="0">
              <a:latin typeface="Arial" panose="020B0604020202020204" pitchFamily="34" charset="0"/>
            </a:endParaRPr>
          </a:p>
        </p:txBody>
      </p:sp>
      <p:sp>
        <p:nvSpPr>
          <p:cNvPr id="4" name="Slide Number Placeholder 3"/>
          <p:cNvSpPr>
            <a:spLocks noGrp="1"/>
          </p:cNvSpPr>
          <p:nvPr>
            <p:ph type="sldNum" sz="quarter" idx="10"/>
          </p:nvPr>
        </p:nvSpPr>
        <p:spPr/>
        <p:txBody>
          <a:bodyPr/>
          <a:lstStyle/>
          <a:p>
            <a:fld id="{7204FE9C-24EC-442B-850F-65B0BA925E10}" type="slidenum">
              <a:rPr lang="en-US" smtClean="0"/>
              <a:t>56</a:t>
            </a:fld>
            <a:endParaRPr lang="en-US" dirty="0"/>
          </a:p>
        </p:txBody>
      </p:sp>
    </p:spTree>
    <p:extLst>
      <p:ext uri="{BB962C8B-B14F-4D97-AF65-F5344CB8AC3E}">
        <p14:creationId xmlns:p14="http://schemas.microsoft.com/office/powerpoint/2010/main" val="169360834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en-US" dirty="0">
                <a:latin typeface="Arial" panose="020B0604020202020204" pitchFamily="34" charset="0"/>
              </a:rPr>
              <a:t>Evaluators can perform at a variety of levels.  We will discuss all activity levels even though some will perform only at one level or another. </a:t>
            </a:r>
          </a:p>
          <a:p>
            <a:endParaRPr lang="en-US" dirty="0"/>
          </a:p>
        </p:txBody>
      </p:sp>
      <p:sp>
        <p:nvSpPr>
          <p:cNvPr id="4" name="Slide Number Placeholder 3"/>
          <p:cNvSpPr>
            <a:spLocks noGrp="1"/>
          </p:cNvSpPr>
          <p:nvPr>
            <p:ph type="sldNum" sz="quarter" idx="10"/>
          </p:nvPr>
        </p:nvSpPr>
        <p:spPr/>
        <p:txBody>
          <a:bodyPr/>
          <a:lstStyle/>
          <a:p>
            <a:fld id="{7204FE9C-24EC-442B-850F-65B0BA925E10}" type="slidenum">
              <a:rPr lang="en-US" smtClean="0"/>
              <a:t>7</a:t>
            </a:fld>
            <a:endParaRPr lang="en-US" dirty="0"/>
          </a:p>
        </p:txBody>
      </p:sp>
    </p:spTree>
    <p:extLst>
      <p:ext uri="{BB962C8B-B14F-4D97-AF65-F5344CB8AC3E}">
        <p14:creationId xmlns:p14="http://schemas.microsoft.com/office/powerpoint/2010/main" val="3399842288"/>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en-US" dirty="0">
                <a:latin typeface="Arial" panose="020B0604020202020204" pitchFamily="34" charset="0"/>
                <a:cs typeface="Arial" panose="020B0604020202020204" pitchFamily="34" charset="0"/>
              </a:rPr>
              <a:t>Adults learn complicated skills best when they understand the “why” not just the “how”.  Direct modeling of an instructor typically results in non-transferable learning.  They have difficulty applying it to a real life situation.  Adults need to explore the process of each skill.</a:t>
            </a:r>
          </a:p>
          <a:p>
            <a:endParaRPr lang="en-US" altLang="en-US" dirty="0">
              <a:latin typeface="Arial" panose="020B0604020202020204" pitchFamily="34" charset="0"/>
            </a:endParaRPr>
          </a:p>
        </p:txBody>
      </p:sp>
      <p:sp>
        <p:nvSpPr>
          <p:cNvPr id="4" name="Slide Number Placeholder 3"/>
          <p:cNvSpPr>
            <a:spLocks noGrp="1"/>
          </p:cNvSpPr>
          <p:nvPr>
            <p:ph type="sldNum" sz="quarter" idx="10"/>
          </p:nvPr>
        </p:nvSpPr>
        <p:spPr/>
        <p:txBody>
          <a:bodyPr/>
          <a:lstStyle/>
          <a:p>
            <a:fld id="{7204FE9C-24EC-442B-850F-65B0BA925E10}" type="slidenum">
              <a:rPr lang="en-US" smtClean="0"/>
              <a:t>58</a:t>
            </a:fld>
            <a:endParaRPr lang="en-US" dirty="0"/>
          </a:p>
        </p:txBody>
      </p:sp>
    </p:spTree>
    <p:extLst>
      <p:ext uri="{BB962C8B-B14F-4D97-AF65-F5344CB8AC3E}">
        <p14:creationId xmlns:p14="http://schemas.microsoft.com/office/powerpoint/2010/main" val="2870901736"/>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en-US" dirty="0">
                <a:latin typeface="Arial" panose="020B0604020202020204" pitchFamily="34" charset="0"/>
                <a:cs typeface="Arial" panose="020B0604020202020204" pitchFamily="34" charset="0"/>
              </a:rPr>
              <a:t>Pushing students too fast may result in poor understanding of the task and may limit thinking skills</a:t>
            </a:r>
          </a:p>
          <a:p>
            <a:endParaRPr lang="en-US" altLang="en-US" dirty="0">
              <a:latin typeface="Arial" panose="020B0604020202020204" pitchFamily="34" charset="0"/>
            </a:endParaRPr>
          </a:p>
        </p:txBody>
      </p:sp>
      <p:sp>
        <p:nvSpPr>
          <p:cNvPr id="4" name="Slide Number Placeholder 3"/>
          <p:cNvSpPr>
            <a:spLocks noGrp="1"/>
          </p:cNvSpPr>
          <p:nvPr>
            <p:ph type="sldNum" sz="quarter" idx="10"/>
          </p:nvPr>
        </p:nvSpPr>
        <p:spPr/>
        <p:txBody>
          <a:bodyPr/>
          <a:lstStyle/>
          <a:p>
            <a:fld id="{7204FE9C-24EC-442B-850F-65B0BA925E10}" type="slidenum">
              <a:rPr lang="en-US" smtClean="0"/>
              <a:t>59</a:t>
            </a:fld>
            <a:endParaRPr lang="en-US" dirty="0"/>
          </a:p>
        </p:txBody>
      </p:sp>
    </p:spTree>
    <p:extLst>
      <p:ext uri="{BB962C8B-B14F-4D97-AF65-F5344CB8AC3E}">
        <p14:creationId xmlns:p14="http://schemas.microsoft.com/office/powerpoint/2010/main" val="1995860283"/>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en-US" dirty="0">
                <a:latin typeface="Arial" panose="020B0604020202020204" pitchFamily="34" charset="0"/>
              </a:rPr>
              <a:t>This technique is useful in teaching psychomotor skills to beginning students.  It requires that the skill be demonstrated 3 times. Even when working with skilled providers, it is appropriate to review the parts before focusing on the whole.</a:t>
            </a:r>
          </a:p>
          <a:p>
            <a:endParaRPr lang="en-US" altLang="en-US" dirty="0">
              <a:latin typeface="Arial" panose="020B0604020202020204" pitchFamily="34" charset="0"/>
            </a:endParaRPr>
          </a:p>
        </p:txBody>
      </p:sp>
      <p:sp>
        <p:nvSpPr>
          <p:cNvPr id="4" name="Slide Number Placeholder 3"/>
          <p:cNvSpPr>
            <a:spLocks noGrp="1"/>
          </p:cNvSpPr>
          <p:nvPr>
            <p:ph type="sldNum" sz="quarter" idx="10"/>
          </p:nvPr>
        </p:nvSpPr>
        <p:spPr/>
        <p:txBody>
          <a:bodyPr/>
          <a:lstStyle/>
          <a:p>
            <a:fld id="{7204FE9C-24EC-442B-850F-65B0BA925E10}" type="slidenum">
              <a:rPr lang="en-US" smtClean="0"/>
              <a:t>60</a:t>
            </a:fld>
            <a:endParaRPr lang="en-US" dirty="0"/>
          </a:p>
        </p:txBody>
      </p:sp>
    </p:spTree>
    <p:extLst>
      <p:ext uri="{BB962C8B-B14F-4D97-AF65-F5344CB8AC3E}">
        <p14:creationId xmlns:p14="http://schemas.microsoft.com/office/powerpoint/2010/main" val="3037214827"/>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en-US" dirty="0">
                <a:latin typeface="Arial" panose="020B0604020202020204" pitchFamily="34" charset="0"/>
                <a:cs typeface="Arial" panose="020B0604020202020204" pitchFamily="34" charset="0"/>
              </a:rPr>
              <a:t>Allow students to learn parts before putting them all together or into a scenario.</a:t>
            </a:r>
          </a:p>
          <a:p>
            <a:r>
              <a:rPr lang="en-US" altLang="en-US" dirty="0">
                <a:latin typeface="Arial" panose="020B0604020202020204" pitchFamily="34" charset="0"/>
                <a:cs typeface="Arial" panose="020B0604020202020204" pitchFamily="34" charset="0"/>
              </a:rPr>
              <a:t>Students should be allowed ample time to practice a skill before being evaluated.</a:t>
            </a:r>
          </a:p>
          <a:p>
            <a:endParaRPr lang="en-US" altLang="en-US" dirty="0">
              <a:latin typeface="Arial" panose="020B0604020202020204" pitchFamily="34" charset="0"/>
            </a:endParaRPr>
          </a:p>
        </p:txBody>
      </p:sp>
      <p:sp>
        <p:nvSpPr>
          <p:cNvPr id="4" name="Slide Number Placeholder 3"/>
          <p:cNvSpPr>
            <a:spLocks noGrp="1"/>
          </p:cNvSpPr>
          <p:nvPr>
            <p:ph type="sldNum" sz="quarter" idx="10"/>
          </p:nvPr>
        </p:nvSpPr>
        <p:spPr/>
        <p:txBody>
          <a:bodyPr/>
          <a:lstStyle/>
          <a:p>
            <a:fld id="{7204FE9C-24EC-442B-850F-65B0BA925E10}" type="slidenum">
              <a:rPr lang="en-US" smtClean="0"/>
              <a:t>61</a:t>
            </a:fld>
            <a:endParaRPr lang="en-US" dirty="0"/>
          </a:p>
        </p:txBody>
      </p:sp>
    </p:spTree>
    <p:extLst>
      <p:ext uri="{BB962C8B-B14F-4D97-AF65-F5344CB8AC3E}">
        <p14:creationId xmlns:p14="http://schemas.microsoft.com/office/powerpoint/2010/main" val="4120674796"/>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ltLang="en-US" dirty="0">
              <a:latin typeface="Arial" panose="020B0604020202020204" pitchFamily="34" charset="0"/>
            </a:endParaRPr>
          </a:p>
        </p:txBody>
      </p:sp>
      <p:sp>
        <p:nvSpPr>
          <p:cNvPr id="4" name="Slide Number Placeholder 3"/>
          <p:cNvSpPr>
            <a:spLocks noGrp="1"/>
          </p:cNvSpPr>
          <p:nvPr>
            <p:ph type="sldNum" sz="quarter" idx="10"/>
          </p:nvPr>
        </p:nvSpPr>
        <p:spPr/>
        <p:txBody>
          <a:bodyPr/>
          <a:lstStyle/>
          <a:p>
            <a:fld id="{7204FE9C-24EC-442B-850F-65B0BA925E10}" type="slidenum">
              <a:rPr lang="en-US" smtClean="0"/>
              <a:t>63</a:t>
            </a:fld>
            <a:endParaRPr lang="en-US" dirty="0"/>
          </a:p>
        </p:txBody>
      </p:sp>
    </p:spTree>
    <p:extLst>
      <p:ext uri="{BB962C8B-B14F-4D97-AF65-F5344CB8AC3E}">
        <p14:creationId xmlns:p14="http://schemas.microsoft.com/office/powerpoint/2010/main" val="1134272227"/>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en-US" dirty="0">
                <a:latin typeface="Times New Roman" panose="02020603050405020304" pitchFamily="18" charset="0"/>
              </a:rPr>
              <a:t>Evaluations can be performed in small groups where adults learn best. Allow them to work together to solve a common problem or complete a complicated scenario.</a:t>
            </a:r>
          </a:p>
          <a:p>
            <a:endParaRPr lang="en-US" altLang="en-US" dirty="0">
              <a:latin typeface="Arial" panose="020B0604020202020204" pitchFamily="34" charset="0"/>
            </a:endParaRPr>
          </a:p>
        </p:txBody>
      </p:sp>
      <p:sp>
        <p:nvSpPr>
          <p:cNvPr id="4" name="Slide Number Placeholder 3"/>
          <p:cNvSpPr>
            <a:spLocks noGrp="1"/>
          </p:cNvSpPr>
          <p:nvPr>
            <p:ph type="sldNum" sz="quarter" idx="10"/>
          </p:nvPr>
        </p:nvSpPr>
        <p:spPr/>
        <p:txBody>
          <a:bodyPr/>
          <a:lstStyle/>
          <a:p>
            <a:fld id="{7204FE9C-24EC-442B-850F-65B0BA925E10}" type="slidenum">
              <a:rPr lang="en-US" smtClean="0"/>
              <a:t>64</a:t>
            </a:fld>
            <a:endParaRPr lang="en-US" dirty="0"/>
          </a:p>
        </p:txBody>
      </p:sp>
    </p:spTree>
    <p:extLst>
      <p:ext uri="{BB962C8B-B14F-4D97-AF65-F5344CB8AC3E}">
        <p14:creationId xmlns:p14="http://schemas.microsoft.com/office/powerpoint/2010/main" val="709807920"/>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07633">
              <a:defRPr/>
            </a:pPr>
            <a:r>
              <a:rPr lang="en-US" altLang="en-US" dirty="0">
                <a:latin typeface="Arial" panose="020B0604020202020204" pitchFamily="34" charset="0"/>
              </a:rPr>
              <a:t>It is the evaluators responsibility to determine if performance was “satisfactory”.  Unsatisfactory performance must be documented with an Objective reason for the failure.   </a:t>
            </a:r>
          </a:p>
          <a:p>
            <a:endParaRPr lang="en-US" altLang="en-US" dirty="0">
              <a:latin typeface="Arial" panose="020B0604020202020204" pitchFamily="34" charset="0"/>
            </a:endParaRPr>
          </a:p>
        </p:txBody>
      </p:sp>
      <p:sp>
        <p:nvSpPr>
          <p:cNvPr id="4" name="Slide Number Placeholder 3"/>
          <p:cNvSpPr>
            <a:spLocks noGrp="1"/>
          </p:cNvSpPr>
          <p:nvPr>
            <p:ph type="sldNum" sz="quarter" idx="10"/>
          </p:nvPr>
        </p:nvSpPr>
        <p:spPr/>
        <p:txBody>
          <a:bodyPr/>
          <a:lstStyle/>
          <a:p>
            <a:fld id="{7204FE9C-24EC-442B-850F-65B0BA925E10}" type="slidenum">
              <a:rPr lang="en-US" smtClean="0"/>
              <a:t>65</a:t>
            </a:fld>
            <a:endParaRPr lang="en-US" dirty="0"/>
          </a:p>
        </p:txBody>
      </p:sp>
    </p:spTree>
    <p:extLst>
      <p:ext uri="{BB962C8B-B14F-4D97-AF65-F5344CB8AC3E}">
        <p14:creationId xmlns:p14="http://schemas.microsoft.com/office/powerpoint/2010/main" val="115572399"/>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07633">
              <a:defRPr/>
            </a:pPr>
            <a:r>
              <a:rPr lang="en-US" altLang="en-US" dirty="0">
                <a:latin typeface="Arial" panose="020B0604020202020204" pitchFamily="34" charset="0"/>
              </a:rPr>
              <a:t>Set the student up to succeed.  If you want to evaluate the use of a KED don’t simulate a critical patient. </a:t>
            </a:r>
            <a:r>
              <a:rPr lang="en-US" altLang="en-US" dirty="0">
                <a:latin typeface="Times New Roman" panose="02020603050405020304" pitchFamily="18" charset="0"/>
              </a:rPr>
              <a:t>Multiple short sessions are usually more productive than a few long ones.  Repeated performance of skills helps with retention.</a:t>
            </a:r>
            <a:r>
              <a:rPr lang="en-US" altLang="en-US" dirty="0">
                <a:latin typeface="Arial" panose="020B0604020202020204" pitchFamily="34" charset="0"/>
              </a:rPr>
              <a:t> </a:t>
            </a:r>
          </a:p>
          <a:p>
            <a:endParaRPr lang="en-US" dirty="0"/>
          </a:p>
        </p:txBody>
      </p:sp>
      <p:sp>
        <p:nvSpPr>
          <p:cNvPr id="4" name="Slide Number Placeholder 3"/>
          <p:cNvSpPr>
            <a:spLocks noGrp="1"/>
          </p:cNvSpPr>
          <p:nvPr>
            <p:ph type="sldNum" sz="quarter" idx="10"/>
          </p:nvPr>
        </p:nvSpPr>
        <p:spPr/>
        <p:txBody>
          <a:bodyPr/>
          <a:lstStyle/>
          <a:p>
            <a:fld id="{7204FE9C-24EC-442B-850F-65B0BA925E10}" type="slidenum">
              <a:rPr lang="en-US" smtClean="0"/>
              <a:t>66</a:t>
            </a:fld>
            <a:endParaRPr lang="en-US" dirty="0"/>
          </a:p>
        </p:txBody>
      </p:sp>
    </p:spTree>
    <p:extLst>
      <p:ext uri="{BB962C8B-B14F-4D97-AF65-F5344CB8AC3E}">
        <p14:creationId xmlns:p14="http://schemas.microsoft.com/office/powerpoint/2010/main" val="2747615118"/>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en-US" dirty="0">
                <a:latin typeface="Arial" panose="020B0604020202020204" pitchFamily="34" charset="0"/>
              </a:rPr>
              <a:t>This is sometimes called the “Halo Effect”.  Personal attitude influences the objectivity of the evaluator.  It would be wise, when possible, for close friends to not evaluate each other.</a:t>
            </a:r>
          </a:p>
          <a:p>
            <a:endParaRPr lang="en-US" dirty="0"/>
          </a:p>
        </p:txBody>
      </p:sp>
      <p:sp>
        <p:nvSpPr>
          <p:cNvPr id="4" name="Slide Number Placeholder 3"/>
          <p:cNvSpPr>
            <a:spLocks noGrp="1"/>
          </p:cNvSpPr>
          <p:nvPr>
            <p:ph type="sldNum" sz="quarter" idx="10"/>
          </p:nvPr>
        </p:nvSpPr>
        <p:spPr/>
        <p:txBody>
          <a:bodyPr/>
          <a:lstStyle/>
          <a:p>
            <a:fld id="{7204FE9C-24EC-442B-850F-65B0BA925E10}" type="slidenum">
              <a:rPr lang="en-US" smtClean="0"/>
              <a:t>67</a:t>
            </a:fld>
            <a:endParaRPr lang="en-US" dirty="0"/>
          </a:p>
        </p:txBody>
      </p:sp>
    </p:spTree>
    <p:extLst>
      <p:ext uri="{BB962C8B-B14F-4D97-AF65-F5344CB8AC3E}">
        <p14:creationId xmlns:p14="http://schemas.microsoft.com/office/powerpoint/2010/main" val="774854191"/>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ltLang="en-US" dirty="0">
              <a:latin typeface="Arial" panose="020B0604020202020204" pitchFamily="34" charset="0"/>
            </a:endParaRPr>
          </a:p>
          <a:p>
            <a:endParaRPr lang="en-US" dirty="0"/>
          </a:p>
        </p:txBody>
      </p:sp>
      <p:sp>
        <p:nvSpPr>
          <p:cNvPr id="4" name="Slide Number Placeholder 3"/>
          <p:cNvSpPr>
            <a:spLocks noGrp="1"/>
          </p:cNvSpPr>
          <p:nvPr>
            <p:ph type="sldNum" sz="quarter" idx="10"/>
          </p:nvPr>
        </p:nvSpPr>
        <p:spPr/>
        <p:txBody>
          <a:bodyPr/>
          <a:lstStyle/>
          <a:p>
            <a:fld id="{7204FE9C-24EC-442B-850F-65B0BA925E10}" type="slidenum">
              <a:rPr lang="en-US" smtClean="0"/>
              <a:t>68</a:t>
            </a:fld>
            <a:endParaRPr lang="en-US" dirty="0"/>
          </a:p>
        </p:txBody>
      </p:sp>
    </p:spTree>
    <p:extLst>
      <p:ext uri="{BB962C8B-B14F-4D97-AF65-F5344CB8AC3E}">
        <p14:creationId xmlns:p14="http://schemas.microsoft.com/office/powerpoint/2010/main" val="125461901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en-US" dirty="0">
                <a:latin typeface="Arial" panose="020B0604020202020204" pitchFamily="34" charset="0"/>
              </a:rPr>
              <a:t>Evaluators can perform at a variety of levels.  We will discuss all activity levels even though some will perform only at one level or another. </a:t>
            </a:r>
          </a:p>
          <a:p>
            <a:endParaRPr lang="en-US" altLang="en-US" dirty="0">
              <a:latin typeface="Arial" panose="020B0604020202020204" pitchFamily="34" charset="0"/>
            </a:endParaRPr>
          </a:p>
          <a:p>
            <a:pPr defTabSz="907633">
              <a:defRPr/>
            </a:pPr>
            <a:r>
              <a:rPr lang="en-US" altLang="en-US" dirty="0">
                <a:latin typeface="Arial" panose="020B0604020202020204" pitchFamily="34" charset="0"/>
              </a:rPr>
              <a:t>Note the last goal - When we get to the skills portion, it is important for each of you to take that portion seriously.  We have a tendency to sometimes “goof off” during simulations, but if we expect our those we are evaluating to be serious, then, we must set the example.  Here and in our home areas.  </a:t>
            </a:r>
          </a:p>
          <a:p>
            <a:endParaRPr lang="en-US" altLang="en-US" dirty="0">
              <a:latin typeface="Arial" panose="020B0604020202020204" pitchFamily="34" charset="0"/>
            </a:endParaRPr>
          </a:p>
          <a:p>
            <a:endParaRPr lang="en-US" dirty="0"/>
          </a:p>
        </p:txBody>
      </p:sp>
      <p:sp>
        <p:nvSpPr>
          <p:cNvPr id="4" name="Slide Number Placeholder 3"/>
          <p:cNvSpPr>
            <a:spLocks noGrp="1"/>
          </p:cNvSpPr>
          <p:nvPr>
            <p:ph type="sldNum" sz="quarter" idx="10"/>
          </p:nvPr>
        </p:nvSpPr>
        <p:spPr/>
        <p:txBody>
          <a:bodyPr/>
          <a:lstStyle/>
          <a:p>
            <a:fld id="{7204FE9C-24EC-442B-850F-65B0BA925E10}" type="slidenum">
              <a:rPr lang="en-US" smtClean="0"/>
              <a:t>8</a:t>
            </a:fld>
            <a:endParaRPr lang="en-US" dirty="0"/>
          </a:p>
        </p:txBody>
      </p:sp>
    </p:spTree>
    <p:extLst>
      <p:ext uri="{BB962C8B-B14F-4D97-AF65-F5344CB8AC3E}">
        <p14:creationId xmlns:p14="http://schemas.microsoft.com/office/powerpoint/2010/main" val="1283642362"/>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07633">
              <a:defRPr/>
            </a:pPr>
            <a:r>
              <a:rPr lang="en-US" altLang="en-US" dirty="0">
                <a:latin typeface="Times New Roman" panose="02020603050405020304" pitchFamily="18" charset="0"/>
              </a:rPr>
              <a:t>When practicing with equipment, emphasize areas that can become automatic.  Increasing the ability to perform isolated functions automatically will increase long term ability to properly perform an entire skill.</a:t>
            </a:r>
          </a:p>
          <a:p>
            <a:endParaRPr lang="en-US" dirty="0"/>
          </a:p>
        </p:txBody>
      </p:sp>
      <p:sp>
        <p:nvSpPr>
          <p:cNvPr id="4" name="Slide Number Placeholder 3"/>
          <p:cNvSpPr>
            <a:spLocks noGrp="1"/>
          </p:cNvSpPr>
          <p:nvPr>
            <p:ph type="sldNum" sz="quarter" idx="10"/>
          </p:nvPr>
        </p:nvSpPr>
        <p:spPr/>
        <p:txBody>
          <a:bodyPr/>
          <a:lstStyle/>
          <a:p>
            <a:fld id="{7204FE9C-24EC-442B-850F-65B0BA925E10}" type="slidenum">
              <a:rPr lang="en-US" smtClean="0"/>
              <a:t>70</a:t>
            </a:fld>
            <a:endParaRPr lang="en-US" dirty="0"/>
          </a:p>
        </p:txBody>
      </p:sp>
    </p:spTree>
    <p:extLst>
      <p:ext uri="{BB962C8B-B14F-4D97-AF65-F5344CB8AC3E}">
        <p14:creationId xmlns:p14="http://schemas.microsoft.com/office/powerpoint/2010/main" val="3368920711"/>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204FE9C-24EC-442B-850F-65B0BA925E10}" type="slidenum">
              <a:rPr lang="en-US" smtClean="0"/>
              <a:t>71</a:t>
            </a:fld>
            <a:endParaRPr lang="en-US" dirty="0"/>
          </a:p>
        </p:txBody>
      </p:sp>
    </p:spTree>
    <p:extLst>
      <p:ext uri="{BB962C8B-B14F-4D97-AF65-F5344CB8AC3E}">
        <p14:creationId xmlns:p14="http://schemas.microsoft.com/office/powerpoint/2010/main" val="3805240560"/>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204FE9C-24EC-442B-850F-65B0BA925E10}" type="slidenum">
              <a:rPr lang="en-US" smtClean="0"/>
              <a:t>73</a:t>
            </a:fld>
            <a:endParaRPr lang="en-US" dirty="0"/>
          </a:p>
        </p:txBody>
      </p:sp>
    </p:spTree>
    <p:extLst>
      <p:ext uri="{BB962C8B-B14F-4D97-AF65-F5344CB8AC3E}">
        <p14:creationId xmlns:p14="http://schemas.microsoft.com/office/powerpoint/2010/main" val="4054467711"/>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en-US" dirty="0">
                <a:latin typeface="Arial" panose="020B0604020202020204" pitchFamily="34" charset="0"/>
              </a:rPr>
              <a:t>Moulage handout included in packet of material.  Use key words to guide patient performance, i.e.: “Command has been passed to the Chief” = patient deteriorates or “We have a second page” = patient improves.</a:t>
            </a:r>
          </a:p>
        </p:txBody>
      </p:sp>
      <p:sp>
        <p:nvSpPr>
          <p:cNvPr id="4" name="Slide Number Placeholder 3"/>
          <p:cNvSpPr>
            <a:spLocks noGrp="1"/>
          </p:cNvSpPr>
          <p:nvPr>
            <p:ph type="sldNum" sz="quarter" idx="10"/>
          </p:nvPr>
        </p:nvSpPr>
        <p:spPr/>
        <p:txBody>
          <a:bodyPr/>
          <a:lstStyle/>
          <a:p>
            <a:fld id="{7204FE9C-24EC-442B-850F-65B0BA925E10}" type="slidenum">
              <a:rPr lang="en-US" smtClean="0"/>
              <a:t>75</a:t>
            </a:fld>
            <a:endParaRPr lang="en-US" dirty="0"/>
          </a:p>
        </p:txBody>
      </p:sp>
    </p:spTree>
    <p:extLst>
      <p:ext uri="{BB962C8B-B14F-4D97-AF65-F5344CB8AC3E}">
        <p14:creationId xmlns:p14="http://schemas.microsoft.com/office/powerpoint/2010/main" val="2323089420"/>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en-US" dirty="0">
                <a:latin typeface="Arial" panose="020B0604020202020204" pitchFamily="34" charset="0"/>
              </a:rPr>
              <a:t>Discuss techniques for managing the different skills that need evaluated.  Share tricks of the trade.</a:t>
            </a:r>
          </a:p>
          <a:p>
            <a:r>
              <a:rPr lang="en-US" altLang="en-US" dirty="0">
                <a:latin typeface="Arial" panose="020B0604020202020204" pitchFamily="34" charset="0"/>
              </a:rPr>
              <a:t>Paraquat (pesticide used on farms) poison: Only absolute contraindication to O2 (destroys lung tissue).</a:t>
            </a:r>
          </a:p>
          <a:p>
            <a:endParaRPr lang="en-US" dirty="0"/>
          </a:p>
        </p:txBody>
      </p:sp>
      <p:sp>
        <p:nvSpPr>
          <p:cNvPr id="4" name="Slide Number Placeholder 3"/>
          <p:cNvSpPr>
            <a:spLocks noGrp="1"/>
          </p:cNvSpPr>
          <p:nvPr>
            <p:ph type="sldNum" sz="quarter" idx="10"/>
          </p:nvPr>
        </p:nvSpPr>
        <p:spPr/>
        <p:txBody>
          <a:bodyPr/>
          <a:lstStyle/>
          <a:p>
            <a:fld id="{7204FE9C-24EC-442B-850F-65B0BA925E10}" type="slidenum">
              <a:rPr lang="en-US" smtClean="0"/>
              <a:t>77</a:t>
            </a:fld>
            <a:endParaRPr lang="en-US" dirty="0"/>
          </a:p>
        </p:txBody>
      </p:sp>
    </p:spTree>
    <p:extLst>
      <p:ext uri="{BB962C8B-B14F-4D97-AF65-F5344CB8AC3E}">
        <p14:creationId xmlns:p14="http://schemas.microsoft.com/office/powerpoint/2010/main" val="1701725934"/>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07633">
              <a:defRPr/>
            </a:pPr>
            <a:r>
              <a:rPr lang="en-US" altLang="en-US" dirty="0">
                <a:latin typeface="Arial" panose="020B0604020202020204" pitchFamily="34" charset="0"/>
              </a:rPr>
              <a:t>This is the only activity scheduled; There are 2 slides left in this module to be used after the skills practice. In order to accomplish this task, the class will need to be broken into groups of four.  Four skills will need to be performed with each evaluator taking a turn performing one evaluation with state-approved</a:t>
            </a:r>
            <a:r>
              <a:rPr lang="en-US" altLang="en-US" baseline="0" dirty="0">
                <a:latin typeface="Arial" panose="020B0604020202020204" pitchFamily="34" charset="0"/>
              </a:rPr>
              <a:t> skill sheets </a:t>
            </a:r>
            <a:r>
              <a:rPr lang="en-US" altLang="en-US" dirty="0">
                <a:latin typeface="Arial" panose="020B0604020202020204" pitchFamily="34" charset="0"/>
              </a:rPr>
              <a:t>and one utilizing a local form (if no local form, state</a:t>
            </a:r>
            <a:r>
              <a:rPr lang="en-US" altLang="en-US" baseline="0" dirty="0">
                <a:latin typeface="Arial" panose="020B0604020202020204" pitchFamily="34" charset="0"/>
              </a:rPr>
              <a:t>-approved skill sheets </a:t>
            </a:r>
            <a:r>
              <a:rPr lang="en-US" altLang="en-US" dirty="0">
                <a:latin typeface="Arial" panose="020B0604020202020204" pitchFamily="34" charset="0"/>
              </a:rPr>
              <a:t>or the local form can be used twice).  Following each evaluation, the group will critique the evaluator.  After one group has performed 2 evaluations and received 2 critiques, they teams should switch roles and the second group will evaluate the performance of the other team.  Teams being evaluated should ensure that there is at least one item that can be remediated during each evaluation.</a:t>
            </a:r>
          </a:p>
          <a:p>
            <a:endParaRPr lang="en-US" dirty="0"/>
          </a:p>
        </p:txBody>
      </p:sp>
      <p:sp>
        <p:nvSpPr>
          <p:cNvPr id="4" name="Slide Number Placeholder 3"/>
          <p:cNvSpPr>
            <a:spLocks noGrp="1"/>
          </p:cNvSpPr>
          <p:nvPr>
            <p:ph type="sldNum" sz="quarter" idx="10"/>
          </p:nvPr>
        </p:nvSpPr>
        <p:spPr/>
        <p:txBody>
          <a:bodyPr/>
          <a:lstStyle/>
          <a:p>
            <a:fld id="{7204FE9C-24EC-442B-850F-65B0BA925E10}" type="slidenum">
              <a:rPr lang="en-US" smtClean="0"/>
              <a:t>78</a:t>
            </a:fld>
            <a:endParaRPr lang="en-US" dirty="0"/>
          </a:p>
        </p:txBody>
      </p:sp>
    </p:spTree>
    <p:extLst>
      <p:ext uri="{BB962C8B-B14F-4D97-AF65-F5344CB8AC3E}">
        <p14:creationId xmlns:p14="http://schemas.microsoft.com/office/powerpoint/2010/main" val="176432835"/>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07633">
              <a:defRPr/>
            </a:pPr>
            <a:r>
              <a:rPr lang="en-US" altLang="en-US" dirty="0">
                <a:latin typeface="Arial" panose="020B0604020202020204" pitchFamily="34" charset="0"/>
              </a:rPr>
              <a:t>Click after 1st bullet for “Watch for TEACHING MOMENTS.</a:t>
            </a:r>
          </a:p>
          <a:p>
            <a:endParaRPr lang="en-US" dirty="0"/>
          </a:p>
        </p:txBody>
      </p:sp>
      <p:sp>
        <p:nvSpPr>
          <p:cNvPr id="4" name="Slide Number Placeholder 3"/>
          <p:cNvSpPr>
            <a:spLocks noGrp="1"/>
          </p:cNvSpPr>
          <p:nvPr>
            <p:ph type="sldNum" sz="quarter" idx="10"/>
          </p:nvPr>
        </p:nvSpPr>
        <p:spPr/>
        <p:txBody>
          <a:bodyPr/>
          <a:lstStyle/>
          <a:p>
            <a:fld id="{7204FE9C-24EC-442B-850F-65B0BA925E10}" type="slidenum">
              <a:rPr lang="en-US" smtClean="0"/>
              <a:t>79</a:t>
            </a:fld>
            <a:endParaRPr lang="en-US" dirty="0"/>
          </a:p>
        </p:txBody>
      </p:sp>
    </p:spTree>
    <p:extLst>
      <p:ext uri="{BB962C8B-B14F-4D97-AF65-F5344CB8AC3E}">
        <p14:creationId xmlns:p14="http://schemas.microsoft.com/office/powerpoint/2010/main" val="2614500487"/>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07633">
              <a:defRPr/>
            </a:pPr>
            <a:r>
              <a:rPr lang="en-US" altLang="en-US" dirty="0">
                <a:latin typeface="Arial" panose="020B0604020202020204" pitchFamily="34" charset="0"/>
              </a:rPr>
              <a:t>When is immediate feedback necessary and when can it be postponed?</a:t>
            </a:r>
          </a:p>
          <a:p>
            <a:endParaRPr lang="en-US" dirty="0"/>
          </a:p>
        </p:txBody>
      </p:sp>
      <p:sp>
        <p:nvSpPr>
          <p:cNvPr id="4" name="Slide Number Placeholder 3"/>
          <p:cNvSpPr>
            <a:spLocks noGrp="1"/>
          </p:cNvSpPr>
          <p:nvPr>
            <p:ph type="sldNum" sz="quarter" idx="10"/>
          </p:nvPr>
        </p:nvSpPr>
        <p:spPr/>
        <p:txBody>
          <a:bodyPr/>
          <a:lstStyle/>
          <a:p>
            <a:fld id="{7204FE9C-24EC-442B-850F-65B0BA925E10}" type="slidenum">
              <a:rPr lang="en-US" smtClean="0"/>
              <a:t>82</a:t>
            </a:fld>
            <a:endParaRPr lang="en-US" dirty="0"/>
          </a:p>
        </p:txBody>
      </p:sp>
    </p:spTree>
    <p:extLst>
      <p:ext uri="{BB962C8B-B14F-4D97-AF65-F5344CB8AC3E}">
        <p14:creationId xmlns:p14="http://schemas.microsoft.com/office/powerpoint/2010/main" val="1711284697"/>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07633">
              <a:defRPr/>
            </a:pPr>
            <a:r>
              <a:rPr lang="en-US" altLang="en-US" dirty="0">
                <a:latin typeface="Times New Roman" panose="02020603050405020304" pitchFamily="18" charset="0"/>
              </a:rPr>
              <a:t>Practice sessions should end with a correct performance or demonstration of the skill</a:t>
            </a:r>
          </a:p>
          <a:p>
            <a:endParaRPr lang="en-US" dirty="0"/>
          </a:p>
        </p:txBody>
      </p:sp>
      <p:sp>
        <p:nvSpPr>
          <p:cNvPr id="4" name="Slide Number Placeholder 3"/>
          <p:cNvSpPr>
            <a:spLocks noGrp="1"/>
          </p:cNvSpPr>
          <p:nvPr>
            <p:ph type="sldNum" sz="quarter" idx="10"/>
          </p:nvPr>
        </p:nvSpPr>
        <p:spPr/>
        <p:txBody>
          <a:bodyPr/>
          <a:lstStyle/>
          <a:p>
            <a:fld id="{7204FE9C-24EC-442B-850F-65B0BA925E10}" type="slidenum">
              <a:rPr lang="en-US" smtClean="0"/>
              <a:t>83</a:t>
            </a:fld>
            <a:endParaRPr lang="en-US" dirty="0"/>
          </a:p>
        </p:txBody>
      </p:sp>
    </p:spTree>
    <p:extLst>
      <p:ext uri="{BB962C8B-B14F-4D97-AF65-F5344CB8AC3E}">
        <p14:creationId xmlns:p14="http://schemas.microsoft.com/office/powerpoint/2010/main" val="2121718829"/>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en-US" dirty="0">
                <a:latin typeface="Times New Roman" panose="02020603050405020304" pitchFamily="18" charset="0"/>
              </a:rPr>
              <a:t>Adult learners need encouragement and positive feedback to reinforce the correct behaviors.</a:t>
            </a:r>
          </a:p>
        </p:txBody>
      </p:sp>
      <p:sp>
        <p:nvSpPr>
          <p:cNvPr id="4" name="Slide Number Placeholder 3"/>
          <p:cNvSpPr>
            <a:spLocks noGrp="1"/>
          </p:cNvSpPr>
          <p:nvPr>
            <p:ph type="sldNum" sz="quarter" idx="10"/>
          </p:nvPr>
        </p:nvSpPr>
        <p:spPr/>
        <p:txBody>
          <a:bodyPr/>
          <a:lstStyle/>
          <a:p>
            <a:fld id="{7204FE9C-24EC-442B-850F-65B0BA925E10}" type="slidenum">
              <a:rPr lang="en-US" smtClean="0"/>
              <a:t>84</a:t>
            </a:fld>
            <a:endParaRPr lang="en-US" dirty="0"/>
          </a:p>
        </p:txBody>
      </p:sp>
    </p:spTree>
    <p:extLst>
      <p:ext uri="{BB962C8B-B14F-4D97-AF65-F5344CB8AC3E}">
        <p14:creationId xmlns:p14="http://schemas.microsoft.com/office/powerpoint/2010/main" val="397092743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en-US" dirty="0">
                <a:latin typeface="Arial" panose="020B0604020202020204" pitchFamily="34" charset="0"/>
              </a:rPr>
              <a:t>There are a wide variety of skill sheets throughout the profession.  It is important that the evaluators be familiar with those approved by the State.</a:t>
            </a:r>
          </a:p>
          <a:p>
            <a:endParaRPr lang="en-US" dirty="0"/>
          </a:p>
        </p:txBody>
      </p:sp>
      <p:sp>
        <p:nvSpPr>
          <p:cNvPr id="4" name="Slide Number Placeholder 3"/>
          <p:cNvSpPr>
            <a:spLocks noGrp="1"/>
          </p:cNvSpPr>
          <p:nvPr>
            <p:ph type="sldNum" sz="quarter" idx="10"/>
          </p:nvPr>
        </p:nvSpPr>
        <p:spPr/>
        <p:txBody>
          <a:bodyPr/>
          <a:lstStyle/>
          <a:p>
            <a:fld id="{7204FE9C-24EC-442B-850F-65B0BA925E10}" type="slidenum">
              <a:rPr lang="en-US" smtClean="0"/>
              <a:t>9</a:t>
            </a:fld>
            <a:endParaRPr lang="en-US" dirty="0"/>
          </a:p>
        </p:txBody>
      </p:sp>
    </p:spTree>
    <p:extLst>
      <p:ext uri="{BB962C8B-B14F-4D97-AF65-F5344CB8AC3E}">
        <p14:creationId xmlns:p14="http://schemas.microsoft.com/office/powerpoint/2010/main" val="1019918344"/>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07633">
              <a:defRPr/>
            </a:pPr>
            <a:r>
              <a:rPr lang="en-US" b="1" i="1" dirty="0">
                <a:solidFill>
                  <a:schemeClr val="tx2"/>
                </a:solidFill>
                <a:effectLst>
                  <a:outerShdw blurRad="38100" dist="38100" dir="2700000" algn="tl">
                    <a:srgbClr val="C0C0C0"/>
                  </a:outerShdw>
                </a:effectLst>
                <a:latin typeface="Times New Roman" pitchFamily="18" charset="0"/>
              </a:rPr>
              <a:t>“The practice of “reviewing”….. In general has nothing in common with the art of criticism”    -Henry James</a:t>
            </a:r>
          </a:p>
          <a:p>
            <a:endParaRPr lang="en-US" dirty="0"/>
          </a:p>
        </p:txBody>
      </p:sp>
      <p:sp>
        <p:nvSpPr>
          <p:cNvPr id="4" name="Slide Number Placeholder 3"/>
          <p:cNvSpPr>
            <a:spLocks noGrp="1"/>
          </p:cNvSpPr>
          <p:nvPr>
            <p:ph type="sldNum" sz="quarter" idx="10"/>
          </p:nvPr>
        </p:nvSpPr>
        <p:spPr/>
        <p:txBody>
          <a:bodyPr/>
          <a:lstStyle/>
          <a:p>
            <a:fld id="{7204FE9C-24EC-442B-850F-65B0BA925E10}" type="slidenum">
              <a:rPr lang="en-US" smtClean="0"/>
              <a:t>86</a:t>
            </a:fld>
            <a:endParaRPr lang="en-US" dirty="0"/>
          </a:p>
        </p:txBody>
      </p:sp>
    </p:spTree>
    <p:extLst>
      <p:ext uri="{BB962C8B-B14F-4D97-AF65-F5344CB8AC3E}">
        <p14:creationId xmlns:p14="http://schemas.microsoft.com/office/powerpoint/2010/main" val="3795151324"/>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en-US" dirty="0">
                <a:latin typeface="Times New Roman" panose="02020603050405020304" pitchFamily="18" charset="0"/>
              </a:rPr>
              <a:t>Feedback and instruction should be given at the most appropriate time during or after the evaluation to allow for learning (consider the learning style of the student)</a:t>
            </a:r>
          </a:p>
        </p:txBody>
      </p:sp>
      <p:sp>
        <p:nvSpPr>
          <p:cNvPr id="4" name="Slide Number Placeholder 3"/>
          <p:cNvSpPr>
            <a:spLocks noGrp="1"/>
          </p:cNvSpPr>
          <p:nvPr>
            <p:ph type="sldNum" sz="quarter" idx="10"/>
          </p:nvPr>
        </p:nvSpPr>
        <p:spPr/>
        <p:txBody>
          <a:bodyPr/>
          <a:lstStyle/>
          <a:p>
            <a:fld id="{7204FE9C-24EC-442B-850F-65B0BA925E10}" type="slidenum">
              <a:rPr lang="en-US" smtClean="0"/>
              <a:t>87</a:t>
            </a:fld>
            <a:endParaRPr lang="en-US" dirty="0"/>
          </a:p>
        </p:txBody>
      </p:sp>
    </p:spTree>
    <p:extLst>
      <p:ext uri="{BB962C8B-B14F-4D97-AF65-F5344CB8AC3E}">
        <p14:creationId xmlns:p14="http://schemas.microsoft.com/office/powerpoint/2010/main" val="3232717550"/>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ltLang="en-US" dirty="0">
              <a:latin typeface="Times New Roman" panose="02020603050405020304" pitchFamily="18" charset="0"/>
            </a:endParaRPr>
          </a:p>
        </p:txBody>
      </p:sp>
      <p:sp>
        <p:nvSpPr>
          <p:cNvPr id="4" name="Slide Number Placeholder 3"/>
          <p:cNvSpPr>
            <a:spLocks noGrp="1"/>
          </p:cNvSpPr>
          <p:nvPr>
            <p:ph type="sldNum" sz="quarter" idx="10"/>
          </p:nvPr>
        </p:nvSpPr>
        <p:spPr/>
        <p:txBody>
          <a:bodyPr/>
          <a:lstStyle/>
          <a:p>
            <a:fld id="{7204FE9C-24EC-442B-850F-65B0BA925E10}" type="slidenum">
              <a:rPr lang="en-US" smtClean="0"/>
              <a:t>88</a:t>
            </a:fld>
            <a:endParaRPr lang="en-US" dirty="0"/>
          </a:p>
        </p:txBody>
      </p:sp>
    </p:spTree>
    <p:extLst>
      <p:ext uri="{BB962C8B-B14F-4D97-AF65-F5344CB8AC3E}">
        <p14:creationId xmlns:p14="http://schemas.microsoft.com/office/powerpoint/2010/main" val="802485183"/>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en-US" dirty="0">
                <a:latin typeface="Arial" panose="020B0604020202020204" pitchFamily="34" charset="0"/>
              </a:rPr>
              <a:t>Adults will benefit from being encouraged to actively monitor their own learning.  The instructor should provide learning opportunities that allow the students to work through problems on their own with only the needed help offered.  </a:t>
            </a:r>
          </a:p>
        </p:txBody>
      </p:sp>
      <p:sp>
        <p:nvSpPr>
          <p:cNvPr id="4" name="Slide Number Placeholder 3"/>
          <p:cNvSpPr>
            <a:spLocks noGrp="1"/>
          </p:cNvSpPr>
          <p:nvPr>
            <p:ph type="sldNum" sz="quarter" idx="10"/>
          </p:nvPr>
        </p:nvSpPr>
        <p:spPr/>
        <p:txBody>
          <a:bodyPr/>
          <a:lstStyle/>
          <a:p>
            <a:fld id="{7204FE9C-24EC-442B-850F-65B0BA925E10}" type="slidenum">
              <a:rPr lang="en-US" smtClean="0"/>
              <a:t>89</a:t>
            </a:fld>
            <a:endParaRPr lang="en-US" dirty="0"/>
          </a:p>
        </p:txBody>
      </p:sp>
    </p:spTree>
    <p:extLst>
      <p:ext uri="{BB962C8B-B14F-4D97-AF65-F5344CB8AC3E}">
        <p14:creationId xmlns:p14="http://schemas.microsoft.com/office/powerpoint/2010/main" val="274810852"/>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en-US" i="1" dirty="0">
                <a:latin typeface="Times New Roman" panose="02020603050405020304" pitchFamily="18" charset="0"/>
              </a:rPr>
              <a:t>Be sure the students are well enough prepared to have a reasonable chance to succeed</a:t>
            </a:r>
          </a:p>
        </p:txBody>
      </p:sp>
      <p:sp>
        <p:nvSpPr>
          <p:cNvPr id="4" name="Slide Number Placeholder 3"/>
          <p:cNvSpPr>
            <a:spLocks noGrp="1"/>
          </p:cNvSpPr>
          <p:nvPr>
            <p:ph type="sldNum" sz="quarter" idx="10"/>
          </p:nvPr>
        </p:nvSpPr>
        <p:spPr/>
        <p:txBody>
          <a:bodyPr/>
          <a:lstStyle/>
          <a:p>
            <a:fld id="{7204FE9C-24EC-442B-850F-65B0BA925E10}" type="slidenum">
              <a:rPr lang="en-US" smtClean="0"/>
              <a:t>90</a:t>
            </a:fld>
            <a:endParaRPr lang="en-US" dirty="0"/>
          </a:p>
        </p:txBody>
      </p:sp>
    </p:spTree>
    <p:extLst>
      <p:ext uri="{BB962C8B-B14F-4D97-AF65-F5344CB8AC3E}">
        <p14:creationId xmlns:p14="http://schemas.microsoft.com/office/powerpoint/2010/main" val="2755273080"/>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07633">
              <a:defRPr/>
            </a:pPr>
            <a:r>
              <a:rPr lang="en-US" altLang="en-US" dirty="0">
                <a:latin typeface="Arial" panose="020B0604020202020204" pitchFamily="34" charset="0"/>
              </a:rPr>
              <a:t>Was paperwork done before the class or does it need to be done now?</a:t>
            </a:r>
          </a:p>
          <a:p>
            <a:pPr defTabSz="907633">
              <a:defRPr/>
            </a:pPr>
            <a:endParaRPr lang="en-US" altLang="en-US" dirty="0">
              <a:latin typeface="Arial" panose="020B0604020202020204" pitchFamily="34" charset="0"/>
            </a:endParaRPr>
          </a:p>
          <a:p>
            <a:pPr defTabSz="907633">
              <a:defRPr/>
            </a:pPr>
            <a:r>
              <a:rPr lang="en-US" altLang="en-US" dirty="0">
                <a:latin typeface="Arial" panose="020B0604020202020204" pitchFamily="34" charset="0"/>
              </a:rPr>
              <a:t>Paper application</a:t>
            </a:r>
            <a:r>
              <a:rPr lang="en-US" altLang="en-US" baseline="0" dirty="0">
                <a:latin typeface="Arial" panose="020B0604020202020204" pitchFamily="34" charset="0"/>
              </a:rPr>
              <a:t> for Initial EMS evaluators and those who have expired EMS evaluator credentials.</a:t>
            </a:r>
          </a:p>
          <a:p>
            <a:pPr defTabSz="907633">
              <a:defRPr/>
            </a:pPr>
            <a:endParaRPr lang="en-US" altLang="en-US" baseline="0" dirty="0">
              <a:latin typeface="Arial" panose="020B0604020202020204" pitchFamily="34" charset="0"/>
            </a:endParaRPr>
          </a:p>
          <a:p>
            <a:pPr defTabSz="907633">
              <a:defRPr/>
            </a:pPr>
            <a:r>
              <a:rPr lang="en-US" altLang="en-US" baseline="0" dirty="0">
                <a:latin typeface="Arial" panose="020B0604020202020204" pitchFamily="34" charset="0"/>
              </a:rPr>
              <a:t>Renewal of an EMS evaluator credential can be done in conjunction with other primary EMS credential (EMT, AEMT, or PM).</a:t>
            </a:r>
            <a:endParaRPr lang="en-US" altLang="en-US" dirty="0">
              <a:latin typeface="Arial" panose="020B0604020202020204" pitchFamily="34" charset="0"/>
            </a:endParaRPr>
          </a:p>
          <a:p>
            <a:endParaRPr lang="en-US" dirty="0"/>
          </a:p>
          <a:p>
            <a:endParaRPr lang="en-US" dirty="0"/>
          </a:p>
          <a:p>
            <a:endParaRPr lang="en-US" dirty="0"/>
          </a:p>
        </p:txBody>
      </p:sp>
      <p:sp>
        <p:nvSpPr>
          <p:cNvPr id="4" name="Slide Number Placeholder 3"/>
          <p:cNvSpPr>
            <a:spLocks noGrp="1"/>
          </p:cNvSpPr>
          <p:nvPr>
            <p:ph type="sldNum" sz="quarter" idx="10"/>
          </p:nvPr>
        </p:nvSpPr>
        <p:spPr/>
        <p:txBody>
          <a:bodyPr/>
          <a:lstStyle/>
          <a:p>
            <a:fld id="{7204FE9C-24EC-442B-850F-65B0BA925E10}" type="slidenum">
              <a:rPr lang="en-US" smtClean="0"/>
              <a:t>93</a:t>
            </a:fld>
            <a:endParaRPr lang="en-US" dirty="0"/>
          </a:p>
        </p:txBody>
      </p:sp>
    </p:spTree>
    <p:extLst>
      <p:ext uri="{BB962C8B-B14F-4D97-AF65-F5344CB8AC3E}">
        <p14:creationId xmlns:p14="http://schemas.microsoft.com/office/powerpoint/2010/main" val="3865817209"/>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endParaRPr lang="en-US" b="1" dirty="0"/>
          </a:p>
        </p:txBody>
      </p:sp>
      <p:sp>
        <p:nvSpPr>
          <p:cNvPr id="4" name="Slide Number Placeholder 3"/>
          <p:cNvSpPr>
            <a:spLocks noGrp="1"/>
          </p:cNvSpPr>
          <p:nvPr>
            <p:ph type="sldNum" sz="quarter" idx="10"/>
          </p:nvPr>
        </p:nvSpPr>
        <p:spPr/>
        <p:txBody>
          <a:bodyPr/>
          <a:lstStyle/>
          <a:p>
            <a:fld id="{7204FE9C-24EC-442B-850F-65B0BA925E10}" type="slidenum">
              <a:rPr lang="en-US" smtClean="0"/>
              <a:t>94</a:t>
            </a:fld>
            <a:endParaRPr lang="en-US" dirty="0"/>
          </a:p>
        </p:txBody>
      </p:sp>
    </p:spTree>
    <p:extLst>
      <p:ext uri="{BB962C8B-B14F-4D97-AF65-F5344CB8AC3E}">
        <p14:creationId xmlns:p14="http://schemas.microsoft.com/office/powerpoint/2010/main" val="364369584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endParaRPr lang="en-US" dirty="0"/>
          </a:p>
        </p:txBody>
      </p:sp>
      <p:sp>
        <p:nvSpPr>
          <p:cNvPr id="4" name="Slide Number Placeholder 3"/>
          <p:cNvSpPr>
            <a:spLocks noGrp="1"/>
          </p:cNvSpPr>
          <p:nvPr>
            <p:ph type="sldNum" sz="quarter" idx="10"/>
          </p:nvPr>
        </p:nvSpPr>
        <p:spPr/>
        <p:txBody>
          <a:bodyPr/>
          <a:lstStyle/>
          <a:p>
            <a:fld id="{7204FE9C-24EC-442B-850F-65B0BA925E10}" type="slidenum">
              <a:rPr lang="en-US" smtClean="0"/>
              <a:t>10</a:t>
            </a:fld>
            <a:endParaRPr lang="en-US" dirty="0"/>
          </a:p>
        </p:txBody>
      </p:sp>
    </p:spTree>
    <p:extLst>
      <p:ext uri="{BB962C8B-B14F-4D97-AF65-F5344CB8AC3E}">
        <p14:creationId xmlns:p14="http://schemas.microsoft.com/office/powerpoint/2010/main" val="181044734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07633">
              <a:defRPr/>
            </a:pPr>
            <a:r>
              <a:rPr lang="en-US" altLang="en-US" dirty="0">
                <a:latin typeface="Arial" panose="020B0604020202020204" pitchFamily="34" charset="0"/>
              </a:rPr>
              <a:t>There might be some value in compiling a list of those who might be used as “guest lecturers” and getting MPD approval for all of them at one time.  Keeping a master list and adding names, as the MPD approves them would be less bothersome to the MPD.  </a:t>
            </a:r>
          </a:p>
          <a:p>
            <a:pPr lvl="0"/>
            <a:endParaRPr lang="en-US" dirty="0"/>
          </a:p>
        </p:txBody>
      </p:sp>
      <p:sp>
        <p:nvSpPr>
          <p:cNvPr id="4" name="Slide Number Placeholder 3"/>
          <p:cNvSpPr>
            <a:spLocks noGrp="1"/>
          </p:cNvSpPr>
          <p:nvPr>
            <p:ph type="sldNum" sz="quarter" idx="10"/>
          </p:nvPr>
        </p:nvSpPr>
        <p:spPr/>
        <p:txBody>
          <a:bodyPr/>
          <a:lstStyle/>
          <a:p>
            <a:fld id="{7204FE9C-24EC-442B-850F-65B0BA925E10}" type="slidenum">
              <a:rPr lang="en-US" smtClean="0"/>
              <a:t>11</a:t>
            </a:fld>
            <a:endParaRPr lang="en-US" dirty="0"/>
          </a:p>
        </p:txBody>
      </p:sp>
    </p:spTree>
    <p:extLst>
      <p:ext uri="{BB962C8B-B14F-4D97-AF65-F5344CB8AC3E}">
        <p14:creationId xmlns:p14="http://schemas.microsoft.com/office/powerpoint/2010/main" val="242230548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en-US" dirty="0">
                <a:latin typeface="Arial" panose="020B0604020202020204" pitchFamily="34" charset="0"/>
              </a:rPr>
              <a:t>One should not strive to become an SEI unless there are sufficient classes are taught, in the community, to enable the individual to be initially recognized and subsequently re-recognized according to DOH policy.</a:t>
            </a:r>
          </a:p>
        </p:txBody>
      </p:sp>
      <p:sp>
        <p:nvSpPr>
          <p:cNvPr id="4" name="Slide Number Placeholder 3"/>
          <p:cNvSpPr>
            <a:spLocks noGrp="1"/>
          </p:cNvSpPr>
          <p:nvPr>
            <p:ph type="sldNum" sz="quarter" idx="10"/>
          </p:nvPr>
        </p:nvSpPr>
        <p:spPr/>
        <p:txBody>
          <a:bodyPr/>
          <a:lstStyle/>
          <a:p>
            <a:fld id="{7204FE9C-24EC-442B-850F-65B0BA925E10}" type="slidenum">
              <a:rPr lang="en-US" smtClean="0"/>
              <a:t>12</a:t>
            </a:fld>
            <a:endParaRPr lang="en-US" dirty="0"/>
          </a:p>
        </p:txBody>
      </p:sp>
    </p:spTree>
    <p:extLst>
      <p:ext uri="{BB962C8B-B14F-4D97-AF65-F5344CB8AC3E}">
        <p14:creationId xmlns:p14="http://schemas.microsoft.com/office/powerpoint/2010/main" val="241731474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8.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9.jpeg"/><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942416" y="2514601"/>
            <a:ext cx="6600451" cy="2262781"/>
          </a:xfrm>
        </p:spPr>
        <p:txBody>
          <a:bodyPr anchor="b">
            <a:normAutofit/>
          </a:bodyPr>
          <a:lstStyle>
            <a:lvl1pPr>
              <a:defRPr sz="5400"/>
            </a:lvl1pPr>
          </a:lstStyle>
          <a:p>
            <a:r>
              <a:rPr lang="en-US"/>
              <a:t>Click to edit Master title style</a:t>
            </a:r>
            <a:endParaRPr lang="en-US" dirty="0"/>
          </a:p>
        </p:txBody>
      </p:sp>
      <p:sp>
        <p:nvSpPr>
          <p:cNvPr id="3" name="Subtitle 2"/>
          <p:cNvSpPr>
            <a:spLocks noGrp="1"/>
          </p:cNvSpPr>
          <p:nvPr>
            <p:ph type="subTitle" idx="1"/>
          </p:nvPr>
        </p:nvSpPr>
        <p:spPr>
          <a:xfrm>
            <a:off x="1942416" y="4777380"/>
            <a:ext cx="6600451" cy="1126283"/>
          </a:xfrm>
        </p:spPr>
        <p:txBody>
          <a:bodyPr anchor="t"/>
          <a:lstStyle>
            <a:lvl1pPr marL="0" indent="0" algn="l">
              <a:buNone/>
              <a:defRPr>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p:txBody>
          <a:bodyPr/>
          <a:lstStyle/>
          <a:p>
            <a:r>
              <a:rPr lang="en-US"/>
              <a:t>DOH 530-227 October 2018</a:t>
            </a:r>
            <a:endParaRPr lang="en-US" dirty="0"/>
          </a:p>
        </p:txBody>
      </p:sp>
      <p:sp>
        <p:nvSpPr>
          <p:cNvPr id="9" name="Freeform 8"/>
          <p:cNvSpPr/>
          <p:nvPr/>
        </p:nvSpPr>
        <p:spPr bwMode="auto">
          <a:xfrm>
            <a:off x="-31719" y="4321158"/>
            <a:ext cx="1395473" cy="781781"/>
          </a:xfrm>
          <a:custGeom>
            <a:avLst/>
            <a:gdLst/>
            <a:ahLst/>
            <a:cxnLst/>
            <a:rect l="l" t="t" r="r" b="b"/>
            <a:pathLst>
              <a:path w="8042" h="10000">
                <a:moveTo>
                  <a:pt x="5799" y="10000"/>
                </a:moveTo>
                <a:cubicBezTo>
                  <a:pt x="5880" y="10000"/>
                  <a:pt x="5934" y="9940"/>
                  <a:pt x="5961" y="9880"/>
                </a:cubicBezTo>
                <a:cubicBezTo>
                  <a:pt x="5961" y="9820"/>
                  <a:pt x="5988" y="9820"/>
                  <a:pt x="5988" y="9820"/>
                </a:cubicBezTo>
                <a:lnTo>
                  <a:pt x="8042" y="5260"/>
                </a:lnTo>
                <a:cubicBezTo>
                  <a:pt x="8096" y="5140"/>
                  <a:pt x="8096" y="4901"/>
                  <a:pt x="8042" y="4721"/>
                </a:cubicBezTo>
                <a:lnTo>
                  <a:pt x="5988" y="221"/>
                </a:lnTo>
                <a:cubicBezTo>
                  <a:pt x="5988" y="160"/>
                  <a:pt x="5961" y="160"/>
                  <a:pt x="5961" y="160"/>
                </a:cubicBezTo>
                <a:cubicBezTo>
                  <a:pt x="5934" y="101"/>
                  <a:pt x="5880" y="41"/>
                  <a:pt x="5799" y="41"/>
                </a:cubicBezTo>
                <a:lnTo>
                  <a:pt x="18" y="0"/>
                </a:lnTo>
                <a:cubicBezTo>
                  <a:pt x="12" y="3330"/>
                  <a:pt x="6" y="6661"/>
                  <a:pt x="0" y="9991"/>
                </a:cubicBezTo>
                <a:lnTo>
                  <a:pt x="5799" y="10000"/>
                </a:lnTo>
                <a:close/>
              </a:path>
            </a:pathLst>
          </a:custGeom>
          <a:solidFill>
            <a:schemeClr val="accent1"/>
          </a:solidFill>
          <a:ln>
            <a:noFill/>
          </a:ln>
        </p:spPr>
      </p:sp>
      <p:sp>
        <p:nvSpPr>
          <p:cNvPr id="6" name="Slide Number Placeholder 5"/>
          <p:cNvSpPr>
            <a:spLocks noGrp="1"/>
          </p:cNvSpPr>
          <p:nvPr>
            <p:ph type="sldNum" sz="quarter" idx="12"/>
          </p:nvPr>
        </p:nvSpPr>
        <p:spPr>
          <a:xfrm>
            <a:off x="423334" y="4529541"/>
            <a:ext cx="584978" cy="365125"/>
          </a:xfrm>
        </p:spPr>
        <p:txBody>
          <a:bodyPr/>
          <a:lstStyle/>
          <a:p>
            <a:fld id="{3535056D-F555-406B-BF1D-286FE836F60C}" type="slidenum">
              <a:rPr lang="en-US" smtClean="0"/>
              <a:pPr/>
              <a:t>‹#›</a:t>
            </a:fld>
            <a:endParaRPr lang="en-US" dirty="0"/>
          </a:p>
        </p:txBody>
      </p:sp>
    </p:spTree>
    <p:extLst>
      <p:ext uri="{BB962C8B-B14F-4D97-AF65-F5344CB8AC3E}">
        <p14:creationId xmlns:p14="http://schemas.microsoft.com/office/powerpoint/2010/main" val="345819572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942415" y="609600"/>
            <a:ext cx="6591985" cy="3117040"/>
          </a:xfrm>
        </p:spPr>
        <p:txBody>
          <a:bodyPr anchor="ctr">
            <a:normAutofit/>
          </a:bodyPr>
          <a:lstStyle>
            <a:lvl1pPr algn="l">
              <a:defRPr sz="4800" b="0" cap="none"/>
            </a:lvl1pPr>
          </a:lstStyle>
          <a:p>
            <a:r>
              <a:rPr lang="en-US"/>
              <a:t>Click to edit Master title style</a:t>
            </a:r>
            <a:endParaRPr lang="en-US" dirty="0"/>
          </a:p>
        </p:txBody>
      </p:sp>
      <p:sp>
        <p:nvSpPr>
          <p:cNvPr id="3" name="Text Placeholder 2"/>
          <p:cNvSpPr>
            <a:spLocks noGrp="1"/>
          </p:cNvSpPr>
          <p:nvPr>
            <p:ph type="body" idx="1"/>
          </p:nvPr>
        </p:nvSpPr>
        <p:spPr>
          <a:xfrm>
            <a:off x="1942415" y="4354046"/>
            <a:ext cx="6591985"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p:txBody>
          <a:bodyPr/>
          <a:lstStyle/>
          <a:p>
            <a:r>
              <a:rPr lang="en-US"/>
              <a:t>DOH 530-227 October 2018</a:t>
            </a:r>
            <a:endParaRPr lang="en-US" dirty="0"/>
          </a:p>
        </p:txBody>
      </p:sp>
      <p:sp>
        <p:nvSpPr>
          <p:cNvPr id="10" name="Freeform 11"/>
          <p:cNvSpPr/>
          <p:nvPr/>
        </p:nvSpPr>
        <p:spPr bwMode="auto">
          <a:xfrm flipV="1">
            <a:off x="58" y="3166527"/>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6" name="Slide Number Placeholder 5"/>
          <p:cNvSpPr>
            <a:spLocks noGrp="1"/>
          </p:cNvSpPr>
          <p:nvPr>
            <p:ph type="sldNum" sz="quarter" idx="12"/>
          </p:nvPr>
        </p:nvSpPr>
        <p:spPr>
          <a:xfrm>
            <a:off x="511228" y="3244140"/>
            <a:ext cx="584978" cy="365125"/>
          </a:xfrm>
        </p:spPr>
        <p:txBody>
          <a:bodyPr/>
          <a:lstStyle/>
          <a:p>
            <a:fld id="{3535056D-F555-406B-BF1D-286FE836F60C}" type="slidenum">
              <a:rPr lang="en-US" smtClean="0"/>
              <a:pPr/>
              <a:t>‹#›</a:t>
            </a:fld>
            <a:endParaRPr lang="en-US" dirty="0"/>
          </a:p>
        </p:txBody>
      </p:sp>
    </p:spTree>
    <p:extLst>
      <p:ext uri="{BB962C8B-B14F-4D97-AF65-F5344CB8AC3E}">
        <p14:creationId xmlns:p14="http://schemas.microsoft.com/office/powerpoint/2010/main" val="398906740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188123" y="609600"/>
            <a:ext cx="6109587" cy="2895600"/>
          </a:xfrm>
        </p:spPr>
        <p:txBody>
          <a:bodyPr anchor="ctr">
            <a:normAutofit/>
          </a:bodyPr>
          <a:lstStyle>
            <a:lvl1pPr algn="l">
              <a:defRPr sz="4800" b="0" cap="none"/>
            </a:lvl1pPr>
          </a:lstStyle>
          <a:p>
            <a:r>
              <a:rPr lang="en-US"/>
              <a:t>Click to edit Master title style</a:t>
            </a:r>
            <a:endParaRPr lang="en-US" dirty="0"/>
          </a:p>
        </p:txBody>
      </p:sp>
      <p:sp>
        <p:nvSpPr>
          <p:cNvPr id="13" name="Text Placeholder 9"/>
          <p:cNvSpPr>
            <a:spLocks noGrp="1"/>
          </p:cNvSpPr>
          <p:nvPr>
            <p:ph type="body" sz="quarter" idx="13"/>
          </p:nvPr>
        </p:nvSpPr>
        <p:spPr>
          <a:xfrm>
            <a:off x="2415972" y="3505200"/>
            <a:ext cx="5653888"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1942415" y="4354046"/>
            <a:ext cx="6591985"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p:txBody>
          <a:bodyPr/>
          <a:lstStyle/>
          <a:p>
            <a:r>
              <a:rPr lang="en-US"/>
              <a:t>DOH 530-227 October 2018</a:t>
            </a:r>
            <a:endParaRPr lang="en-US" dirty="0"/>
          </a:p>
        </p:txBody>
      </p:sp>
      <p:sp>
        <p:nvSpPr>
          <p:cNvPr id="19" name="Freeform 11"/>
          <p:cNvSpPr/>
          <p:nvPr/>
        </p:nvSpPr>
        <p:spPr bwMode="auto">
          <a:xfrm flipV="1">
            <a:off x="58" y="3166527"/>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6" name="Slide Number Placeholder 5"/>
          <p:cNvSpPr>
            <a:spLocks noGrp="1"/>
          </p:cNvSpPr>
          <p:nvPr>
            <p:ph type="sldNum" sz="quarter" idx="12"/>
          </p:nvPr>
        </p:nvSpPr>
        <p:spPr>
          <a:xfrm>
            <a:off x="511228" y="3244140"/>
            <a:ext cx="584978" cy="365125"/>
          </a:xfrm>
        </p:spPr>
        <p:txBody>
          <a:bodyPr/>
          <a:lstStyle/>
          <a:p>
            <a:fld id="{3535056D-F555-406B-BF1D-286FE836F60C}" type="slidenum">
              <a:rPr lang="en-US" smtClean="0"/>
              <a:pPr/>
              <a:t>‹#›</a:t>
            </a:fld>
            <a:endParaRPr lang="en-US" dirty="0"/>
          </a:p>
        </p:txBody>
      </p:sp>
      <p:sp>
        <p:nvSpPr>
          <p:cNvPr id="14" name="TextBox 13"/>
          <p:cNvSpPr txBox="1"/>
          <p:nvPr/>
        </p:nvSpPr>
        <p:spPr>
          <a:xfrm>
            <a:off x="1808316" y="648005"/>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5" name="TextBox 14"/>
          <p:cNvSpPr txBox="1"/>
          <p:nvPr/>
        </p:nvSpPr>
        <p:spPr>
          <a:xfrm>
            <a:off x="8169533" y="2905306"/>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159862224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942415" y="2438401"/>
            <a:ext cx="6591985" cy="2724845"/>
          </a:xfrm>
        </p:spPr>
        <p:txBody>
          <a:bodyPr anchor="b">
            <a:normAutofit/>
          </a:bodyPr>
          <a:lstStyle>
            <a:lvl1pPr algn="l">
              <a:defRPr sz="4800" b="0"/>
            </a:lvl1pPr>
          </a:lstStyle>
          <a:p>
            <a:r>
              <a:rPr lang="en-US"/>
              <a:t>Click to edit Master title style</a:t>
            </a:r>
            <a:endParaRPr lang="en-US" dirty="0"/>
          </a:p>
        </p:txBody>
      </p:sp>
      <p:sp>
        <p:nvSpPr>
          <p:cNvPr id="4" name="Text Placeholder 3"/>
          <p:cNvSpPr>
            <a:spLocks noGrp="1"/>
          </p:cNvSpPr>
          <p:nvPr>
            <p:ph type="body" sz="half" idx="2"/>
          </p:nvPr>
        </p:nvSpPr>
        <p:spPr>
          <a:xfrm>
            <a:off x="1942415" y="5181600"/>
            <a:ext cx="6591985"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a:t>Click to edit Master text styles</a:t>
            </a:r>
          </a:p>
        </p:txBody>
      </p:sp>
      <p:sp>
        <p:nvSpPr>
          <p:cNvPr id="5" name="Date Placeholder 4"/>
          <p:cNvSpPr>
            <a:spLocks noGrp="1"/>
          </p:cNvSpPr>
          <p:nvPr>
            <p:ph type="dt" sz="half" idx="10"/>
          </p:nvPr>
        </p:nvSpPr>
        <p:spPr/>
        <p:txBody>
          <a:bodyPr/>
          <a:lstStyle/>
          <a:p>
            <a:endParaRPr lang="en-US" dirty="0"/>
          </a:p>
        </p:txBody>
      </p:sp>
      <p:sp>
        <p:nvSpPr>
          <p:cNvPr id="6" name="Footer Placeholder 5"/>
          <p:cNvSpPr>
            <a:spLocks noGrp="1"/>
          </p:cNvSpPr>
          <p:nvPr>
            <p:ph type="ftr" sz="quarter" idx="11"/>
          </p:nvPr>
        </p:nvSpPr>
        <p:spPr/>
        <p:txBody>
          <a:bodyPr/>
          <a:lstStyle/>
          <a:p>
            <a:r>
              <a:rPr lang="en-US"/>
              <a:t>DOH 530-227 October 2018</a:t>
            </a:r>
            <a:endParaRPr lang="en-US" dirty="0"/>
          </a:p>
        </p:txBody>
      </p:sp>
      <p:sp>
        <p:nvSpPr>
          <p:cNvPr id="11" name="Freeform 11"/>
          <p:cNvSpPr/>
          <p:nvPr/>
        </p:nvSpPr>
        <p:spPr bwMode="auto">
          <a:xfrm flipV="1">
            <a:off x="58" y="4910660"/>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7" name="Slide Number Placeholder 6"/>
          <p:cNvSpPr>
            <a:spLocks noGrp="1"/>
          </p:cNvSpPr>
          <p:nvPr>
            <p:ph type="sldNum" sz="quarter" idx="12"/>
          </p:nvPr>
        </p:nvSpPr>
        <p:spPr>
          <a:xfrm>
            <a:off x="511228" y="4983088"/>
            <a:ext cx="584978" cy="365125"/>
          </a:xfrm>
        </p:spPr>
        <p:txBody>
          <a:bodyPr/>
          <a:lstStyle/>
          <a:p>
            <a:fld id="{3535056D-F555-406B-BF1D-286FE836F60C}" type="slidenum">
              <a:rPr lang="en-US" smtClean="0"/>
              <a:pPr/>
              <a:t>‹#›</a:t>
            </a:fld>
            <a:endParaRPr lang="en-US" dirty="0"/>
          </a:p>
        </p:txBody>
      </p:sp>
    </p:spTree>
    <p:extLst>
      <p:ext uri="{BB962C8B-B14F-4D97-AF65-F5344CB8AC3E}">
        <p14:creationId xmlns:p14="http://schemas.microsoft.com/office/powerpoint/2010/main" val="293590270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13" name="Title 1"/>
          <p:cNvSpPr>
            <a:spLocks noGrp="1"/>
          </p:cNvSpPr>
          <p:nvPr>
            <p:ph type="title"/>
          </p:nvPr>
        </p:nvSpPr>
        <p:spPr>
          <a:xfrm>
            <a:off x="2188123" y="609600"/>
            <a:ext cx="6109587" cy="2895600"/>
          </a:xfrm>
        </p:spPr>
        <p:txBody>
          <a:bodyPr anchor="ctr">
            <a:normAutofit/>
          </a:bodyPr>
          <a:lstStyle>
            <a:lvl1pPr algn="l">
              <a:defRPr sz="4800" b="0" cap="none"/>
            </a:lvl1pPr>
          </a:lstStyle>
          <a:p>
            <a:r>
              <a:rPr lang="en-US"/>
              <a:t>Click to edit Master title style</a:t>
            </a:r>
            <a:endParaRPr lang="en-US" dirty="0"/>
          </a:p>
        </p:txBody>
      </p:sp>
      <p:sp>
        <p:nvSpPr>
          <p:cNvPr id="21" name="Text Placeholder 9"/>
          <p:cNvSpPr>
            <a:spLocks noGrp="1"/>
          </p:cNvSpPr>
          <p:nvPr>
            <p:ph type="body" sz="quarter" idx="13"/>
          </p:nvPr>
        </p:nvSpPr>
        <p:spPr>
          <a:xfrm>
            <a:off x="1942415" y="4343400"/>
            <a:ext cx="6688292"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4" name="Text Placeholder 3"/>
          <p:cNvSpPr>
            <a:spLocks noGrp="1"/>
          </p:cNvSpPr>
          <p:nvPr>
            <p:ph type="body" sz="half" idx="2"/>
          </p:nvPr>
        </p:nvSpPr>
        <p:spPr>
          <a:xfrm>
            <a:off x="1942415" y="5181600"/>
            <a:ext cx="6688292"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a:t>Click to edit Master text styles</a:t>
            </a:r>
          </a:p>
        </p:txBody>
      </p:sp>
      <p:sp>
        <p:nvSpPr>
          <p:cNvPr id="5" name="Date Placeholder 4"/>
          <p:cNvSpPr>
            <a:spLocks noGrp="1"/>
          </p:cNvSpPr>
          <p:nvPr>
            <p:ph type="dt" sz="half" idx="10"/>
          </p:nvPr>
        </p:nvSpPr>
        <p:spPr/>
        <p:txBody>
          <a:bodyPr/>
          <a:lstStyle/>
          <a:p>
            <a:endParaRPr lang="en-US" dirty="0"/>
          </a:p>
        </p:txBody>
      </p:sp>
      <p:sp>
        <p:nvSpPr>
          <p:cNvPr id="6" name="Footer Placeholder 5"/>
          <p:cNvSpPr>
            <a:spLocks noGrp="1"/>
          </p:cNvSpPr>
          <p:nvPr>
            <p:ph type="ftr" sz="quarter" idx="11"/>
          </p:nvPr>
        </p:nvSpPr>
        <p:spPr/>
        <p:txBody>
          <a:bodyPr/>
          <a:lstStyle/>
          <a:p>
            <a:r>
              <a:rPr lang="en-US"/>
              <a:t>DOH 530-227 October 2018</a:t>
            </a:r>
            <a:endParaRPr lang="en-US" dirty="0"/>
          </a:p>
        </p:txBody>
      </p:sp>
      <p:sp>
        <p:nvSpPr>
          <p:cNvPr id="20" name="Freeform 11"/>
          <p:cNvSpPr/>
          <p:nvPr/>
        </p:nvSpPr>
        <p:spPr bwMode="auto">
          <a:xfrm flipV="1">
            <a:off x="58" y="4910660"/>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7" name="Slide Number Placeholder 6"/>
          <p:cNvSpPr>
            <a:spLocks noGrp="1"/>
          </p:cNvSpPr>
          <p:nvPr>
            <p:ph type="sldNum" sz="quarter" idx="12"/>
          </p:nvPr>
        </p:nvSpPr>
        <p:spPr>
          <a:xfrm>
            <a:off x="511228" y="4983088"/>
            <a:ext cx="584978" cy="365125"/>
          </a:xfrm>
        </p:spPr>
        <p:txBody>
          <a:bodyPr/>
          <a:lstStyle/>
          <a:p>
            <a:fld id="{3535056D-F555-406B-BF1D-286FE836F60C}" type="slidenum">
              <a:rPr lang="en-US" smtClean="0"/>
              <a:pPr/>
              <a:t>‹#›</a:t>
            </a:fld>
            <a:endParaRPr lang="en-US" dirty="0"/>
          </a:p>
        </p:txBody>
      </p:sp>
      <p:sp>
        <p:nvSpPr>
          <p:cNvPr id="11" name="TextBox 10"/>
          <p:cNvSpPr txBox="1"/>
          <p:nvPr/>
        </p:nvSpPr>
        <p:spPr>
          <a:xfrm>
            <a:off x="1808316" y="648005"/>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2" name="TextBox 11"/>
          <p:cNvSpPr txBox="1"/>
          <p:nvPr/>
        </p:nvSpPr>
        <p:spPr>
          <a:xfrm>
            <a:off x="8169533" y="2905306"/>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413329525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1942416" y="627407"/>
            <a:ext cx="6591984" cy="2880020"/>
          </a:xfrm>
        </p:spPr>
        <p:txBody>
          <a:bodyPr anchor="ctr">
            <a:normAutofit/>
          </a:bodyPr>
          <a:lstStyle>
            <a:lvl1pPr algn="l">
              <a:defRPr sz="4800" b="0"/>
            </a:lvl1pPr>
          </a:lstStyle>
          <a:p>
            <a:r>
              <a:rPr lang="en-US"/>
              <a:t>Click to edit Master title style</a:t>
            </a:r>
            <a:endParaRPr lang="en-US" dirty="0"/>
          </a:p>
        </p:txBody>
      </p:sp>
      <p:sp>
        <p:nvSpPr>
          <p:cNvPr id="21" name="Text Placeholder 9"/>
          <p:cNvSpPr>
            <a:spLocks noGrp="1"/>
          </p:cNvSpPr>
          <p:nvPr>
            <p:ph type="body" sz="quarter" idx="13"/>
          </p:nvPr>
        </p:nvSpPr>
        <p:spPr>
          <a:xfrm>
            <a:off x="1942415" y="4343400"/>
            <a:ext cx="6591985"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4" name="Text Placeholder 3"/>
          <p:cNvSpPr>
            <a:spLocks noGrp="1"/>
          </p:cNvSpPr>
          <p:nvPr>
            <p:ph type="body" sz="half" idx="2"/>
          </p:nvPr>
        </p:nvSpPr>
        <p:spPr>
          <a:xfrm>
            <a:off x="1942415" y="5181600"/>
            <a:ext cx="6591985"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a:t>Click to edit Master text styles</a:t>
            </a:r>
          </a:p>
        </p:txBody>
      </p:sp>
      <p:sp>
        <p:nvSpPr>
          <p:cNvPr id="5" name="Date Placeholder 4"/>
          <p:cNvSpPr>
            <a:spLocks noGrp="1"/>
          </p:cNvSpPr>
          <p:nvPr>
            <p:ph type="dt" sz="half" idx="10"/>
          </p:nvPr>
        </p:nvSpPr>
        <p:spPr/>
        <p:txBody>
          <a:bodyPr/>
          <a:lstStyle/>
          <a:p>
            <a:endParaRPr lang="en-US" dirty="0"/>
          </a:p>
        </p:txBody>
      </p:sp>
      <p:sp>
        <p:nvSpPr>
          <p:cNvPr id="6" name="Footer Placeholder 5"/>
          <p:cNvSpPr>
            <a:spLocks noGrp="1"/>
          </p:cNvSpPr>
          <p:nvPr>
            <p:ph type="ftr" sz="quarter" idx="11"/>
          </p:nvPr>
        </p:nvSpPr>
        <p:spPr/>
        <p:txBody>
          <a:bodyPr/>
          <a:lstStyle/>
          <a:p>
            <a:r>
              <a:rPr lang="en-US"/>
              <a:t>DOH 530-227 October 2018</a:t>
            </a:r>
            <a:endParaRPr lang="en-US" dirty="0"/>
          </a:p>
        </p:txBody>
      </p:sp>
      <p:sp>
        <p:nvSpPr>
          <p:cNvPr id="10" name="Freeform 11"/>
          <p:cNvSpPr/>
          <p:nvPr/>
        </p:nvSpPr>
        <p:spPr bwMode="auto">
          <a:xfrm flipV="1">
            <a:off x="58" y="4910660"/>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7" name="Slide Number Placeholder 6"/>
          <p:cNvSpPr>
            <a:spLocks noGrp="1"/>
          </p:cNvSpPr>
          <p:nvPr>
            <p:ph type="sldNum" sz="quarter" idx="12"/>
          </p:nvPr>
        </p:nvSpPr>
        <p:spPr>
          <a:xfrm>
            <a:off x="511228" y="4983088"/>
            <a:ext cx="584978" cy="365125"/>
          </a:xfrm>
        </p:spPr>
        <p:txBody>
          <a:bodyPr/>
          <a:lstStyle/>
          <a:p>
            <a:fld id="{3535056D-F555-406B-BF1D-286FE836F60C}" type="slidenum">
              <a:rPr lang="en-US" smtClean="0"/>
              <a:pPr/>
              <a:t>‹#›</a:t>
            </a:fld>
            <a:endParaRPr lang="en-US" dirty="0"/>
          </a:p>
        </p:txBody>
      </p:sp>
    </p:spTree>
    <p:extLst>
      <p:ext uri="{BB962C8B-B14F-4D97-AF65-F5344CB8AC3E}">
        <p14:creationId xmlns:p14="http://schemas.microsoft.com/office/powerpoint/2010/main" val="389400739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p:txBody>
          <a:bodyPr/>
          <a:lstStyle/>
          <a:p>
            <a:r>
              <a:rPr lang="en-US"/>
              <a:t>DOH 530-227 October 2018</a:t>
            </a:r>
            <a:endParaRPr lang="en-US" dirty="0"/>
          </a:p>
        </p:txBody>
      </p:sp>
      <p:sp>
        <p:nvSpPr>
          <p:cNvPr id="10" name="Freeform 11"/>
          <p:cNvSpPr/>
          <p:nvPr/>
        </p:nvSpPr>
        <p:spPr bwMode="auto">
          <a:xfrm flipV="1">
            <a:off x="58" y="711194"/>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3535056D-F555-406B-BF1D-286FE836F60C}" type="slidenum">
              <a:rPr lang="en-US" smtClean="0"/>
              <a:pPr/>
              <a:t>‹#›</a:t>
            </a:fld>
            <a:endParaRPr lang="en-US" dirty="0"/>
          </a:p>
        </p:txBody>
      </p:sp>
    </p:spTree>
    <p:extLst>
      <p:ext uri="{BB962C8B-B14F-4D97-AF65-F5344CB8AC3E}">
        <p14:creationId xmlns:p14="http://schemas.microsoft.com/office/powerpoint/2010/main" val="428165154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78535" y="627406"/>
            <a:ext cx="1656132" cy="5283817"/>
          </a:xfrm>
        </p:spPr>
        <p:txBody>
          <a:bodyPr vert="eaVert" anchor="ctr"/>
          <a:lstStyle/>
          <a:p>
            <a:r>
              <a:rPr lang="en-US"/>
              <a:t>Click to edit Master title style</a:t>
            </a:r>
            <a:endParaRPr lang="en-US" dirty="0"/>
          </a:p>
        </p:txBody>
      </p:sp>
      <p:sp>
        <p:nvSpPr>
          <p:cNvPr id="3" name="Vertical Text Placeholder 2"/>
          <p:cNvSpPr>
            <a:spLocks noGrp="1"/>
          </p:cNvSpPr>
          <p:nvPr>
            <p:ph type="body" orient="vert" idx="1"/>
          </p:nvPr>
        </p:nvSpPr>
        <p:spPr>
          <a:xfrm>
            <a:off x="1942416" y="627406"/>
            <a:ext cx="4716348" cy="528381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p:txBody>
          <a:bodyPr/>
          <a:lstStyle/>
          <a:p>
            <a:r>
              <a:rPr lang="en-US"/>
              <a:t>DOH 530-227 October 2018</a:t>
            </a:r>
            <a:endParaRPr lang="en-US" dirty="0"/>
          </a:p>
        </p:txBody>
      </p:sp>
      <p:sp>
        <p:nvSpPr>
          <p:cNvPr id="10" name="Freeform 11"/>
          <p:cNvSpPr/>
          <p:nvPr/>
        </p:nvSpPr>
        <p:spPr bwMode="auto">
          <a:xfrm flipV="1">
            <a:off x="58" y="711194"/>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3535056D-F555-406B-BF1D-286FE836F60C}" type="slidenum">
              <a:rPr lang="en-US" smtClean="0"/>
              <a:pPr/>
              <a:t>‹#›</a:t>
            </a:fld>
            <a:endParaRPr lang="en-US" dirty="0"/>
          </a:p>
        </p:txBody>
      </p:sp>
    </p:spTree>
    <p:extLst>
      <p:ext uri="{BB962C8B-B14F-4D97-AF65-F5344CB8AC3E}">
        <p14:creationId xmlns:p14="http://schemas.microsoft.com/office/powerpoint/2010/main" val="65886538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Pattern Presentation Title Slide">
    <p:spTree>
      <p:nvGrpSpPr>
        <p:cNvPr id="1" name=""/>
        <p:cNvGrpSpPr/>
        <p:nvPr/>
      </p:nvGrpSpPr>
      <p:grpSpPr>
        <a:xfrm>
          <a:off x="0" y="0"/>
          <a:ext cx="0" cy="0"/>
          <a:chOff x="0" y="0"/>
          <a:chExt cx="0" cy="0"/>
        </a:xfrm>
      </p:grpSpPr>
      <p:sp>
        <p:nvSpPr>
          <p:cNvPr id="7" name="Text Placeholder 9"/>
          <p:cNvSpPr>
            <a:spLocks noGrp="1"/>
          </p:cNvSpPr>
          <p:nvPr>
            <p:ph type="body" sz="quarter" idx="12" hasCustomPrompt="1"/>
          </p:nvPr>
        </p:nvSpPr>
        <p:spPr>
          <a:xfrm>
            <a:off x="3325091" y="5403274"/>
            <a:ext cx="4862634" cy="468321"/>
          </a:xfrm>
        </p:spPr>
        <p:txBody>
          <a:bodyPr>
            <a:normAutofit/>
          </a:bodyPr>
          <a:lstStyle>
            <a:lvl1pPr marL="0" indent="0">
              <a:lnSpc>
                <a:spcPct val="100000"/>
              </a:lnSpc>
              <a:spcBef>
                <a:spcPts val="0"/>
              </a:spcBef>
              <a:buNone/>
              <a:defRPr sz="3000" cap="all" baseline="0">
                <a:solidFill>
                  <a:schemeClr val="tx1"/>
                </a:solidFill>
              </a:defRPr>
            </a:lvl1pPr>
          </a:lstStyle>
          <a:p>
            <a:pPr lvl="0"/>
            <a:r>
              <a:rPr lang="en-US" dirty="0"/>
              <a:t>PRESENTATION TITLE</a:t>
            </a:r>
          </a:p>
        </p:txBody>
      </p:sp>
      <p:sp>
        <p:nvSpPr>
          <p:cNvPr id="10" name="Text Placeholder 2"/>
          <p:cNvSpPr>
            <a:spLocks noGrp="1"/>
          </p:cNvSpPr>
          <p:nvPr>
            <p:ph type="body" sz="quarter" idx="11" hasCustomPrompt="1"/>
          </p:nvPr>
        </p:nvSpPr>
        <p:spPr>
          <a:xfrm>
            <a:off x="3325091" y="5897171"/>
            <a:ext cx="4861170" cy="472351"/>
          </a:xfrm>
        </p:spPr>
        <p:txBody>
          <a:bodyPr>
            <a:normAutofit/>
          </a:bodyPr>
          <a:lstStyle>
            <a:lvl1pPr marL="0" indent="0">
              <a:buNone/>
              <a:defRPr sz="2000">
                <a:solidFill>
                  <a:schemeClr val="tx1"/>
                </a:solidFill>
              </a:defRPr>
            </a:lvl1pPr>
          </a:lstStyle>
          <a:p>
            <a:pPr lvl="0"/>
            <a:r>
              <a:rPr lang="en-US" dirty="0"/>
              <a:t>Office/Program</a:t>
            </a:r>
          </a:p>
        </p:txBody>
      </p:sp>
      <p:pic>
        <p:nvPicPr>
          <p:cNvPr id="11" name="Picture 10"/>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1" y="-1"/>
            <a:ext cx="9144001" cy="4572001"/>
          </a:xfrm>
          <a:prstGeom prst="rect">
            <a:avLst/>
          </a:prstGeom>
          <a:effectLst/>
        </p:spPr>
      </p:pic>
      <p:pic>
        <p:nvPicPr>
          <p:cNvPr id="6" name="Picture 5"/>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926895" y="5352116"/>
            <a:ext cx="1996064" cy="883125"/>
          </a:xfrm>
          <a:prstGeom prst="rect">
            <a:avLst/>
          </a:prstGeom>
        </p:spPr>
      </p:pic>
    </p:spTree>
    <p:extLst>
      <p:ext uri="{BB962C8B-B14F-4D97-AF65-F5344CB8AC3E}">
        <p14:creationId xmlns:p14="http://schemas.microsoft.com/office/powerpoint/2010/main" val="302773734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Section Divider Slide">
    <p:spTree>
      <p:nvGrpSpPr>
        <p:cNvPr id="1" name=""/>
        <p:cNvGrpSpPr/>
        <p:nvPr/>
      </p:nvGrpSpPr>
      <p:grpSpPr>
        <a:xfrm>
          <a:off x="0" y="0"/>
          <a:ext cx="0" cy="0"/>
          <a:chOff x="0" y="0"/>
          <a:chExt cx="0" cy="0"/>
        </a:xfrm>
      </p:grpSpPr>
      <p:cxnSp>
        <p:nvCxnSpPr>
          <p:cNvPr id="7" name="Straight Connector 6"/>
          <p:cNvCxnSpPr/>
          <p:nvPr userDrawn="1"/>
        </p:nvCxnSpPr>
        <p:spPr>
          <a:xfrm flipV="1">
            <a:off x="4324139" y="2815173"/>
            <a:ext cx="499998" cy="1369"/>
          </a:xfrm>
          <a:prstGeom prst="line">
            <a:avLst/>
          </a:prstGeom>
          <a:ln w="50800">
            <a:solidFill>
              <a:srgbClr val="349D96"/>
            </a:solidFill>
          </a:ln>
          <a:effectLst/>
        </p:spPr>
        <p:style>
          <a:lnRef idx="1">
            <a:schemeClr val="accent1"/>
          </a:lnRef>
          <a:fillRef idx="0">
            <a:schemeClr val="accent1"/>
          </a:fillRef>
          <a:effectRef idx="0">
            <a:schemeClr val="accent1"/>
          </a:effectRef>
          <a:fontRef idx="minor">
            <a:schemeClr val="tx1"/>
          </a:fontRef>
        </p:style>
      </p:cxnSp>
      <p:sp>
        <p:nvSpPr>
          <p:cNvPr id="10" name="Text Placeholder 8"/>
          <p:cNvSpPr>
            <a:spLocks noGrp="1"/>
          </p:cNvSpPr>
          <p:nvPr>
            <p:ph type="body" sz="quarter" idx="10" hasCustomPrompt="1"/>
          </p:nvPr>
        </p:nvSpPr>
        <p:spPr>
          <a:xfrm>
            <a:off x="-8313" y="2256440"/>
            <a:ext cx="9144000" cy="478522"/>
          </a:xfrm>
        </p:spPr>
        <p:txBody>
          <a:bodyPr>
            <a:noAutofit/>
          </a:bodyPr>
          <a:lstStyle>
            <a:lvl1pPr marL="0" indent="0" algn="ctr">
              <a:buNone/>
              <a:defRPr sz="3000">
                <a:solidFill>
                  <a:schemeClr val="tx1">
                    <a:lumMod val="75000"/>
                    <a:lumOff val="25000"/>
                  </a:schemeClr>
                </a:solidFill>
              </a:defRPr>
            </a:lvl1pPr>
          </a:lstStyle>
          <a:p>
            <a:pPr lvl="0"/>
            <a:r>
              <a:rPr lang="en-US" dirty="0"/>
              <a:t>Section Divider</a:t>
            </a:r>
          </a:p>
        </p:txBody>
      </p:sp>
      <p:sp>
        <p:nvSpPr>
          <p:cNvPr id="6" name="Text Placeholder 9"/>
          <p:cNvSpPr>
            <a:spLocks noGrp="1"/>
          </p:cNvSpPr>
          <p:nvPr>
            <p:ph type="body" sz="quarter" idx="12" hasCustomPrompt="1"/>
          </p:nvPr>
        </p:nvSpPr>
        <p:spPr>
          <a:xfrm>
            <a:off x="-1" y="3229980"/>
            <a:ext cx="9135687" cy="1111250"/>
          </a:xfrm>
        </p:spPr>
        <p:txBody>
          <a:bodyPr>
            <a:normAutofit/>
          </a:bodyPr>
          <a:lstStyle>
            <a:lvl1pPr marL="0" indent="0" algn="ctr">
              <a:lnSpc>
                <a:spcPct val="100000"/>
              </a:lnSpc>
              <a:spcBef>
                <a:spcPts val="0"/>
              </a:spcBef>
              <a:buNone/>
              <a:defRPr sz="3000" cap="all" baseline="0">
                <a:solidFill>
                  <a:srgbClr val="404040"/>
                </a:solidFill>
              </a:defRPr>
            </a:lvl1pPr>
          </a:lstStyle>
          <a:p>
            <a:pPr lvl="0"/>
            <a:r>
              <a:rPr lang="en-US" dirty="0"/>
              <a:t>Chapter title</a:t>
            </a:r>
          </a:p>
        </p:txBody>
      </p:sp>
    </p:spTree>
    <p:extLst>
      <p:ext uri="{BB962C8B-B14F-4D97-AF65-F5344CB8AC3E}">
        <p14:creationId xmlns:p14="http://schemas.microsoft.com/office/powerpoint/2010/main" val="426733139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Title &amp; Content">
    <p:spTree>
      <p:nvGrpSpPr>
        <p:cNvPr id="1" name=""/>
        <p:cNvGrpSpPr/>
        <p:nvPr/>
      </p:nvGrpSpPr>
      <p:grpSpPr>
        <a:xfrm>
          <a:off x="0" y="0"/>
          <a:ext cx="0" cy="0"/>
          <a:chOff x="0" y="0"/>
          <a:chExt cx="0" cy="0"/>
        </a:xfrm>
      </p:grpSpPr>
      <p:sp>
        <p:nvSpPr>
          <p:cNvPr id="7" name="Text Placeholder 2"/>
          <p:cNvSpPr>
            <a:spLocks noGrp="1"/>
          </p:cNvSpPr>
          <p:nvPr>
            <p:ph type="body" sz="quarter" idx="21" hasCustomPrompt="1"/>
          </p:nvPr>
        </p:nvSpPr>
        <p:spPr>
          <a:xfrm>
            <a:off x="-8311" y="673973"/>
            <a:ext cx="9143998" cy="482030"/>
          </a:xfrm>
        </p:spPr>
        <p:txBody>
          <a:bodyPr>
            <a:noAutofit/>
          </a:bodyPr>
          <a:lstStyle>
            <a:lvl1pPr marL="0" indent="0" algn="ctr">
              <a:buNone/>
              <a:defRPr sz="3000" baseline="0">
                <a:solidFill>
                  <a:schemeClr val="tx1">
                    <a:lumMod val="75000"/>
                    <a:lumOff val="25000"/>
                  </a:schemeClr>
                </a:solidFill>
              </a:defRPr>
            </a:lvl1pPr>
          </a:lstStyle>
          <a:p>
            <a:pPr lvl="0"/>
            <a:r>
              <a:rPr lang="en-US" dirty="0"/>
              <a:t>Title</a:t>
            </a:r>
          </a:p>
        </p:txBody>
      </p:sp>
      <p:cxnSp>
        <p:nvCxnSpPr>
          <p:cNvPr id="8" name="Straight Connector 7"/>
          <p:cNvCxnSpPr/>
          <p:nvPr userDrawn="1"/>
        </p:nvCxnSpPr>
        <p:spPr>
          <a:xfrm flipV="1">
            <a:off x="4322814" y="1246349"/>
            <a:ext cx="499998" cy="1369"/>
          </a:xfrm>
          <a:prstGeom prst="line">
            <a:avLst/>
          </a:prstGeom>
          <a:ln w="50800">
            <a:solidFill>
              <a:srgbClr val="349D96"/>
            </a:solidFill>
          </a:ln>
          <a:effectLst/>
        </p:spPr>
        <p:style>
          <a:lnRef idx="1">
            <a:schemeClr val="accent1"/>
          </a:lnRef>
          <a:fillRef idx="0">
            <a:schemeClr val="accent1"/>
          </a:fillRef>
          <a:effectRef idx="0">
            <a:schemeClr val="accent1"/>
          </a:effectRef>
          <a:fontRef idx="minor">
            <a:schemeClr val="tx1"/>
          </a:fontRef>
        </p:style>
      </p:cxnSp>
      <p:sp>
        <p:nvSpPr>
          <p:cNvPr id="12" name="Text Placeholder 10"/>
          <p:cNvSpPr>
            <a:spLocks noGrp="1"/>
          </p:cNvSpPr>
          <p:nvPr>
            <p:ph type="body" sz="quarter" idx="22" hasCustomPrompt="1"/>
          </p:nvPr>
        </p:nvSpPr>
        <p:spPr>
          <a:xfrm>
            <a:off x="808278" y="1606082"/>
            <a:ext cx="7553207" cy="4662833"/>
          </a:xfrm>
        </p:spPr>
        <p:txBody>
          <a:bodyPr>
            <a:noAutofit/>
          </a:bodyPr>
          <a:lstStyle>
            <a:lvl1pPr marL="0" indent="0">
              <a:buClr>
                <a:srgbClr val="57B6AF"/>
              </a:buClr>
              <a:buNone/>
              <a:defRPr sz="2000" baseline="0"/>
            </a:lvl1pPr>
            <a:lvl2pPr>
              <a:buClr>
                <a:srgbClr val="57B6AF"/>
              </a:buClr>
              <a:defRPr sz="2000"/>
            </a:lvl2pPr>
            <a:lvl3pPr>
              <a:buClr>
                <a:srgbClr val="57B6AF"/>
              </a:buClr>
              <a:defRPr sz="1800"/>
            </a:lvl3pPr>
            <a:lvl4pPr>
              <a:buClr>
                <a:srgbClr val="57B6AF"/>
              </a:buClr>
              <a:defRPr sz="1800"/>
            </a:lvl4pPr>
          </a:lstStyle>
          <a:p>
            <a:pPr lvl="0"/>
            <a:r>
              <a:rPr lang="en-US" dirty="0"/>
              <a:t>Text…</a:t>
            </a:r>
          </a:p>
        </p:txBody>
      </p:sp>
      <p:sp>
        <p:nvSpPr>
          <p:cNvPr id="9" name="TextBox 8"/>
          <p:cNvSpPr txBox="1"/>
          <p:nvPr userDrawn="1"/>
        </p:nvSpPr>
        <p:spPr>
          <a:xfrm>
            <a:off x="0" y="6318775"/>
            <a:ext cx="9144000" cy="369332"/>
          </a:xfrm>
          <a:prstGeom prst="rect">
            <a:avLst/>
          </a:prstGeom>
          <a:noFill/>
        </p:spPr>
        <p:txBody>
          <a:bodyPr wrap="square" rtlCol="0">
            <a:spAutoFit/>
          </a:bodyPr>
          <a:lstStyle/>
          <a:p>
            <a:pPr algn="ctr"/>
            <a:r>
              <a:rPr lang="en-US" dirty="0">
                <a:solidFill>
                  <a:srgbClr val="349D96"/>
                </a:solidFill>
                <a:latin typeface="Century Gothic" panose="020B0502020202020204" pitchFamily="34" charset="0"/>
              </a:rPr>
              <a:t>Washington</a:t>
            </a:r>
            <a:r>
              <a:rPr lang="en-US" baseline="0" dirty="0">
                <a:solidFill>
                  <a:srgbClr val="349D96"/>
                </a:solidFill>
                <a:latin typeface="Century Gothic" panose="020B0502020202020204" pitchFamily="34" charset="0"/>
              </a:rPr>
              <a:t> State Department of Health </a:t>
            </a:r>
            <a:r>
              <a:rPr lang="en-US" sz="1800" dirty="0">
                <a:solidFill>
                  <a:schemeClr val="tx1">
                    <a:lumMod val="75000"/>
                    <a:lumOff val="25000"/>
                  </a:schemeClr>
                </a:solidFill>
                <a:latin typeface="Century Gothic" panose="020B0502020202020204" pitchFamily="34" charset="0"/>
              </a:rPr>
              <a:t>| </a:t>
            </a:r>
            <a:fld id="{647B4F43-D519-4C1F-A815-23EAD624CF95}" type="slidenum">
              <a:rPr lang="en-US" sz="1800" smtClean="0">
                <a:solidFill>
                  <a:schemeClr val="tx1">
                    <a:lumMod val="75000"/>
                    <a:lumOff val="25000"/>
                  </a:schemeClr>
                </a:solidFill>
                <a:latin typeface="Century Gothic" panose="020B0502020202020204" pitchFamily="34" charset="0"/>
              </a:rPr>
              <a:pPr algn="ctr"/>
              <a:t>‹#›</a:t>
            </a:fld>
            <a:endParaRPr lang="en-US" sz="1800" dirty="0">
              <a:solidFill>
                <a:schemeClr val="tx1">
                  <a:lumMod val="75000"/>
                  <a:lumOff val="25000"/>
                </a:schemeClr>
              </a:solidFill>
              <a:latin typeface="Century Gothic" panose="020B0502020202020204" pitchFamily="34" charset="0"/>
            </a:endParaRPr>
          </a:p>
        </p:txBody>
      </p:sp>
    </p:spTree>
    <p:extLst>
      <p:ext uri="{BB962C8B-B14F-4D97-AF65-F5344CB8AC3E}">
        <p14:creationId xmlns:p14="http://schemas.microsoft.com/office/powerpoint/2010/main" val="308520074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945201" y="624110"/>
            <a:ext cx="6589199" cy="1280890"/>
          </a:xfrm>
        </p:spPr>
        <p:txBody>
          <a:bodyPr/>
          <a:lstStyle/>
          <a:p>
            <a:r>
              <a:rPr lang="en-US"/>
              <a:t>Click to edit Master title style</a:t>
            </a:r>
            <a:endParaRPr lang="en-US" dirty="0"/>
          </a:p>
        </p:txBody>
      </p:sp>
      <p:sp>
        <p:nvSpPr>
          <p:cNvPr id="3" name="Content Placeholder 2"/>
          <p:cNvSpPr>
            <a:spLocks noGrp="1"/>
          </p:cNvSpPr>
          <p:nvPr>
            <p:ph idx="1"/>
          </p:nvPr>
        </p:nvSpPr>
        <p:spPr>
          <a:xfrm>
            <a:off x="1942415" y="2133600"/>
            <a:ext cx="6591985" cy="377762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p:txBody>
          <a:bodyPr/>
          <a:lstStyle/>
          <a:p>
            <a:r>
              <a:rPr lang="en-US"/>
              <a:t>DOH 530-227 October 2018</a:t>
            </a:r>
            <a:endParaRPr lang="en-US" dirty="0"/>
          </a:p>
        </p:txBody>
      </p:sp>
      <p:sp>
        <p:nvSpPr>
          <p:cNvPr id="10" name="Freeform 11"/>
          <p:cNvSpPr/>
          <p:nvPr/>
        </p:nvSpPr>
        <p:spPr bwMode="auto">
          <a:xfrm flipV="1">
            <a:off x="58" y="711194"/>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3535056D-F555-406B-BF1D-286FE836F60C}" type="slidenum">
              <a:rPr lang="en-US" smtClean="0"/>
              <a:pPr/>
              <a:t>‹#›</a:t>
            </a:fld>
            <a:endParaRPr lang="en-US" dirty="0"/>
          </a:p>
        </p:txBody>
      </p:sp>
    </p:spTree>
    <p:extLst>
      <p:ext uri="{BB962C8B-B14F-4D97-AF65-F5344CB8AC3E}">
        <p14:creationId xmlns:p14="http://schemas.microsoft.com/office/powerpoint/2010/main" val="420582843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Unordered List 3: Traditional">
    <p:spTree>
      <p:nvGrpSpPr>
        <p:cNvPr id="1" name=""/>
        <p:cNvGrpSpPr/>
        <p:nvPr/>
      </p:nvGrpSpPr>
      <p:grpSpPr>
        <a:xfrm>
          <a:off x="0" y="0"/>
          <a:ext cx="0" cy="0"/>
          <a:chOff x="0" y="0"/>
          <a:chExt cx="0" cy="0"/>
        </a:xfrm>
      </p:grpSpPr>
      <p:sp>
        <p:nvSpPr>
          <p:cNvPr id="7" name="Text Placeholder 2"/>
          <p:cNvSpPr>
            <a:spLocks noGrp="1"/>
          </p:cNvSpPr>
          <p:nvPr>
            <p:ph type="body" sz="quarter" idx="21" hasCustomPrompt="1"/>
          </p:nvPr>
        </p:nvSpPr>
        <p:spPr>
          <a:xfrm>
            <a:off x="-8311" y="673973"/>
            <a:ext cx="9143998" cy="482030"/>
          </a:xfrm>
        </p:spPr>
        <p:txBody>
          <a:bodyPr>
            <a:noAutofit/>
          </a:bodyPr>
          <a:lstStyle>
            <a:lvl1pPr marL="0" indent="0" algn="ctr">
              <a:buNone/>
              <a:defRPr sz="3000" baseline="0">
                <a:solidFill>
                  <a:schemeClr val="tx1">
                    <a:lumMod val="75000"/>
                    <a:lumOff val="25000"/>
                  </a:schemeClr>
                </a:solidFill>
              </a:defRPr>
            </a:lvl1pPr>
          </a:lstStyle>
          <a:p>
            <a:pPr lvl="0"/>
            <a:r>
              <a:rPr lang="en-US" dirty="0"/>
              <a:t>Unordered List 3: Traditional </a:t>
            </a:r>
          </a:p>
        </p:txBody>
      </p:sp>
      <p:cxnSp>
        <p:nvCxnSpPr>
          <p:cNvPr id="8" name="Straight Connector 7"/>
          <p:cNvCxnSpPr/>
          <p:nvPr userDrawn="1"/>
        </p:nvCxnSpPr>
        <p:spPr>
          <a:xfrm flipV="1">
            <a:off x="4322814" y="1246349"/>
            <a:ext cx="499998" cy="1369"/>
          </a:xfrm>
          <a:prstGeom prst="line">
            <a:avLst/>
          </a:prstGeom>
          <a:ln w="50800">
            <a:solidFill>
              <a:srgbClr val="349D96"/>
            </a:solidFill>
          </a:ln>
          <a:effectLst/>
        </p:spPr>
        <p:style>
          <a:lnRef idx="1">
            <a:schemeClr val="accent1"/>
          </a:lnRef>
          <a:fillRef idx="0">
            <a:schemeClr val="accent1"/>
          </a:fillRef>
          <a:effectRef idx="0">
            <a:schemeClr val="accent1"/>
          </a:effectRef>
          <a:fontRef idx="minor">
            <a:schemeClr val="tx1"/>
          </a:fontRef>
        </p:style>
      </p:cxnSp>
      <p:sp>
        <p:nvSpPr>
          <p:cNvPr id="12" name="Text Placeholder 10"/>
          <p:cNvSpPr>
            <a:spLocks noGrp="1"/>
          </p:cNvSpPr>
          <p:nvPr>
            <p:ph type="body" sz="quarter" idx="22" hasCustomPrompt="1"/>
          </p:nvPr>
        </p:nvSpPr>
        <p:spPr>
          <a:xfrm>
            <a:off x="808278" y="1606082"/>
            <a:ext cx="7553207" cy="4662833"/>
          </a:xfrm>
        </p:spPr>
        <p:txBody>
          <a:bodyPr>
            <a:noAutofit/>
          </a:bodyPr>
          <a:lstStyle>
            <a:lvl1pPr>
              <a:buClr>
                <a:srgbClr val="349D96"/>
              </a:buClr>
              <a:defRPr sz="2000" baseline="0"/>
            </a:lvl1pPr>
            <a:lvl2pPr>
              <a:buClr>
                <a:srgbClr val="349D96"/>
              </a:buClr>
              <a:defRPr sz="2000"/>
            </a:lvl2pPr>
            <a:lvl3pPr>
              <a:buClr>
                <a:srgbClr val="349D96"/>
              </a:buClr>
              <a:defRPr sz="1800"/>
            </a:lvl3pPr>
            <a:lvl4pPr>
              <a:buClr>
                <a:srgbClr val="349D96"/>
              </a:buClr>
              <a:defRPr sz="1800"/>
            </a:lvl4pPr>
          </a:lstStyle>
          <a:p>
            <a:pPr lvl="0"/>
            <a:r>
              <a:rPr lang="en-US" dirty="0"/>
              <a:t>First level</a:t>
            </a:r>
          </a:p>
          <a:p>
            <a:pPr lvl="1"/>
            <a:r>
              <a:rPr lang="en-US" dirty="0"/>
              <a:t>Second level</a:t>
            </a:r>
          </a:p>
          <a:p>
            <a:pPr lvl="2"/>
            <a:r>
              <a:rPr lang="en-US" dirty="0"/>
              <a:t>Third level</a:t>
            </a:r>
          </a:p>
          <a:p>
            <a:pPr lvl="3"/>
            <a:r>
              <a:rPr lang="en-US" dirty="0"/>
              <a:t>Fourth level</a:t>
            </a:r>
          </a:p>
        </p:txBody>
      </p:sp>
      <p:sp>
        <p:nvSpPr>
          <p:cNvPr id="9" name="TextBox 8"/>
          <p:cNvSpPr txBox="1"/>
          <p:nvPr userDrawn="1"/>
        </p:nvSpPr>
        <p:spPr>
          <a:xfrm>
            <a:off x="0" y="6318775"/>
            <a:ext cx="9144000" cy="369332"/>
          </a:xfrm>
          <a:prstGeom prst="rect">
            <a:avLst/>
          </a:prstGeom>
          <a:noFill/>
        </p:spPr>
        <p:txBody>
          <a:bodyPr wrap="square" rtlCol="0">
            <a:spAutoFit/>
          </a:bodyPr>
          <a:lstStyle/>
          <a:p>
            <a:pPr algn="ctr"/>
            <a:r>
              <a:rPr lang="en-US" dirty="0">
                <a:solidFill>
                  <a:srgbClr val="349D96"/>
                </a:solidFill>
                <a:latin typeface="Century Gothic" panose="020B0502020202020204" pitchFamily="34" charset="0"/>
              </a:rPr>
              <a:t>Washington State Department of Health</a:t>
            </a:r>
            <a:r>
              <a:rPr lang="en-US" baseline="0" dirty="0">
                <a:solidFill>
                  <a:srgbClr val="349D96"/>
                </a:solidFill>
                <a:latin typeface="Century Gothic" panose="020B0502020202020204" pitchFamily="34" charset="0"/>
              </a:rPr>
              <a:t> </a:t>
            </a:r>
            <a:r>
              <a:rPr lang="en-US" sz="1800" dirty="0">
                <a:solidFill>
                  <a:schemeClr val="tx1">
                    <a:lumMod val="75000"/>
                    <a:lumOff val="25000"/>
                  </a:schemeClr>
                </a:solidFill>
                <a:latin typeface="Century Gothic" panose="020B0502020202020204" pitchFamily="34" charset="0"/>
              </a:rPr>
              <a:t>| </a:t>
            </a:r>
            <a:fld id="{647B4F43-D519-4C1F-A815-23EAD624CF95}" type="slidenum">
              <a:rPr lang="en-US" sz="1800" smtClean="0">
                <a:solidFill>
                  <a:schemeClr val="tx1">
                    <a:lumMod val="75000"/>
                    <a:lumOff val="25000"/>
                  </a:schemeClr>
                </a:solidFill>
                <a:latin typeface="Century Gothic" panose="020B0502020202020204" pitchFamily="34" charset="0"/>
              </a:rPr>
              <a:pPr algn="ctr"/>
              <a:t>‹#›</a:t>
            </a:fld>
            <a:endParaRPr lang="en-US" sz="1800" dirty="0">
              <a:solidFill>
                <a:schemeClr val="tx1">
                  <a:lumMod val="75000"/>
                  <a:lumOff val="25000"/>
                </a:schemeClr>
              </a:solidFill>
              <a:latin typeface="Century Gothic" panose="020B0502020202020204" pitchFamily="34" charset="0"/>
            </a:endParaRPr>
          </a:p>
        </p:txBody>
      </p:sp>
    </p:spTree>
    <p:extLst>
      <p:ext uri="{BB962C8B-B14F-4D97-AF65-F5344CB8AC3E}">
        <p14:creationId xmlns:p14="http://schemas.microsoft.com/office/powerpoint/2010/main" val="75116389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Number List 2: Traditional">
    <p:spTree>
      <p:nvGrpSpPr>
        <p:cNvPr id="1" name=""/>
        <p:cNvGrpSpPr/>
        <p:nvPr/>
      </p:nvGrpSpPr>
      <p:grpSpPr>
        <a:xfrm>
          <a:off x="0" y="0"/>
          <a:ext cx="0" cy="0"/>
          <a:chOff x="0" y="0"/>
          <a:chExt cx="0" cy="0"/>
        </a:xfrm>
      </p:grpSpPr>
      <p:sp>
        <p:nvSpPr>
          <p:cNvPr id="7" name="Text Placeholder 2"/>
          <p:cNvSpPr>
            <a:spLocks noGrp="1"/>
          </p:cNvSpPr>
          <p:nvPr>
            <p:ph type="body" sz="quarter" idx="21" hasCustomPrompt="1"/>
          </p:nvPr>
        </p:nvSpPr>
        <p:spPr>
          <a:xfrm>
            <a:off x="-8311" y="673973"/>
            <a:ext cx="9143998" cy="482030"/>
          </a:xfrm>
        </p:spPr>
        <p:txBody>
          <a:bodyPr>
            <a:noAutofit/>
          </a:bodyPr>
          <a:lstStyle>
            <a:lvl1pPr marL="0" indent="0" algn="ctr">
              <a:buNone/>
              <a:defRPr sz="3000" baseline="0">
                <a:solidFill>
                  <a:schemeClr val="tx1">
                    <a:lumMod val="75000"/>
                    <a:lumOff val="25000"/>
                  </a:schemeClr>
                </a:solidFill>
              </a:defRPr>
            </a:lvl1pPr>
          </a:lstStyle>
          <a:p>
            <a:pPr lvl="0"/>
            <a:r>
              <a:rPr lang="en-US" dirty="0"/>
              <a:t>Number List 2: Traditional</a:t>
            </a:r>
          </a:p>
        </p:txBody>
      </p:sp>
      <p:cxnSp>
        <p:nvCxnSpPr>
          <p:cNvPr id="8" name="Straight Connector 7"/>
          <p:cNvCxnSpPr/>
          <p:nvPr userDrawn="1"/>
        </p:nvCxnSpPr>
        <p:spPr>
          <a:xfrm flipV="1">
            <a:off x="4322814" y="1246349"/>
            <a:ext cx="499998" cy="1369"/>
          </a:xfrm>
          <a:prstGeom prst="line">
            <a:avLst/>
          </a:prstGeom>
          <a:ln w="50800">
            <a:solidFill>
              <a:srgbClr val="349D96"/>
            </a:solidFill>
          </a:ln>
          <a:effectLst/>
        </p:spPr>
        <p:style>
          <a:lnRef idx="1">
            <a:schemeClr val="accent1"/>
          </a:lnRef>
          <a:fillRef idx="0">
            <a:schemeClr val="accent1"/>
          </a:fillRef>
          <a:effectRef idx="0">
            <a:schemeClr val="accent1"/>
          </a:effectRef>
          <a:fontRef idx="minor">
            <a:schemeClr val="tx1"/>
          </a:fontRef>
        </p:style>
      </p:cxnSp>
      <p:sp>
        <p:nvSpPr>
          <p:cNvPr id="12" name="Text Placeholder 10"/>
          <p:cNvSpPr>
            <a:spLocks noGrp="1"/>
          </p:cNvSpPr>
          <p:nvPr>
            <p:ph type="body" sz="quarter" idx="22" hasCustomPrompt="1"/>
          </p:nvPr>
        </p:nvSpPr>
        <p:spPr>
          <a:xfrm>
            <a:off x="808279" y="1606082"/>
            <a:ext cx="7544414" cy="4662833"/>
          </a:xfrm>
        </p:spPr>
        <p:txBody>
          <a:bodyPr>
            <a:noAutofit/>
          </a:bodyPr>
          <a:lstStyle>
            <a:lvl1pPr marL="290513" indent="-290513">
              <a:buClr>
                <a:srgbClr val="404040"/>
              </a:buClr>
              <a:buFont typeface="+mj-lt"/>
              <a:buAutoNum type="arabicPeriod"/>
              <a:tabLst/>
              <a:defRPr sz="2000"/>
            </a:lvl1pPr>
            <a:lvl2pPr marL="571500" indent="-290513">
              <a:buClr>
                <a:srgbClr val="404040"/>
              </a:buClr>
              <a:buFont typeface="+mj-lt"/>
              <a:buAutoNum type="alphaLcPeriod"/>
              <a:defRPr sz="2000"/>
            </a:lvl2pPr>
            <a:lvl3pPr marL="747713" indent="-228600">
              <a:buClr>
                <a:srgbClr val="404040"/>
              </a:buClr>
              <a:buFont typeface="+mj-lt"/>
              <a:buAutoNum type="romanLcPeriod"/>
              <a:defRPr sz="1800"/>
            </a:lvl3pPr>
          </a:lstStyle>
          <a:p>
            <a:pPr lvl="0"/>
            <a:r>
              <a:rPr lang="en-US" dirty="0"/>
              <a:t>First Level</a:t>
            </a:r>
          </a:p>
          <a:p>
            <a:pPr lvl="1"/>
            <a:r>
              <a:rPr lang="en-US" dirty="0"/>
              <a:t>Second level</a:t>
            </a:r>
          </a:p>
          <a:p>
            <a:pPr lvl="2"/>
            <a:r>
              <a:rPr lang="en-US" dirty="0"/>
              <a:t>Third level</a:t>
            </a:r>
          </a:p>
        </p:txBody>
      </p:sp>
      <p:sp>
        <p:nvSpPr>
          <p:cNvPr id="9" name="TextBox 8"/>
          <p:cNvSpPr txBox="1"/>
          <p:nvPr userDrawn="1"/>
        </p:nvSpPr>
        <p:spPr>
          <a:xfrm>
            <a:off x="0" y="6318775"/>
            <a:ext cx="9144000" cy="369332"/>
          </a:xfrm>
          <a:prstGeom prst="rect">
            <a:avLst/>
          </a:prstGeom>
          <a:noFill/>
        </p:spPr>
        <p:txBody>
          <a:bodyPr wrap="square" rtlCol="0">
            <a:spAutoFit/>
          </a:bodyPr>
          <a:lstStyle/>
          <a:p>
            <a:pPr algn="ctr"/>
            <a:r>
              <a:rPr lang="en-US" dirty="0">
                <a:solidFill>
                  <a:srgbClr val="349D96"/>
                </a:solidFill>
                <a:latin typeface="Century Gothic" panose="020B0502020202020204" pitchFamily="34" charset="0"/>
              </a:rPr>
              <a:t>Washington </a:t>
            </a:r>
            <a:r>
              <a:rPr lang="en-US" baseline="0" dirty="0">
                <a:solidFill>
                  <a:srgbClr val="349D96"/>
                </a:solidFill>
                <a:latin typeface="Century Gothic" panose="020B0502020202020204" pitchFamily="34" charset="0"/>
              </a:rPr>
              <a:t>State Department of Health </a:t>
            </a:r>
            <a:r>
              <a:rPr lang="en-US" sz="1800" dirty="0">
                <a:solidFill>
                  <a:schemeClr val="tx1">
                    <a:lumMod val="75000"/>
                    <a:lumOff val="25000"/>
                  </a:schemeClr>
                </a:solidFill>
                <a:latin typeface="Century Gothic" panose="020B0502020202020204" pitchFamily="34" charset="0"/>
              </a:rPr>
              <a:t>| </a:t>
            </a:r>
            <a:fld id="{647B4F43-D519-4C1F-A815-23EAD624CF95}" type="slidenum">
              <a:rPr lang="en-US" sz="1800" smtClean="0">
                <a:solidFill>
                  <a:schemeClr val="tx1">
                    <a:lumMod val="75000"/>
                    <a:lumOff val="25000"/>
                  </a:schemeClr>
                </a:solidFill>
                <a:latin typeface="Century Gothic" panose="020B0502020202020204" pitchFamily="34" charset="0"/>
              </a:rPr>
              <a:pPr algn="ctr"/>
              <a:t>‹#›</a:t>
            </a:fld>
            <a:endParaRPr lang="en-US" sz="1800" dirty="0">
              <a:solidFill>
                <a:schemeClr val="tx1">
                  <a:lumMod val="75000"/>
                  <a:lumOff val="25000"/>
                </a:schemeClr>
              </a:solidFill>
              <a:latin typeface="Century Gothic" panose="020B0502020202020204" pitchFamily="34" charset="0"/>
            </a:endParaRPr>
          </a:p>
        </p:txBody>
      </p:sp>
    </p:spTree>
    <p:extLst>
      <p:ext uri="{BB962C8B-B14F-4D97-AF65-F5344CB8AC3E}">
        <p14:creationId xmlns:p14="http://schemas.microsoft.com/office/powerpoint/2010/main" val="301252119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Photo Slide with Text 1">
    <p:spTree>
      <p:nvGrpSpPr>
        <p:cNvPr id="1" name=""/>
        <p:cNvGrpSpPr/>
        <p:nvPr/>
      </p:nvGrpSpPr>
      <p:grpSpPr>
        <a:xfrm>
          <a:off x="0" y="0"/>
          <a:ext cx="0" cy="0"/>
          <a:chOff x="0" y="0"/>
          <a:chExt cx="0" cy="0"/>
        </a:xfrm>
      </p:grpSpPr>
      <p:sp>
        <p:nvSpPr>
          <p:cNvPr id="18" name="Picture Placeholder 17"/>
          <p:cNvSpPr>
            <a:spLocks noGrp="1"/>
          </p:cNvSpPr>
          <p:nvPr>
            <p:ph type="pic" sz="quarter" idx="11"/>
          </p:nvPr>
        </p:nvSpPr>
        <p:spPr>
          <a:xfrm>
            <a:off x="-7315" y="-7315"/>
            <a:ext cx="9144000" cy="3431263"/>
          </a:xfrm>
        </p:spPr>
        <p:txBody>
          <a:bodyPr/>
          <a:lstStyle>
            <a:lvl1pPr marL="0" indent="0">
              <a:buNone/>
              <a:defRPr/>
            </a:lvl1pPr>
          </a:lstStyle>
          <a:p>
            <a:r>
              <a:rPr lang="en-US" dirty="0"/>
              <a:t>Click icon to add picture</a:t>
            </a:r>
          </a:p>
        </p:txBody>
      </p:sp>
      <p:sp>
        <p:nvSpPr>
          <p:cNvPr id="11" name="Text Placeholder 2"/>
          <p:cNvSpPr>
            <a:spLocks noGrp="1"/>
          </p:cNvSpPr>
          <p:nvPr>
            <p:ph type="body" sz="quarter" idx="12" hasCustomPrompt="1"/>
          </p:nvPr>
        </p:nvSpPr>
        <p:spPr>
          <a:xfrm>
            <a:off x="1215717" y="3933309"/>
            <a:ext cx="6751332" cy="965200"/>
          </a:xfrm>
        </p:spPr>
        <p:txBody>
          <a:bodyPr>
            <a:noAutofit/>
          </a:bodyPr>
          <a:lstStyle>
            <a:lvl1pPr marL="0" indent="0">
              <a:buNone/>
              <a:defRPr sz="2000"/>
            </a:lvl1pPr>
            <a:lvl2pPr marL="280988" indent="0">
              <a:buNone/>
              <a:defRPr/>
            </a:lvl2pPr>
            <a:lvl3pPr marL="519113" indent="0">
              <a:buNone/>
              <a:defRPr/>
            </a:lvl3pPr>
            <a:lvl4pPr marL="747713" indent="0">
              <a:buNone/>
              <a:defRPr/>
            </a:lvl4pPr>
            <a:lvl5pPr marL="741363" indent="0">
              <a:buNone/>
              <a:defRPr/>
            </a:lvl5pPr>
          </a:lstStyle>
          <a:p>
            <a:pPr lvl="0"/>
            <a:r>
              <a:rPr lang="en-US" dirty="0"/>
              <a:t>Text…</a:t>
            </a:r>
          </a:p>
        </p:txBody>
      </p:sp>
      <p:sp>
        <p:nvSpPr>
          <p:cNvPr id="12" name="Text Placeholder 2"/>
          <p:cNvSpPr>
            <a:spLocks noGrp="1"/>
          </p:cNvSpPr>
          <p:nvPr>
            <p:ph type="body" sz="quarter" idx="13" hasCustomPrompt="1"/>
          </p:nvPr>
        </p:nvSpPr>
        <p:spPr>
          <a:xfrm>
            <a:off x="1214653" y="4903934"/>
            <a:ext cx="6752396" cy="1363195"/>
          </a:xfrm>
        </p:spPr>
        <p:txBody>
          <a:bodyPr>
            <a:noAutofit/>
          </a:bodyPr>
          <a:lstStyle>
            <a:lvl1pPr marL="0" indent="0">
              <a:buNone/>
              <a:defRPr sz="1800">
                <a:solidFill>
                  <a:schemeClr val="tx1">
                    <a:lumMod val="75000"/>
                    <a:lumOff val="25000"/>
                  </a:schemeClr>
                </a:solidFill>
              </a:defRPr>
            </a:lvl1pPr>
            <a:lvl2pPr marL="280988" indent="0">
              <a:buNone/>
              <a:defRPr/>
            </a:lvl2pPr>
            <a:lvl3pPr marL="519113" indent="0">
              <a:buNone/>
              <a:defRPr/>
            </a:lvl3pPr>
            <a:lvl4pPr marL="747713" indent="0">
              <a:buNone/>
              <a:defRPr/>
            </a:lvl4pPr>
            <a:lvl5pPr marL="741363" indent="0">
              <a:buNone/>
              <a:defRPr/>
            </a:lvl5pPr>
          </a:lstStyle>
          <a:p>
            <a:pPr lvl="0"/>
            <a:r>
              <a:rPr lang="en-US" dirty="0"/>
              <a:t>Text…</a:t>
            </a:r>
          </a:p>
        </p:txBody>
      </p:sp>
      <p:sp>
        <p:nvSpPr>
          <p:cNvPr id="7" name="TextBox 6"/>
          <p:cNvSpPr txBox="1"/>
          <p:nvPr userDrawn="1"/>
        </p:nvSpPr>
        <p:spPr>
          <a:xfrm>
            <a:off x="0" y="6318775"/>
            <a:ext cx="9144000" cy="369332"/>
          </a:xfrm>
          <a:prstGeom prst="rect">
            <a:avLst/>
          </a:prstGeom>
          <a:noFill/>
        </p:spPr>
        <p:txBody>
          <a:bodyPr wrap="square" rtlCol="0">
            <a:spAutoFit/>
          </a:bodyPr>
          <a:lstStyle/>
          <a:p>
            <a:pPr algn="ctr"/>
            <a:r>
              <a:rPr lang="en-US" dirty="0">
                <a:solidFill>
                  <a:srgbClr val="349D96"/>
                </a:solidFill>
                <a:latin typeface="Century Gothic" panose="020B0502020202020204" pitchFamily="34" charset="0"/>
              </a:rPr>
              <a:t>Washington State Department of Health</a:t>
            </a:r>
            <a:r>
              <a:rPr lang="en-US" baseline="0" dirty="0">
                <a:solidFill>
                  <a:srgbClr val="349D96"/>
                </a:solidFill>
                <a:latin typeface="Century Gothic" panose="020B0502020202020204" pitchFamily="34" charset="0"/>
              </a:rPr>
              <a:t> </a:t>
            </a:r>
            <a:r>
              <a:rPr lang="en-US" sz="1800" dirty="0">
                <a:solidFill>
                  <a:schemeClr val="tx1">
                    <a:lumMod val="75000"/>
                    <a:lumOff val="25000"/>
                  </a:schemeClr>
                </a:solidFill>
                <a:latin typeface="Century Gothic" panose="020B0502020202020204" pitchFamily="34" charset="0"/>
              </a:rPr>
              <a:t>| </a:t>
            </a:r>
            <a:fld id="{647B4F43-D519-4C1F-A815-23EAD624CF95}" type="slidenum">
              <a:rPr lang="en-US" sz="1800" smtClean="0">
                <a:solidFill>
                  <a:schemeClr val="tx1">
                    <a:lumMod val="75000"/>
                    <a:lumOff val="25000"/>
                  </a:schemeClr>
                </a:solidFill>
                <a:latin typeface="Century Gothic" panose="020B0502020202020204" pitchFamily="34" charset="0"/>
              </a:rPr>
              <a:pPr algn="ctr"/>
              <a:t>‹#›</a:t>
            </a:fld>
            <a:endParaRPr lang="en-US" sz="1800" dirty="0">
              <a:solidFill>
                <a:schemeClr val="tx1">
                  <a:lumMod val="75000"/>
                  <a:lumOff val="25000"/>
                </a:schemeClr>
              </a:solidFill>
              <a:latin typeface="Century Gothic" panose="020B0502020202020204" pitchFamily="34" charset="0"/>
            </a:endParaRPr>
          </a:p>
        </p:txBody>
      </p:sp>
    </p:spTree>
    <p:extLst>
      <p:ext uri="{BB962C8B-B14F-4D97-AF65-F5344CB8AC3E}">
        <p14:creationId xmlns:p14="http://schemas.microsoft.com/office/powerpoint/2010/main" val="240783947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Photo on Right Slide 2">
    <p:spTree>
      <p:nvGrpSpPr>
        <p:cNvPr id="1" name=""/>
        <p:cNvGrpSpPr/>
        <p:nvPr/>
      </p:nvGrpSpPr>
      <p:grpSpPr>
        <a:xfrm>
          <a:off x="0" y="0"/>
          <a:ext cx="0" cy="0"/>
          <a:chOff x="0" y="0"/>
          <a:chExt cx="0" cy="0"/>
        </a:xfrm>
      </p:grpSpPr>
      <p:sp>
        <p:nvSpPr>
          <p:cNvPr id="7" name="Picture Placeholder 2"/>
          <p:cNvSpPr>
            <a:spLocks noGrp="1" noChangeAspect="1"/>
          </p:cNvSpPr>
          <p:nvPr>
            <p:ph type="pic" idx="1"/>
          </p:nvPr>
        </p:nvSpPr>
        <p:spPr>
          <a:xfrm>
            <a:off x="5182565" y="-1"/>
            <a:ext cx="3960402" cy="6858001"/>
          </a:xfrm>
        </p:spPr>
        <p:txBody>
          <a:bodyPr anchor="t">
            <a:normAutofit/>
          </a:bodyPr>
          <a:lstStyle>
            <a:lvl1pPr marL="0" indent="0">
              <a:buNone/>
              <a:defRPr sz="16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13" name="Text Placeholder 3"/>
          <p:cNvSpPr>
            <a:spLocks noGrp="1"/>
          </p:cNvSpPr>
          <p:nvPr>
            <p:ph type="body" sz="half" idx="10" hasCustomPrompt="1"/>
          </p:nvPr>
        </p:nvSpPr>
        <p:spPr>
          <a:xfrm>
            <a:off x="629847" y="2709818"/>
            <a:ext cx="3960262" cy="3151156"/>
          </a:xfrm>
        </p:spPr>
        <p:txBody>
          <a:bodyPr>
            <a:noAutofit/>
          </a:bodyPr>
          <a:lstStyle>
            <a:lvl1pPr marL="0" indent="0">
              <a:buNone/>
              <a:defRPr sz="2000">
                <a:solidFill>
                  <a:schemeClr val="tx1">
                    <a:lumMod val="75000"/>
                    <a:lumOff val="25000"/>
                  </a:schemeClr>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Text…</a:t>
            </a:r>
          </a:p>
        </p:txBody>
      </p:sp>
      <p:sp>
        <p:nvSpPr>
          <p:cNvPr id="5" name="Text Placeholder 3"/>
          <p:cNvSpPr>
            <a:spLocks noGrp="1"/>
          </p:cNvSpPr>
          <p:nvPr>
            <p:ph type="body" sz="half" idx="2" hasCustomPrompt="1"/>
          </p:nvPr>
        </p:nvSpPr>
        <p:spPr>
          <a:xfrm>
            <a:off x="629847" y="2106778"/>
            <a:ext cx="3960262" cy="595725"/>
          </a:xfrm>
        </p:spPr>
        <p:txBody>
          <a:bodyPr>
            <a:normAutofit/>
          </a:bodyPr>
          <a:lstStyle>
            <a:lvl1pPr marL="0" indent="0">
              <a:buNone/>
              <a:defRPr sz="30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Right Photo Slide 2</a:t>
            </a:r>
          </a:p>
        </p:txBody>
      </p:sp>
    </p:spTree>
    <p:extLst>
      <p:ext uri="{BB962C8B-B14F-4D97-AF65-F5344CB8AC3E}">
        <p14:creationId xmlns:p14="http://schemas.microsoft.com/office/powerpoint/2010/main" val="1846435820"/>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End Slide">
    <p:bg>
      <p:bgPr>
        <a:solidFill>
          <a:srgbClr val="00857B"/>
        </a:solidFill>
        <a:effectLst/>
      </p:bgPr>
    </p:bg>
    <p:spTree>
      <p:nvGrpSpPr>
        <p:cNvPr id="1" name=""/>
        <p:cNvGrpSpPr/>
        <p:nvPr/>
      </p:nvGrpSpPr>
      <p:grpSpPr>
        <a:xfrm>
          <a:off x="0" y="0"/>
          <a:ext cx="0" cy="0"/>
          <a:chOff x="0" y="0"/>
          <a:chExt cx="0" cy="0"/>
        </a:xfrm>
      </p:grpSpPr>
      <p:sp>
        <p:nvSpPr>
          <p:cNvPr id="8" name="Rectangle 7"/>
          <p:cNvSpPr/>
          <p:nvPr userDrawn="1"/>
        </p:nvSpPr>
        <p:spPr>
          <a:xfrm>
            <a:off x="0" y="0"/>
            <a:ext cx="9144000" cy="6858000"/>
          </a:xfrm>
          <a:prstGeom prst="rect">
            <a:avLst/>
          </a:prstGeom>
          <a:solidFill>
            <a:srgbClr val="349D9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lumMod val="65000"/>
                  <a:lumOff val="35000"/>
                </a:schemeClr>
              </a:solidFill>
            </a:endParaRPr>
          </a:p>
        </p:txBody>
      </p:sp>
      <p:pic>
        <p:nvPicPr>
          <p:cNvPr id="5" name="Picture 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191607" y="3678572"/>
            <a:ext cx="2760785" cy="1222739"/>
          </a:xfrm>
          <a:prstGeom prst="rect">
            <a:avLst/>
          </a:prstGeom>
          <a:ln>
            <a:noFill/>
          </a:ln>
        </p:spPr>
      </p:pic>
      <p:sp>
        <p:nvSpPr>
          <p:cNvPr id="4" name="TextBox 3"/>
          <p:cNvSpPr txBox="1"/>
          <p:nvPr userDrawn="1"/>
        </p:nvSpPr>
        <p:spPr>
          <a:xfrm>
            <a:off x="0" y="5374637"/>
            <a:ext cx="9143999" cy="830997"/>
          </a:xfrm>
          <a:prstGeom prst="rect">
            <a:avLst/>
          </a:prstGeom>
          <a:noFill/>
        </p:spPr>
        <p:txBody>
          <a:bodyPr wrap="square" rtlCol="0">
            <a:spAutoFit/>
          </a:bodyPr>
          <a:lstStyle/>
          <a:p>
            <a:pPr algn="ctr"/>
            <a:r>
              <a:rPr lang="en-US" sz="1200" dirty="0">
                <a:solidFill>
                  <a:schemeClr val="bg1"/>
                </a:solidFill>
                <a:latin typeface="Century Gothic" panose="020B0502020202020204" pitchFamily="34" charset="0"/>
              </a:rPr>
              <a:t>Washington</a:t>
            </a:r>
            <a:r>
              <a:rPr lang="en-US" sz="1200" baseline="0" dirty="0">
                <a:solidFill>
                  <a:schemeClr val="bg1"/>
                </a:solidFill>
                <a:latin typeface="Century Gothic" panose="020B0502020202020204" pitchFamily="34" charset="0"/>
              </a:rPr>
              <a:t> State Department of Health </a:t>
            </a:r>
            <a:r>
              <a:rPr lang="en-US" sz="1200" dirty="0">
                <a:solidFill>
                  <a:schemeClr val="bg1"/>
                </a:solidFill>
                <a:latin typeface="Century Gothic" panose="020B0502020202020204" pitchFamily="34" charset="0"/>
              </a:rPr>
              <a:t>is committed to providing customers with forms</a:t>
            </a:r>
          </a:p>
          <a:p>
            <a:pPr algn="ctr"/>
            <a:r>
              <a:rPr lang="en-US" sz="1200" dirty="0">
                <a:solidFill>
                  <a:schemeClr val="bg1"/>
                </a:solidFill>
                <a:latin typeface="Century Gothic" panose="020B0502020202020204" pitchFamily="34" charset="0"/>
              </a:rPr>
              <a:t>and publications in appropriate alternate formats. Requests can be made by calling</a:t>
            </a:r>
          </a:p>
          <a:p>
            <a:pPr algn="ctr"/>
            <a:r>
              <a:rPr lang="en-US" sz="1200" dirty="0">
                <a:solidFill>
                  <a:schemeClr val="bg1"/>
                </a:solidFill>
                <a:latin typeface="Century Gothic" panose="020B0502020202020204" pitchFamily="34" charset="0"/>
              </a:rPr>
              <a:t>800-525-0127 or by email at </a:t>
            </a:r>
            <a:r>
              <a:rPr lang="en-US" sz="1200" u="none" dirty="0">
                <a:solidFill>
                  <a:schemeClr val="bg1"/>
                </a:solidFill>
                <a:latin typeface="Century Gothic" panose="020B0502020202020204" pitchFamily="34" charset="0"/>
              </a:rPr>
              <a:t>civil.rights@doh.wa.gov</a:t>
            </a:r>
            <a:r>
              <a:rPr lang="en-US" sz="1200" dirty="0">
                <a:solidFill>
                  <a:schemeClr val="bg1"/>
                </a:solidFill>
                <a:latin typeface="Century Gothic" panose="020B0502020202020204" pitchFamily="34" charset="0"/>
              </a:rPr>
              <a:t>. TTY users dial 711.</a:t>
            </a:r>
          </a:p>
          <a:p>
            <a:pPr algn="ctr"/>
            <a:endParaRPr lang="en-US" sz="1200" dirty="0">
              <a:solidFill>
                <a:schemeClr val="bg1"/>
              </a:solidFill>
              <a:latin typeface="Century Gothic" panose="020B0502020202020204" pitchFamily="34" charset="0"/>
            </a:endParaRPr>
          </a:p>
        </p:txBody>
      </p:sp>
    </p:spTree>
    <p:extLst>
      <p:ext uri="{BB962C8B-B14F-4D97-AF65-F5344CB8AC3E}">
        <p14:creationId xmlns:p14="http://schemas.microsoft.com/office/powerpoint/2010/main" val="1496554677"/>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General Presentation Title Slide">
    <p:spTree>
      <p:nvGrpSpPr>
        <p:cNvPr id="1" name=""/>
        <p:cNvGrpSpPr/>
        <p:nvPr/>
      </p:nvGrpSpPr>
      <p:grpSpPr>
        <a:xfrm>
          <a:off x="0" y="0"/>
          <a:ext cx="0" cy="0"/>
          <a:chOff x="0" y="0"/>
          <a:chExt cx="0" cy="0"/>
        </a:xfrm>
      </p:grpSpPr>
      <p:sp>
        <p:nvSpPr>
          <p:cNvPr id="2" name="Rectangle 1"/>
          <p:cNvSpPr/>
          <p:nvPr userDrawn="1"/>
        </p:nvSpPr>
        <p:spPr>
          <a:xfrm>
            <a:off x="0" y="0"/>
            <a:ext cx="9144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 Placeholder 9"/>
          <p:cNvSpPr>
            <a:spLocks noGrp="1"/>
          </p:cNvSpPr>
          <p:nvPr>
            <p:ph type="body" sz="quarter" idx="10" hasCustomPrompt="1"/>
          </p:nvPr>
        </p:nvSpPr>
        <p:spPr>
          <a:xfrm>
            <a:off x="3325091" y="5403274"/>
            <a:ext cx="4862634" cy="468321"/>
          </a:xfrm>
        </p:spPr>
        <p:txBody>
          <a:bodyPr>
            <a:normAutofit/>
          </a:bodyPr>
          <a:lstStyle>
            <a:lvl1pPr marL="0" indent="0">
              <a:lnSpc>
                <a:spcPct val="100000"/>
              </a:lnSpc>
              <a:spcBef>
                <a:spcPts val="0"/>
              </a:spcBef>
              <a:buNone/>
              <a:defRPr sz="3000" cap="all" baseline="0">
                <a:solidFill>
                  <a:schemeClr val="tx1"/>
                </a:solidFill>
              </a:defRPr>
            </a:lvl1pPr>
          </a:lstStyle>
          <a:p>
            <a:pPr lvl="0"/>
            <a:r>
              <a:rPr lang="en-US" dirty="0"/>
              <a:t>PRESENTATION TITLE</a:t>
            </a:r>
          </a:p>
        </p:txBody>
      </p:sp>
      <p:pic>
        <p:nvPicPr>
          <p:cNvPr id="3" name="Picture 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26895" y="5352116"/>
            <a:ext cx="1996064" cy="883125"/>
          </a:xfrm>
          <a:prstGeom prst="rect">
            <a:avLst/>
          </a:prstGeom>
        </p:spPr>
      </p:pic>
      <p:sp>
        <p:nvSpPr>
          <p:cNvPr id="9" name="Text Placeholder 9"/>
          <p:cNvSpPr>
            <a:spLocks noGrp="1"/>
          </p:cNvSpPr>
          <p:nvPr>
            <p:ph type="body" sz="quarter" idx="11" hasCustomPrompt="1"/>
          </p:nvPr>
        </p:nvSpPr>
        <p:spPr>
          <a:xfrm>
            <a:off x="3325091" y="5897171"/>
            <a:ext cx="4862633" cy="472352"/>
          </a:xfrm>
        </p:spPr>
        <p:txBody>
          <a:bodyPr>
            <a:normAutofit/>
          </a:bodyPr>
          <a:lstStyle>
            <a:lvl1pPr marL="0" indent="0">
              <a:lnSpc>
                <a:spcPct val="100000"/>
              </a:lnSpc>
              <a:spcBef>
                <a:spcPts val="0"/>
              </a:spcBef>
              <a:buNone/>
              <a:defRPr sz="2000" cap="none" baseline="0">
                <a:solidFill>
                  <a:schemeClr val="tx1"/>
                </a:solidFill>
              </a:defRPr>
            </a:lvl1pPr>
          </a:lstStyle>
          <a:p>
            <a:pPr lvl="0"/>
            <a:r>
              <a:rPr lang="en-US" dirty="0"/>
              <a:t>Office/Program</a:t>
            </a:r>
          </a:p>
        </p:txBody>
      </p:sp>
      <p:pic>
        <p:nvPicPr>
          <p:cNvPr id="10" name="Picture 9"/>
          <p:cNvPicPr>
            <a:picLocks noChangeAspect="1"/>
          </p:cNvPicPr>
          <p:nvPr userDrawn="1"/>
        </p:nvPicPr>
        <p:blipFill rotWithShape="1">
          <a:blip r:embed="rId3" cstate="print">
            <a:extLst>
              <a:ext uri="{28A0092B-C50C-407E-A947-70E740481C1C}">
                <a14:useLocalDpi xmlns:a14="http://schemas.microsoft.com/office/drawing/2010/main" val="0"/>
              </a:ext>
            </a:extLst>
          </a:blip>
          <a:srcRect t="14612"/>
          <a:stretch/>
        </p:blipFill>
        <p:spPr>
          <a:xfrm>
            <a:off x="0" y="0"/>
            <a:ext cx="9144000" cy="4591050"/>
          </a:xfrm>
          <a:prstGeom prst="rect">
            <a:avLst/>
          </a:prstGeom>
        </p:spPr>
      </p:pic>
    </p:spTree>
    <p:extLst>
      <p:ext uri="{BB962C8B-B14F-4D97-AF65-F5344CB8AC3E}">
        <p14:creationId xmlns:p14="http://schemas.microsoft.com/office/powerpoint/2010/main" val="3352617764"/>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Seattle Presentation Title Slide">
    <p:spTree>
      <p:nvGrpSpPr>
        <p:cNvPr id="1" name=""/>
        <p:cNvGrpSpPr/>
        <p:nvPr/>
      </p:nvGrpSpPr>
      <p:grpSpPr>
        <a:xfrm>
          <a:off x="0" y="0"/>
          <a:ext cx="0" cy="0"/>
          <a:chOff x="0" y="0"/>
          <a:chExt cx="0" cy="0"/>
        </a:xfrm>
      </p:grpSpPr>
      <p:sp>
        <p:nvSpPr>
          <p:cNvPr id="9" name="Text Placeholder 9"/>
          <p:cNvSpPr>
            <a:spLocks noGrp="1"/>
          </p:cNvSpPr>
          <p:nvPr>
            <p:ph type="body" sz="quarter" idx="12" hasCustomPrompt="1"/>
          </p:nvPr>
        </p:nvSpPr>
        <p:spPr>
          <a:xfrm>
            <a:off x="3325091" y="5403274"/>
            <a:ext cx="4862634" cy="468321"/>
          </a:xfrm>
        </p:spPr>
        <p:txBody>
          <a:bodyPr>
            <a:normAutofit/>
          </a:bodyPr>
          <a:lstStyle>
            <a:lvl1pPr marL="0" indent="0">
              <a:lnSpc>
                <a:spcPct val="100000"/>
              </a:lnSpc>
              <a:spcBef>
                <a:spcPts val="0"/>
              </a:spcBef>
              <a:buNone/>
              <a:defRPr sz="3000" cap="all" baseline="0">
                <a:solidFill>
                  <a:schemeClr val="tx1"/>
                </a:solidFill>
              </a:defRPr>
            </a:lvl1pPr>
          </a:lstStyle>
          <a:p>
            <a:pPr lvl="0"/>
            <a:r>
              <a:rPr lang="en-US" dirty="0"/>
              <a:t>PRESENTATION TITLE</a:t>
            </a:r>
          </a:p>
        </p:txBody>
      </p:sp>
      <p:sp>
        <p:nvSpPr>
          <p:cNvPr id="10" name="Text Placeholder 2"/>
          <p:cNvSpPr>
            <a:spLocks noGrp="1"/>
          </p:cNvSpPr>
          <p:nvPr>
            <p:ph type="body" sz="quarter" idx="11" hasCustomPrompt="1"/>
          </p:nvPr>
        </p:nvSpPr>
        <p:spPr>
          <a:xfrm>
            <a:off x="3325091" y="5897171"/>
            <a:ext cx="4861170" cy="472351"/>
          </a:xfrm>
        </p:spPr>
        <p:txBody>
          <a:bodyPr>
            <a:normAutofit/>
          </a:bodyPr>
          <a:lstStyle>
            <a:lvl1pPr marL="0" indent="0">
              <a:buNone/>
              <a:defRPr sz="2000" baseline="0">
                <a:solidFill>
                  <a:schemeClr val="tx1"/>
                </a:solidFill>
              </a:defRPr>
            </a:lvl1pPr>
          </a:lstStyle>
          <a:p>
            <a:pPr lvl="0"/>
            <a:r>
              <a:rPr lang="en-US" dirty="0"/>
              <a:t>Office/Program</a:t>
            </a:r>
          </a:p>
        </p:txBody>
      </p:sp>
      <p:pic>
        <p:nvPicPr>
          <p:cNvPr id="7" name="Picture 6"/>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0" y="1"/>
            <a:ext cx="9144000" cy="4572000"/>
          </a:xfrm>
          <a:prstGeom prst="rect">
            <a:avLst/>
          </a:prstGeom>
          <a:effectLst/>
        </p:spPr>
      </p:pic>
      <p:pic>
        <p:nvPicPr>
          <p:cNvPr id="6" name="Picture 5"/>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926895" y="5352116"/>
            <a:ext cx="1996064" cy="883125"/>
          </a:xfrm>
          <a:prstGeom prst="rect">
            <a:avLst/>
          </a:prstGeom>
        </p:spPr>
      </p:pic>
    </p:spTree>
    <p:extLst>
      <p:ext uri="{BB962C8B-B14F-4D97-AF65-F5344CB8AC3E}">
        <p14:creationId xmlns:p14="http://schemas.microsoft.com/office/powerpoint/2010/main" val="146275675"/>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Urban Presentation Title Slide">
    <p:spTree>
      <p:nvGrpSpPr>
        <p:cNvPr id="1" name=""/>
        <p:cNvGrpSpPr/>
        <p:nvPr/>
      </p:nvGrpSpPr>
      <p:grpSpPr>
        <a:xfrm>
          <a:off x="0" y="0"/>
          <a:ext cx="0" cy="0"/>
          <a:chOff x="0" y="0"/>
          <a:chExt cx="0" cy="0"/>
        </a:xfrm>
      </p:grpSpPr>
      <p:sp>
        <p:nvSpPr>
          <p:cNvPr id="13" name="Text Placeholder 9"/>
          <p:cNvSpPr>
            <a:spLocks noGrp="1"/>
          </p:cNvSpPr>
          <p:nvPr>
            <p:ph type="body" sz="quarter" idx="10" hasCustomPrompt="1"/>
          </p:nvPr>
        </p:nvSpPr>
        <p:spPr>
          <a:xfrm>
            <a:off x="3325091" y="5403275"/>
            <a:ext cx="4861170" cy="500352"/>
          </a:xfrm>
        </p:spPr>
        <p:txBody>
          <a:bodyPr>
            <a:normAutofit/>
          </a:bodyPr>
          <a:lstStyle>
            <a:lvl1pPr marL="0" indent="0">
              <a:lnSpc>
                <a:spcPct val="100000"/>
              </a:lnSpc>
              <a:spcBef>
                <a:spcPts val="0"/>
              </a:spcBef>
              <a:buNone/>
              <a:defRPr sz="3000" cap="all" baseline="0">
                <a:solidFill>
                  <a:schemeClr val="tx1"/>
                </a:solidFill>
              </a:defRPr>
            </a:lvl1pPr>
          </a:lstStyle>
          <a:p>
            <a:pPr lvl="0"/>
            <a:r>
              <a:rPr lang="en-US" dirty="0"/>
              <a:t>PRESENTATION title</a:t>
            </a:r>
          </a:p>
        </p:txBody>
      </p:sp>
      <p:sp>
        <p:nvSpPr>
          <p:cNvPr id="10" name="Text Placeholder 2"/>
          <p:cNvSpPr>
            <a:spLocks noGrp="1"/>
          </p:cNvSpPr>
          <p:nvPr>
            <p:ph type="body" sz="quarter" idx="11" hasCustomPrompt="1"/>
          </p:nvPr>
        </p:nvSpPr>
        <p:spPr>
          <a:xfrm>
            <a:off x="3325091" y="5897172"/>
            <a:ext cx="4861170" cy="472352"/>
          </a:xfrm>
        </p:spPr>
        <p:txBody>
          <a:bodyPr>
            <a:normAutofit/>
          </a:bodyPr>
          <a:lstStyle>
            <a:lvl1pPr marL="0" indent="0">
              <a:buNone/>
              <a:defRPr sz="2000">
                <a:solidFill>
                  <a:schemeClr val="tx1"/>
                </a:solidFill>
              </a:defRPr>
            </a:lvl1pPr>
          </a:lstStyle>
          <a:p>
            <a:pPr lvl="0"/>
            <a:r>
              <a:rPr lang="en-US" dirty="0"/>
              <a:t>Office/Program</a:t>
            </a:r>
          </a:p>
        </p:txBody>
      </p:sp>
      <p:pic>
        <p:nvPicPr>
          <p:cNvPr id="9" name="Picture 8"/>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0" y="0"/>
            <a:ext cx="9150394" cy="4571998"/>
          </a:xfrm>
          <a:prstGeom prst="rect">
            <a:avLst/>
          </a:prstGeom>
          <a:effectLst/>
        </p:spPr>
      </p:pic>
      <p:pic>
        <p:nvPicPr>
          <p:cNvPr id="6" name="Picture 5"/>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926895" y="5352116"/>
            <a:ext cx="1996064" cy="883125"/>
          </a:xfrm>
          <a:prstGeom prst="rect">
            <a:avLst/>
          </a:prstGeom>
        </p:spPr>
      </p:pic>
    </p:spTree>
    <p:extLst>
      <p:ext uri="{BB962C8B-B14F-4D97-AF65-F5344CB8AC3E}">
        <p14:creationId xmlns:p14="http://schemas.microsoft.com/office/powerpoint/2010/main" val="4164485418"/>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Werstern WA Presentation Title Slide">
    <p:spTree>
      <p:nvGrpSpPr>
        <p:cNvPr id="1" name=""/>
        <p:cNvGrpSpPr/>
        <p:nvPr/>
      </p:nvGrpSpPr>
      <p:grpSpPr>
        <a:xfrm>
          <a:off x="0" y="0"/>
          <a:ext cx="0" cy="0"/>
          <a:chOff x="0" y="0"/>
          <a:chExt cx="0" cy="0"/>
        </a:xfrm>
      </p:grpSpPr>
      <p:sp>
        <p:nvSpPr>
          <p:cNvPr id="13" name="Text Placeholder 9"/>
          <p:cNvSpPr>
            <a:spLocks noGrp="1"/>
          </p:cNvSpPr>
          <p:nvPr>
            <p:ph type="body" sz="quarter" idx="10" hasCustomPrompt="1"/>
          </p:nvPr>
        </p:nvSpPr>
        <p:spPr>
          <a:xfrm>
            <a:off x="3325091" y="5403274"/>
            <a:ext cx="4861170" cy="493897"/>
          </a:xfrm>
        </p:spPr>
        <p:txBody>
          <a:bodyPr>
            <a:normAutofit/>
          </a:bodyPr>
          <a:lstStyle>
            <a:lvl1pPr marL="0" indent="0">
              <a:lnSpc>
                <a:spcPct val="100000"/>
              </a:lnSpc>
              <a:spcBef>
                <a:spcPts val="0"/>
              </a:spcBef>
              <a:buNone/>
              <a:defRPr sz="3000" cap="all" baseline="0">
                <a:solidFill>
                  <a:schemeClr val="tx1"/>
                </a:solidFill>
              </a:defRPr>
            </a:lvl1pPr>
          </a:lstStyle>
          <a:p>
            <a:pPr lvl="0"/>
            <a:r>
              <a:rPr lang="en-US" dirty="0"/>
              <a:t>PRESENTATION title</a:t>
            </a:r>
          </a:p>
        </p:txBody>
      </p:sp>
      <p:sp>
        <p:nvSpPr>
          <p:cNvPr id="11" name="Text Placeholder 9"/>
          <p:cNvSpPr>
            <a:spLocks noGrp="1"/>
          </p:cNvSpPr>
          <p:nvPr>
            <p:ph type="body" sz="quarter" idx="13" hasCustomPrompt="1"/>
          </p:nvPr>
        </p:nvSpPr>
        <p:spPr>
          <a:xfrm>
            <a:off x="3325091" y="5897171"/>
            <a:ext cx="4862633" cy="472352"/>
          </a:xfrm>
        </p:spPr>
        <p:txBody>
          <a:bodyPr>
            <a:normAutofit/>
          </a:bodyPr>
          <a:lstStyle>
            <a:lvl1pPr marL="0" indent="0">
              <a:lnSpc>
                <a:spcPct val="100000"/>
              </a:lnSpc>
              <a:spcBef>
                <a:spcPts val="0"/>
              </a:spcBef>
              <a:buNone/>
              <a:defRPr sz="2000" cap="none" baseline="0">
                <a:solidFill>
                  <a:schemeClr val="tx1"/>
                </a:solidFill>
              </a:defRPr>
            </a:lvl1pPr>
          </a:lstStyle>
          <a:p>
            <a:pPr lvl="0"/>
            <a:r>
              <a:rPr lang="en-US" dirty="0"/>
              <a:t>Office/Program</a:t>
            </a:r>
          </a:p>
        </p:txBody>
      </p:sp>
      <p:pic>
        <p:nvPicPr>
          <p:cNvPr id="9" name="Picture 8"/>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1" y="0"/>
            <a:ext cx="9144000" cy="4572000"/>
          </a:xfrm>
          <a:prstGeom prst="rect">
            <a:avLst/>
          </a:prstGeom>
          <a:effectLst/>
        </p:spPr>
      </p:pic>
      <p:pic>
        <p:nvPicPr>
          <p:cNvPr id="6" name="Picture 5"/>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926895" y="5352116"/>
            <a:ext cx="1996064" cy="883125"/>
          </a:xfrm>
          <a:prstGeom prst="rect">
            <a:avLst/>
          </a:prstGeom>
        </p:spPr>
      </p:pic>
    </p:spTree>
    <p:extLst>
      <p:ext uri="{BB962C8B-B14F-4D97-AF65-F5344CB8AC3E}">
        <p14:creationId xmlns:p14="http://schemas.microsoft.com/office/powerpoint/2010/main" val="2363844695"/>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Green WA Presentation Title Slide">
    <p:spTree>
      <p:nvGrpSpPr>
        <p:cNvPr id="1" name=""/>
        <p:cNvGrpSpPr/>
        <p:nvPr/>
      </p:nvGrpSpPr>
      <p:grpSpPr>
        <a:xfrm>
          <a:off x="0" y="0"/>
          <a:ext cx="0" cy="0"/>
          <a:chOff x="0" y="0"/>
          <a:chExt cx="0" cy="0"/>
        </a:xfrm>
      </p:grpSpPr>
      <p:sp>
        <p:nvSpPr>
          <p:cNvPr id="10" name="Text Placeholder 2"/>
          <p:cNvSpPr>
            <a:spLocks noGrp="1"/>
          </p:cNvSpPr>
          <p:nvPr>
            <p:ph type="body" sz="quarter" idx="11" hasCustomPrompt="1"/>
          </p:nvPr>
        </p:nvSpPr>
        <p:spPr>
          <a:xfrm>
            <a:off x="3325091" y="5897172"/>
            <a:ext cx="4861170" cy="472352"/>
          </a:xfrm>
        </p:spPr>
        <p:txBody>
          <a:bodyPr>
            <a:normAutofit/>
          </a:bodyPr>
          <a:lstStyle>
            <a:lvl1pPr marL="0" indent="0">
              <a:buNone/>
              <a:defRPr sz="2000">
                <a:solidFill>
                  <a:schemeClr val="tx1"/>
                </a:solidFill>
              </a:defRPr>
            </a:lvl1pPr>
          </a:lstStyle>
          <a:p>
            <a:pPr lvl="0"/>
            <a:r>
              <a:rPr lang="en-US" dirty="0"/>
              <a:t>Office/Program</a:t>
            </a:r>
          </a:p>
        </p:txBody>
      </p:sp>
      <p:sp>
        <p:nvSpPr>
          <p:cNvPr id="7" name="Text Placeholder 9"/>
          <p:cNvSpPr>
            <a:spLocks noGrp="1"/>
          </p:cNvSpPr>
          <p:nvPr>
            <p:ph type="body" sz="quarter" idx="12" hasCustomPrompt="1"/>
          </p:nvPr>
        </p:nvSpPr>
        <p:spPr>
          <a:xfrm>
            <a:off x="3325091" y="5403274"/>
            <a:ext cx="4862634" cy="468321"/>
          </a:xfrm>
        </p:spPr>
        <p:txBody>
          <a:bodyPr>
            <a:normAutofit/>
          </a:bodyPr>
          <a:lstStyle>
            <a:lvl1pPr marL="0" indent="0">
              <a:lnSpc>
                <a:spcPct val="100000"/>
              </a:lnSpc>
              <a:spcBef>
                <a:spcPts val="0"/>
              </a:spcBef>
              <a:buNone/>
              <a:defRPr sz="3000" cap="all" baseline="0">
                <a:solidFill>
                  <a:schemeClr val="tx1"/>
                </a:solidFill>
              </a:defRPr>
            </a:lvl1pPr>
          </a:lstStyle>
          <a:p>
            <a:pPr lvl="0"/>
            <a:r>
              <a:rPr lang="en-US" dirty="0"/>
              <a:t>PRESENTATION TITLE</a:t>
            </a:r>
          </a:p>
        </p:txBody>
      </p:sp>
      <p:pic>
        <p:nvPicPr>
          <p:cNvPr id="9" name="Picture 8"/>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6394" y="1"/>
            <a:ext cx="9150394" cy="4572000"/>
          </a:xfrm>
          <a:prstGeom prst="rect">
            <a:avLst/>
          </a:prstGeom>
          <a:effectLst/>
        </p:spPr>
      </p:pic>
      <p:pic>
        <p:nvPicPr>
          <p:cNvPr id="6" name="Picture 5"/>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926895" y="5352116"/>
            <a:ext cx="1996064" cy="883125"/>
          </a:xfrm>
          <a:prstGeom prst="rect">
            <a:avLst/>
          </a:prstGeom>
        </p:spPr>
      </p:pic>
    </p:spTree>
    <p:extLst>
      <p:ext uri="{BB962C8B-B14F-4D97-AF65-F5344CB8AC3E}">
        <p14:creationId xmlns:p14="http://schemas.microsoft.com/office/powerpoint/2010/main" val="152645904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942415" y="2074562"/>
            <a:ext cx="6591985" cy="1468800"/>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1942415" y="3581400"/>
            <a:ext cx="6591985" cy="860400"/>
          </a:xfrm>
        </p:spPr>
        <p:txBody>
          <a:bodyPr anchor="t"/>
          <a:lstStyle>
            <a:lvl1pPr marL="0" indent="0" algn="l">
              <a:buNone/>
              <a:defRPr sz="20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p:txBody>
          <a:bodyPr/>
          <a:lstStyle/>
          <a:p>
            <a:r>
              <a:rPr lang="en-US"/>
              <a:t>DOH 530-227 October 2018</a:t>
            </a:r>
            <a:endParaRPr lang="en-US" dirty="0"/>
          </a:p>
        </p:txBody>
      </p:sp>
      <p:sp>
        <p:nvSpPr>
          <p:cNvPr id="11" name="Freeform 11"/>
          <p:cNvSpPr/>
          <p:nvPr/>
        </p:nvSpPr>
        <p:spPr bwMode="auto">
          <a:xfrm flipV="1">
            <a:off x="58" y="3166527"/>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6" name="Slide Number Placeholder 5"/>
          <p:cNvSpPr>
            <a:spLocks noGrp="1"/>
          </p:cNvSpPr>
          <p:nvPr>
            <p:ph type="sldNum" sz="quarter" idx="12"/>
          </p:nvPr>
        </p:nvSpPr>
        <p:spPr>
          <a:xfrm>
            <a:off x="511228" y="3244140"/>
            <a:ext cx="584978" cy="365125"/>
          </a:xfrm>
        </p:spPr>
        <p:txBody>
          <a:bodyPr/>
          <a:lstStyle/>
          <a:p>
            <a:fld id="{3535056D-F555-406B-BF1D-286FE836F60C}" type="slidenum">
              <a:rPr lang="en-US" smtClean="0"/>
              <a:pPr/>
              <a:t>‹#›</a:t>
            </a:fld>
            <a:endParaRPr lang="en-US" dirty="0"/>
          </a:p>
        </p:txBody>
      </p:sp>
    </p:spTree>
    <p:extLst>
      <p:ext uri="{BB962C8B-B14F-4D97-AF65-F5344CB8AC3E}">
        <p14:creationId xmlns:p14="http://schemas.microsoft.com/office/powerpoint/2010/main" val="3404718345"/>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Eastern WA Presentation Title Slide">
    <p:spTree>
      <p:nvGrpSpPr>
        <p:cNvPr id="1" name=""/>
        <p:cNvGrpSpPr/>
        <p:nvPr/>
      </p:nvGrpSpPr>
      <p:grpSpPr>
        <a:xfrm>
          <a:off x="0" y="0"/>
          <a:ext cx="0" cy="0"/>
          <a:chOff x="0" y="0"/>
          <a:chExt cx="0" cy="0"/>
        </a:xfrm>
      </p:grpSpPr>
      <p:sp>
        <p:nvSpPr>
          <p:cNvPr id="11" name="Text Placeholder 9"/>
          <p:cNvSpPr>
            <a:spLocks noGrp="1"/>
          </p:cNvSpPr>
          <p:nvPr>
            <p:ph type="body" sz="quarter" idx="13" hasCustomPrompt="1"/>
          </p:nvPr>
        </p:nvSpPr>
        <p:spPr>
          <a:xfrm>
            <a:off x="3325091" y="5897171"/>
            <a:ext cx="4862633" cy="472352"/>
          </a:xfrm>
        </p:spPr>
        <p:txBody>
          <a:bodyPr>
            <a:normAutofit/>
          </a:bodyPr>
          <a:lstStyle>
            <a:lvl1pPr marL="0" indent="0">
              <a:lnSpc>
                <a:spcPct val="100000"/>
              </a:lnSpc>
              <a:spcBef>
                <a:spcPts val="0"/>
              </a:spcBef>
              <a:buNone/>
              <a:defRPr sz="2000" cap="none" baseline="0">
                <a:solidFill>
                  <a:schemeClr val="tx1"/>
                </a:solidFill>
              </a:defRPr>
            </a:lvl1pPr>
          </a:lstStyle>
          <a:p>
            <a:pPr lvl="0"/>
            <a:r>
              <a:rPr lang="en-US" dirty="0"/>
              <a:t>Office/Program</a:t>
            </a:r>
          </a:p>
        </p:txBody>
      </p:sp>
      <p:sp>
        <p:nvSpPr>
          <p:cNvPr id="13" name="Text Placeholder 9"/>
          <p:cNvSpPr>
            <a:spLocks noGrp="1"/>
          </p:cNvSpPr>
          <p:nvPr>
            <p:ph type="body" sz="quarter" idx="10" hasCustomPrompt="1"/>
          </p:nvPr>
        </p:nvSpPr>
        <p:spPr>
          <a:xfrm>
            <a:off x="3325091" y="5403275"/>
            <a:ext cx="4861170" cy="500352"/>
          </a:xfrm>
        </p:spPr>
        <p:txBody>
          <a:bodyPr>
            <a:normAutofit/>
          </a:bodyPr>
          <a:lstStyle>
            <a:lvl1pPr marL="0" indent="0">
              <a:lnSpc>
                <a:spcPct val="100000"/>
              </a:lnSpc>
              <a:spcBef>
                <a:spcPts val="0"/>
              </a:spcBef>
              <a:buNone/>
              <a:defRPr sz="3000" cap="all" baseline="0">
                <a:solidFill>
                  <a:schemeClr val="tx1"/>
                </a:solidFill>
              </a:defRPr>
            </a:lvl1pPr>
          </a:lstStyle>
          <a:p>
            <a:pPr lvl="0"/>
            <a:r>
              <a:rPr lang="en-US" dirty="0"/>
              <a:t>PRESENTATION title</a:t>
            </a:r>
          </a:p>
        </p:txBody>
      </p:sp>
      <p:pic>
        <p:nvPicPr>
          <p:cNvPr id="9" name="Picture 8"/>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1" y="0"/>
            <a:ext cx="9144001" cy="4572000"/>
          </a:xfrm>
          <a:prstGeom prst="rect">
            <a:avLst/>
          </a:prstGeom>
          <a:effectLst/>
        </p:spPr>
      </p:pic>
      <p:pic>
        <p:nvPicPr>
          <p:cNvPr id="6" name="Picture 5"/>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926895" y="5352116"/>
            <a:ext cx="1996064" cy="883125"/>
          </a:xfrm>
          <a:prstGeom prst="rect">
            <a:avLst/>
          </a:prstGeom>
        </p:spPr>
      </p:pic>
    </p:spTree>
    <p:extLst>
      <p:ext uri="{BB962C8B-B14F-4D97-AF65-F5344CB8AC3E}">
        <p14:creationId xmlns:p14="http://schemas.microsoft.com/office/powerpoint/2010/main" val="2028703547"/>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Presentation Title Slide Add Photo">
    <p:spTree>
      <p:nvGrpSpPr>
        <p:cNvPr id="1" name=""/>
        <p:cNvGrpSpPr/>
        <p:nvPr/>
      </p:nvGrpSpPr>
      <p:grpSpPr>
        <a:xfrm>
          <a:off x="0" y="0"/>
          <a:ext cx="0" cy="0"/>
          <a:chOff x="0" y="0"/>
          <a:chExt cx="0" cy="0"/>
        </a:xfrm>
      </p:grpSpPr>
      <p:sp>
        <p:nvSpPr>
          <p:cNvPr id="10" name="Text Placeholder 9"/>
          <p:cNvSpPr>
            <a:spLocks noGrp="1"/>
          </p:cNvSpPr>
          <p:nvPr>
            <p:ph type="body" sz="quarter" idx="10" hasCustomPrompt="1"/>
          </p:nvPr>
        </p:nvSpPr>
        <p:spPr>
          <a:xfrm>
            <a:off x="3325091" y="5403275"/>
            <a:ext cx="4861170" cy="525928"/>
          </a:xfrm>
        </p:spPr>
        <p:txBody>
          <a:bodyPr>
            <a:normAutofit/>
          </a:bodyPr>
          <a:lstStyle>
            <a:lvl1pPr marL="0" indent="0">
              <a:lnSpc>
                <a:spcPct val="100000"/>
              </a:lnSpc>
              <a:spcBef>
                <a:spcPts val="0"/>
              </a:spcBef>
              <a:buNone/>
              <a:defRPr sz="3000" cap="all" baseline="0">
                <a:solidFill>
                  <a:schemeClr val="tx1"/>
                </a:solidFill>
              </a:defRPr>
            </a:lvl1pPr>
          </a:lstStyle>
          <a:p>
            <a:pPr lvl="0"/>
            <a:r>
              <a:rPr lang="en-US" dirty="0"/>
              <a:t>PRESENTATION title</a:t>
            </a:r>
          </a:p>
        </p:txBody>
      </p:sp>
      <p:sp>
        <p:nvSpPr>
          <p:cNvPr id="18" name="Picture Placeholder 17"/>
          <p:cNvSpPr>
            <a:spLocks noGrp="1"/>
          </p:cNvSpPr>
          <p:nvPr>
            <p:ph type="pic" sz="quarter" idx="11"/>
          </p:nvPr>
        </p:nvSpPr>
        <p:spPr>
          <a:xfrm>
            <a:off x="0" y="0"/>
            <a:ext cx="9144000" cy="4572000"/>
          </a:xfrm>
          <a:effectLst/>
        </p:spPr>
        <p:txBody>
          <a:bodyPr/>
          <a:lstStyle>
            <a:lvl1pPr marL="0" indent="0">
              <a:buNone/>
              <a:defRPr/>
            </a:lvl1pPr>
          </a:lstStyle>
          <a:p>
            <a:r>
              <a:rPr lang="en-US" dirty="0"/>
              <a:t>Click icon to add picture</a:t>
            </a:r>
          </a:p>
        </p:txBody>
      </p:sp>
      <p:sp>
        <p:nvSpPr>
          <p:cNvPr id="11" name="Text Placeholder 2"/>
          <p:cNvSpPr>
            <a:spLocks noGrp="1"/>
          </p:cNvSpPr>
          <p:nvPr>
            <p:ph type="body" sz="quarter" idx="12" hasCustomPrompt="1"/>
          </p:nvPr>
        </p:nvSpPr>
        <p:spPr>
          <a:xfrm>
            <a:off x="3323627" y="5897172"/>
            <a:ext cx="4862633" cy="472352"/>
          </a:xfrm>
        </p:spPr>
        <p:txBody>
          <a:bodyPr>
            <a:normAutofit/>
          </a:bodyPr>
          <a:lstStyle>
            <a:lvl1pPr marL="0" indent="0">
              <a:buNone/>
              <a:defRPr sz="2000">
                <a:solidFill>
                  <a:schemeClr val="tx1"/>
                </a:solidFill>
              </a:defRPr>
            </a:lvl1pPr>
          </a:lstStyle>
          <a:p>
            <a:pPr lvl="0"/>
            <a:r>
              <a:rPr lang="en-US" dirty="0"/>
              <a:t>Office/Program</a:t>
            </a:r>
          </a:p>
        </p:txBody>
      </p:sp>
      <p:pic>
        <p:nvPicPr>
          <p:cNvPr id="6" name="Picture 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26895" y="5352116"/>
            <a:ext cx="1996064" cy="883125"/>
          </a:xfrm>
          <a:prstGeom prst="rect">
            <a:avLst/>
          </a:prstGeom>
        </p:spPr>
      </p:pic>
    </p:spTree>
    <p:extLst>
      <p:ext uri="{BB962C8B-B14F-4D97-AF65-F5344CB8AC3E}">
        <p14:creationId xmlns:p14="http://schemas.microsoft.com/office/powerpoint/2010/main" val="3603050823"/>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Subtitle Slide 1">
    <p:spTree>
      <p:nvGrpSpPr>
        <p:cNvPr id="1" name=""/>
        <p:cNvGrpSpPr/>
        <p:nvPr/>
      </p:nvGrpSpPr>
      <p:grpSpPr>
        <a:xfrm>
          <a:off x="0" y="0"/>
          <a:ext cx="0" cy="0"/>
          <a:chOff x="0" y="0"/>
          <a:chExt cx="0" cy="0"/>
        </a:xfrm>
      </p:grpSpPr>
      <p:sp>
        <p:nvSpPr>
          <p:cNvPr id="20" name="Picture Placeholder 19"/>
          <p:cNvSpPr>
            <a:spLocks noGrp="1"/>
          </p:cNvSpPr>
          <p:nvPr>
            <p:ph type="pic" sz="quarter" idx="14"/>
          </p:nvPr>
        </p:nvSpPr>
        <p:spPr>
          <a:xfrm>
            <a:off x="4908550" y="2239963"/>
            <a:ext cx="2473325" cy="2487612"/>
          </a:xfrm>
          <a:effectLst/>
        </p:spPr>
        <p:txBody>
          <a:bodyPr/>
          <a:lstStyle>
            <a:lvl1pPr marL="0" indent="0">
              <a:buNone/>
              <a:defRPr/>
            </a:lvl1pPr>
          </a:lstStyle>
          <a:p>
            <a:r>
              <a:rPr lang="en-US" dirty="0"/>
              <a:t>Click icon to add picture</a:t>
            </a:r>
          </a:p>
        </p:txBody>
      </p:sp>
      <p:sp>
        <p:nvSpPr>
          <p:cNvPr id="18" name="Picture Placeholder 17"/>
          <p:cNvSpPr>
            <a:spLocks noGrp="1"/>
          </p:cNvSpPr>
          <p:nvPr>
            <p:ph type="pic" sz="quarter" idx="13"/>
          </p:nvPr>
        </p:nvSpPr>
        <p:spPr>
          <a:xfrm>
            <a:off x="1817688" y="2239963"/>
            <a:ext cx="2484437" cy="2487612"/>
          </a:xfrm>
          <a:effectLst/>
        </p:spPr>
        <p:txBody>
          <a:bodyPr/>
          <a:lstStyle>
            <a:lvl1pPr marL="0" indent="0">
              <a:buNone/>
              <a:defRPr/>
            </a:lvl1pPr>
          </a:lstStyle>
          <a:p>
            <a:r>
              <a:rPr lang="en-US" dirty="0"/>
              <a:t>Click icon to add picture</a:t>
            </a:r>
          </a:p>
        </p:txBody>
      </p:sp>
      <p:sp>
        <p:nvSpPr>
          <p:cNvPr id="12" name="Text Placeholder 11"/>
          <p:cNvSpPr>
            <a:spLocks noGrp="1"/>
          </p:cNvSpPr>
          <p:nvPr>
            <p:ph type="body" sz="quarter" idx="10" hasCustomPrompt="1"/>
          </p:nvPr>
        </p:nvSpPr>
        <p:spPr>
          <a:xfrm>
            <a:off x="-8313" y="677872"/>
            <a:ext cx="9144000" cy="433388"/>
          </a:xfrm>
        </p:spPr>
        <p:txBody>
          <a:bodyPr>
            <a:noAutofit/>
          </a:bodyPr>
          <a:lstStyle>
            <a:lvl1pPr marL="0" indent="0" algn="ctr">
              <a:buNone/>
              <a:defRPr sz="3000">
                <a:solidFill>
                  <a:schemeClr val="tx1">
                    <a:lumMod val="75000"/>
                    <a:lumOff val="25000"/>
                  </a:schemeClr>
                </a:solidFill>
              </a:defRPr>
            </a:lvl1pPr>
            <a:lvl2pPr>
              <a:defRPr sz="2800">
                <a:solidFill>
                  <a:schemeClr val="tx1">
                    <a:lumMod val="75000"/>
                    <a:lumOff val="25000"/>
                  </a:schemeClr>
                </a:solidFill>
              </a:defRPr>
            </a:lvl2pPr>
            <a:lvl3pPr>
              <a:defRPr sz="2800">
                <a:solidFill>
                  <a:schemeClr val="tx1">
                    <a:lumMod val="75000"/>
                    <a:lumOff val="25000"/>
                  </a:schemeClr>
                </a:solidFill>
              </a:defRPr>
            </a:lvl3pPr>
            <a:lvl4pPr>
              <a:defRPr sz="2800">
                <a:solidFill>
                  <a:schemeClr val="tx1">
                    <a:lumMod val="75000"/>
                    <a:lumOff val="25000"/>
                  </a:schemeClr>
                </a:solidFill>
              </a:defRPr>
            </a:lvl4pPr>
            <a:lvl5pPr>
              <a:defRPr sz="2800">
                <a:solidFill>
                  <a:schemeClr val="tx1">
                    <a:lumMod val="75000"/>
                    <a:lumOff val="25000"/>
                  </a:schemeClr>
                </a:solidFill>
              </a:defRPr>
            </a:lvl5pPr>
          </a:lstStyle>
          <a:p>
            <a:pPr lvl="0"/>
            <a:r>
              <a:rPr lang="en-US" dirty="0"/>
              <a:t>Subtitle 1</a:t>
            </a:r>
          </a:p>
        </p:txBody>
      </p:sp>
      <p:sp>
        <p:nvSpPr>
          <p:cNvPr id="14" name="Text Placeholder 13"/>
          <p:cNvSpPr>
            <a:spLocks noGrp="1"/>
          </p:cNvSpPr>
          <p:nvPr>
            <p:ph type="body" sz="quarter" idx="11" hasCustomPrompt="1"/>
          </p:nvPr>
        </p:nvSpPr>
        <p:spPr>
          <a:xfrm>
            <a:off x="-8313" y="1115870"/>
            <a:ext cx="9143999" cy="350440"/>
          </a:xfrm>
        </p:spPr>
        <p:txBody>
          <a:bodyPr>
            <a:noAutofit/>
          </a:bodyPr>
          <a:lstStyle>
            <a:lvl1pPr marL="0" indent="0" algn="ctr">
              <a:buNone/>
              <a:defRPr sz="2200">
                <a:solidFill>
                  <a:schemeClr val="tx1">
                    <a:lumMod val="75000"/>
                    <a:lumOff val="25000"/>
                  </a:schemeClr>
                </a:solidFill>
              </a:defRPr>
            </a:lvl1pPr>
            <a:lvl2pPr>
              <a:defRPr sz="2000">
                <a:solidFill>
                  <a:schemeClr val="tx1">
                    <a:lumMod val="75000"/>
                    <a:lumOff val="25000"/>
                  </a:schemeClr>
                </a:solidFill>
              </a:defRPr>
            </a:lvl2pPr>
            <a:lvl3pPr>
              <a:defRPr sz="2000"/>
            </a:lvl3pPr>
            <a:lvl4pPr>
              <a:defRPr sz="2000"/>
            </a:lvl4pPr>
            <a:lvl5pPr>
              <a:defRPr sz="2000"/>
            </a:lvl5pPr>
          </a:lstStyle>
          <a:p>
            <a:pPr lvl="0"/>
            <a:r>
              <a:rPr lang="en-US" dirty="0"/>
              <a:t>@ location</a:t>
            </a:r>
          </a:p>
        </p:txBody>
      </p:sp>
      <p:sp>
        <p:nvSpPr>
          <p:cNvPr id="16" name="Text Placeholder 15"/>
          <p:cNvSpPr>
            <a:spLocks noGrp="1"/>
          </p:cNvSpPr>
          <p:nvPr>
            <p:ph type="body" sz="quarter" idx="12" hasCustomPrompt="1"/>
          </p:nvPr>
        </p:nvSpPr>
        <p:spPr>
          <a:xfrm>
            <a:off x="-8313" y="1539191"/>
            <a:ext cx="9143999" cy="304800"/>
          </a:xfrm>
        </p:spPr>
        <p:txBody>
          <a:bodyPr/>
          <a:lstStyle>
            <a:lvl1pPr marL="0" indent="0" algn="ctr">
              <a:buNone/>
              <a:defRPr sz="1800">
                <a:solidFill>
                  <a:schemeClr val="tx1">
                    <a:lumMod val="75000"/>
                    <a:lumOff val="25000"/>
                  </a:schemeClr>
                </a:solidFill>
              </a:defRPr>
            </a:lvl1pPr>
          </a:lstStyle>
          <a:p>
            <a:pPr lvl="0"/>
            <a:r>
              <a:rPr lang="en-US" dirty="0"/>
              <a:t>Date</a:t>
            </a:r>
          </a:p>
        </p:txBody>
      </p:sp>
      <p:sp>
        <p:nvSpPr>
          <p:cNvPr id="22" name="Text Placeholder 21"/>
          <p:cNvSpPr>
            <a:spLocks noGrp="1"/>
          </p:cNvSpPr>
          <p:nvPr>
            <p:ph type="body" sz="quarter" idx="15" hasCustomPrompt="1"/>
          </p:nvPr>
        </p:nvSpPr>
        <p:spPr>
          <a:xfrm>
            <a:off x="1817689" y="4968656"/>
            <a:ext cx="2484436" cy="412750"/>
          </a:xfrm>
        </p:spPr>
        <p:txBody>
          <a:bodyPr>
            <a:normAutofit/>
          </a:bodyPr>
          <a:lstStyle>
            <a:lvl1pPr marL="0" indent="0" algn="ctr">
              <a:buNone/>
              <a:defRPr sz="2200" b="1">
                <a:solidFill>
                  <a:schemeClr val="tx1">
                    <a:lumMod val="75000"/>
                    <a:lumOff val="25000"/>
                  </a:schemeClr>
                </a:solidFill>
              </a:defRPr>
            </a:lvl1pPr>
          </a:lstStyle>
          <a:p>
            <a:pPr lvl="0"/>
            <a:r>
              <a:rPr lang="en-US" dirty="0"/>
              <a:t>Name</a:t>
            </a:r>
          </a:p>
        </p:txBody>
      </p:sp>
      <p:sp>
        <p:nvSpPr>
          <p:cNvPr id="23" name="Text Placeholder 21"/>
          <p:cNvSpPr>
            <a:spLocks noGrp="1"/>
          </p:cNvSpPr>
          <p:nvPr>
            <p:ph type="body" sz="quarter" idx="16" hasCustomPrompt="1"/>
          </p:nvPr>
        </p:nvSpPr>
        <p:spPr>
          <a:xfrm>
            <a:off x="4901550" y="4966303"/>
            <a:ext cx="2487133" cy="412750"/>
          </a:xfrm>
        </p:spPr>
        <p:txBody>
          <a:bodyPr>
            <a:normAutofit/>
          </a:bodyPr>
          <a:lstStyle>
            <a:lvl1pPr marL="0" indent="0" algn="ctr">
              <a:buNone/>
              <a:defRPr sz="2200" b="1" i="0">
                <a:solidFill>
                  <a:schemeClr val="tx1">
                    <a:lumMod val="75000"/>
                    <a:lumOff val="25000"/>
                  </a:schemeClr>
                </a:solidFill>
              </a:defRPr>
            </a:lvl1pPr>
          </a:lstStyle>
          <a:p>
            <a:pPr lvl="0"/>
            <a:r>
              <a:rPr lang="en-US" dirty="0"/>
              <a:t>Name</a:t>
            </a:r>
          </a:p>
        </p:txBody>
      </p:sp>
      <p:sp>
        <p:nvSpPr>
          <p:cNvPr id="25" name="Text Placeholder 24"/>
          <p:cNvSpPr>
            <a:spLocks noGrp="1"/>
          </p:cNvSpPr>
          <p:nvPr>
            <p:ph type="body" sz="quarter" idx="17" hasCustomPrompt="1"/>
          </p:nvPr>
        </p:nvSpPr>
        <p:spPr>
          <a:xfrm>
            <a:off x="1817688" y="5402254"/>
            <a:ext cx="2484437" cy="314335"/>
          </a:xfrm>
        </p:spPr>
        <p:txBody>
          <a:bodyPr/>
          <a:lstStyle>
            <a:lvl1pPr marL="0" indent="0" algn="ctr">
              <a:buNone/>
              <a:defRPr sz="2000" i="1">
                <a:solidFill>
                  <a:srgbClr val="404040"/>
                </a:solidFill>
              </a:defRPr>
            </a:lvl1pPr>
          </a:lstStyle>
          <a:p>
            <a:pPr lvl="0"/>
            <a:r>
              <a:rPr lang="en-US" dirty="0"/>
              <a:t>Title</a:t>
            </a:r>
          </a:p>
        </p:txBody>
      </p:sp>
      <p:sp>
        <p:nvSpPr>
          <p:cNvPr id="26" name="Text Placeholder 24"/>
          <p:cNvSpPr>
            <a:spLocks noGrp="1"/>
          </p:cNvSpPr>
          <p:nvPr>
            <p:ph type="body" sz="quarter" idx="18" hasCustomPrompt="1"/>
          </p:nvPr>
        </p:nvSpPr>
        <p:spPr>
          <a:xfrm>
            <a:off x="4901551" y="5402060"/>
            <a:ext cx="2487132" cy="314335"/>
          </a:xfrm>
        </p:spPr>
        <p:txBody>
          <a:bodyPr/>
          <a:lstStyle>
            <a:lvl1pPr marL="0" indent="0" algn="ctr">
              <a:buNone/>
              <a:defRPr sz="2000" i="1">
                <a:solidFill>
                  <a:srgbClr val="404040"/>
                </a:solidFill>
              </a:defRPr>
            </a:lvl1pPr>
          </a:lstStyle>
          <a:p>
            <a:pPr lvl="0"/>
            <a:r>
              <a:rPr lang="en-US" dirty="0"/>
              <a:t>Title</a:t>
            </a:r>
          </a:p>
        </p:txBody>
      </p:sp>
      <p:sp>
        <p:nvSpPr>
          <p:cNvPr id="28" name="Text Placeholder 27"/>
          <p:cNvSpPr>
            <a:spLocks noGrp="1"/>
          </p:cNvSpPr>
          <p:nvPr>
            <p:ph type="body" sz="quarter" idx="19" hasCustomPrompt="1"/>
          </p:nvPr>
        </p:nvSpPr>
        <p:spPr>
          <a:xfrm>
            <a:off x="1817688" y="5746218"/>
            <a:ext cx="2484437" cy="374650"/>
          </a:xfrm>
        </p:spPr>
        <p:txBody>
          <a:bodyPr>
            <a:normAutofit/>
          </a:bodyPr>
          <a:lstStyle>
            <a:lvl1pPr marL="0" indent="0" algn="ctr">
              <a:buNone/>
              <a:defRPr sz="2000">
                <a:solidFill>
                  <a:schemeClr val="tx1">
                    <a:lumMod val="75000"/>
                    <a:lumOff val="25000"/>
                  </a:schemeClr>
                </a:solidFill>
              </a:defRPr>
            </a:lvl1pPr>
          </a:lstStyle>
          <a:p>
            <a:pPr lvl="0"/>
            <a:r>
              <a:rPr lang="en-US" dirty="0"/>
              <a:t>Program</a:t>
            </a:r>
          </a:p>
        </p:txBody>
      </p:sp>
      <p:sp>
        <p:nvSpPr>
          <p:cNvPr id="29" name="Text Placeholder 27"/>
          <p:cNvSpPr>
            <a:spLocks noGrp="1"/>
          </p:cNvSpPr>
          <p:nvPr>
            <p:ph type="body" sz="quarter" idx="20" hasCustomPrompt="1"/>
          </p:nvPr>
        </p:nvSpPr>
        <p:spPr>
          <a:xfrm>
            <a:off x="4908129" y="5742722"/>
            <a:ext cx="2484437" cy="374650"/>
          </a:xfrm>
        </p:spPr>
        <p:txBody>
          <a:bodyPr>
            <a:normAutofit/>
          </a:bodyPr>
          <a:lstStyle>
            <a:lvl1pPr marL="0" indent="0" algn="ctr">
              <a:buNone/>
              <a:defRPr sz="2000">
                <a:solidFill>
                  <a:schemeClr val="tx1">
                    <a:lumMod val="75000"/>
                    <a:lumOff val="25000"/>
                  </a:schemeClr>
                </a:solidFill>
              </a:defRPr>
            </a:lvl1pPr>
          </a:lstStyle>
          <a:p>
            <a:pPr lvl="0"/>
            <a:r>
              <a:rPr lang="en-US" dirty="0"/>
              <a:t>Program</a:t>
            </a:r>
          </a:p>
        </p:txBody>
      </p:sp>
    </p:spTree>
    <p:extLst>
      <p:ext uri="{BB962C8B-B14F-4D97-AF65-F5344CB8AC3E}">
        <p14:creationId xmlns:p14="http://schemas.microsoft.com/office/powerpoint/2010/main" val="3903353129"/>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Subtitle Slide 2">
    <p:spTree>
      <p:nvGrpSpPr>
        <p:cNvPr id="1" name=""/>
        <p:cNvGrpSpPr/>
        <p:nvPr/>
      </p:nvGrpSpPr>
      <p:grpSpPr>
        <a:xfrm>
          <a:off x="0" y="0"/>
          <a:ext cx="0" cy="0"/>
          <a:chOff x="0" y="0"/>
          <a:chExt cx="0" cy="0"/>
        </a:xfrm>
      </p:grpSpPr>
      <p:sp>
        <p:nvSpPr>
          <p:cNvPr id="20" name="Picture Placeholder 19"/>
          <p:cNvSpPr>
            <a:spLocks noGrp="1"/>
          </p:cNvSpPr>
          <p:nvPr>
            <p:ph type="pic" sz="quarter" idx="14"/>
          </p:nvPr>
        </p:nvSpPr>
        <p:spPr>
          <a:xfrm>
            <a:off x="4908550" y="2103883"/>
            <a:ext cx="2473325" cy="2487612"/>
          </a:xfrm>
        </p:spPr>
        <p:txBody>
          <a:bodyPr/>
          <a:lstStyle>
            <a:lvl1pPr marL="0" indent="0">
              <a:buNone/>
              <a:defRPr/>
            </a:lvl1pPr>
          </a:lstStyle>
          <a:p>
            <a:r>
              <a:rPr lang="en-US" dirty="0"/>
              <a:t>Click icon to add picture</a:t>
            </a:r>
          </a:p>
        </p:txBody>
      </p:sp>
      <p:sp>
        <p:nvSpPr>
          <p:cNvPr id="18" name="Picture Placeholder 17"/>
          <p:cNvSpPr>
            <a:spLocks noGrp="1"/>
          </p:cNvSpPr>
          <p:nvPr>
            <p:ph type="pic" sz="quarter" idx="13"/>
          </p:nvPr>
        </p:nvSpPr>
        <p:spPr>
          <a:xfrm>
            <a:off x="1817688" y="2103883"/>
            <a:ext cx="2484437" cy="2487612"/>
          </a:xfrm>
        </p:spPr>
        <p:txBody>
          <a:bodyPr/>
          <a:lstStyle>
            <a:lvl1pPr marL="0" indent="0">
              <a:buNone/>
              <a:defRPr/>
            </a:lvl1pPr>
          </a:lstStyle>
          <a:p>
            <a:r>
              <a:rPr lang="en-US" dirty="0"/>
              <a:t>Click icon to add picture</a:t>
            </a:r>
          </a:p>
        </p:txBody>
      </p:sp>
      <p:sp>
        <p:nvSpPr>
          <p:cNvPr id="12" name="Text Placeholder 11"/>
          <p:cNvSpPr>
            <a:spLocks noGrp="1"/>
          </p:cNvSpPr>
          <p:nvPr>
            <p:ph type="body" sz="quarter" idx="10" hasCustomPrompt="1"/>
          </p:nvPr>
        </p:nvSpPr>
        <p:spPr>
          <a:xfrm>
            <a:off x="-8313" y="677872"/>
            <a:ext cx="9144000" cy="433388"/>
          </a:xfrm>
        </p:spPr>
        <p:txBody>
          <a:bodyPr>
            <a:noAutofit/>
          </a:bodyPr>
          <a:lstStyle>
            <a:lvl1pPr marL="0" indent="0" algn="ctr">
              <a:buNone/>
              <a:defRPr sz="3000">
                <a:solidFill>
                  <a:schemeClr val="tx1">
                    <a:lumMod val="75000"/>
                    <a:lumOff val="25000"/>
                  </a:schemeClr>
                </a:solidFill>
              </a:defRPr>
            </a:lvl1pPr>
            <a:lvl2pPr>
              <a:defRPr sz="2800">
                <a:solidFill>
                  <a:schemeClr val="tx1">
                    <a:lumMod val="75000"/>
                    <a:lumOff val="25000"/>
                  </a:schemeClr>
                </a:solidFill>
              </a:defRPr>
            </a:lvl2pPr>
            <a:lvl3pPr>
              <a:defRPr sz="2800">
                <a:solidFill>
                  <a:schemeClr val="tx1">
                    <a:lumMod val="75000"/>
                    <a:lumOff val="25000"/>
                  </a:schemeClr>
                </a:solidFill>
              </a:defRPr>
            </a:lvl3pPr>
            <a:lvl4pPr>
              <a:defRPr sz="2800">
                <a:solidFill>
                  <a:schemeClr val="tx1">
                    <a:lumMod val="75000"/>
                    <a:lumOff val="25000"/>
                  </a:schemeClr>
                </a:solidFill>
              </a:defRPr>
            </a:lvl4pPr>
            <a:lvl5pPr>
              <a:defRPr sz="2800">
                <a:solidFill>
                  <a:schemeClr val="tx1">
                    <a:lumMod val="75000"/>
                    <a:lumOff val="25000"/>
                  </a:schemeClr>
                </a:solidFill>
              </a:defRPr>
            </a:lvl5pPr>
          </a:lstStyle>
          <a:p>
            <a:pPr lvl="0"/>
            <a:r>
              <a:rPr lang="en-US" dirty="0"/>
              <a:t>Subtitle 2</a:t>
            </a:r>
          </a:p>
        </p:txBody>
      </p:sp>
      <p:sp>
        <p:nvSpPr>
          <p:cNvPr id="16" name="Text Placeholder 15"/>
          <p:cNvSpPr>
            <a:spLocks noGrp="1"/>
          </p:cNvSpPr>
          <p:nvPr>
            <p:ph type="body" sz="quarter" idx="12" hasCustomPrompt="1"/>
          </p:nvPr>
        </p:nvSpPr>
        <p:spPr>
          <a:xfrm>
            <a:off x="-8313" y="1248908"/>
            <a:ext cx="9143999" cy="304800"/>
          </a:xfrm>
        </p:spPr>
        <p:txBody>
          <a:bodyPr/>
          <a:lstStyle>
            <a:lvl1pPr marL="0" indent="0" algn="ctr">
              <a:buNone/>
              <a:defRPr sz="1800">
                <a:solidFill>
                  <a:schemeClr val="tx1">
                    <a:lumMod val="75000"/>
                    <a:lumOff val="25000"/>
                  </a:schemeClr>
                </a:solidFill>
              </a:defRPr>
            </a:lvl1pPr>
          </a:lstStyle>
          <a:p>
            <a:pPr lvl="0"/>
            <a:r>
              <a:rPr lang="en-US" dirty="0"/>
              <a:t>Date</a:t>
            </a:r>
          </a:p>
        </p:txBody>
      </p:sp>
      <p:sp>
        <p:nvSpPr>
          <p:cNvPr id="22" name="Text Placeholder 21"/>
          <p:cNvSpPr>
            <a:spLocks noGrp="1"/>
          </p:cNvSpPr>
          <p:nvPr>
            <p:ph type="body" sz="quarter" idx="15" hasCustomPrompt="1"/>
          </p:nvPr>
        </p:nvSpPr>
        <p:spPr>
          <a:xfrm>
            <a:off x="1817689" y="4832576"/>
            <a:ext cx="2484436" cy="412750"/>
          </a:xfrm>
        </p:spPr>
        <p:txBody>
          <a:bodyPr>
            <a:normAutofit/>
          </a:bodyPr>
          <a:lstStyle>
            <a:lvl1pPr marL="0" indent="0" algn="ctr">
              <a:buNone/>
              <a:defRPr sz="2200" b="1">
                <a:solidFill>
                  <a:schemeClr val="tx1">
                    <a:lumMod val="75000"/>
                    <a:lumOff val="25000"/>
                  </a:schemeClr>
                </a:solidFill>
              </a:defRPr>
            </a:lvl1pPr>
          </a:lstStyle>
          <a:p>
            <a:pPr lvl="0"/>
            <a:r>
              <a:rPr lang="en-US" dirty="0"/>
              <a:t>Name</a:t>
            </a:r>
          </a:p>
        </p:txBody>
      </p:sp>
      <p:sp>
        <p:nvSpPr>
          <p:cNvPr id="23" name="Text Placeholder 21"/>
          <p:cNvSpPr>
            <a:spLocks noGrp="1"/>
          </p:cNvSpPr>
          <p:nvPr>
            <p:ph type="body" sz="quarter" idx="16" hasCustomPrompt="1"/>
          </p:nvPr>
        </p:nvSpPr>
        <p:spPr>
          <a:xfrm>
            <a:off x="4901550" y="4830223"/>
            <a:ext cx="2487133" cy="412750"/>
          </a:xfrm>
        </p:spPr>
        <p:txBody>
          <a:bodyPr>
            <a:normAutofit/>
          </a:bodyPr>
          <a:lstStyle>
            <a:lvl1pPr marL="0" indent="0" algn="ctr">
              <a:buNone/>
              <a:defRPr sz="2200" b="1" i="0">
                <a:solidFill>
                  <a:schemeClr val="tx1">
                    <a:lumMod val="75000"/>
                    <a:lumOff val="25000"/>
                  </a:schemeClr>
                </a:solidFill>
              </a:defRPr>
            </a:lvl1pPr>
          </a:lstStyle>
          <a:p>
            <a:pPr lvl="0"/>
            <a:r>
              <a:rPr lang="en-US" dirty="0"/>
              <a:t>Name</a:t>
            </a:r>
          </a:p>
        </p:txBody>
      </p:sp>
      <p:sp>
        <p:nvSpPr>
          <p:cNvPr id="25" name="Text Placeholder 24"/>
          <p:cNvSpPr>
            <a:spLocks noGrp="1"/>
          </p:cNvSpPr>
          <p:nvPr>
            <p:ph type="body" sz="quarter" idx="17" hasCustomPrompt="1"/>
          </p:nvPr>
        </p:nvSpPr>
        <p:spPr>
          <a:xfrm>
            <a:off x="1817688" y="5266174"/>
            <a:ext cx="2484437" cy="314335"/>
          </a:xfrm>
        </p:spPr>
        <p:txBody>
          <a:bodyPr/>
          <a:lstStyle>
            <a:lvl1pPr marL="0" indent="0" algn="ctr">
              <a:buNone/>
              <a:defRPr sz="2000" i="1">
                <a:solidFill>
                  <a:srgbClr val="404040"/>
                </a:solidFill>
              </a:defRPr>
            </a:lvl1pPr>
          </a:lstStyle>
          <a:p>
            <a:pPr lvl="0"/>
            <a:r>
              <a:rPr lang="en-US" dirty="0"/>
              <a:t>Title</a:t>
            </a:r>
          </a:p>
        </p:txBody>
      </p:sp>
      <p:sp>
        <p:nvSpPr>
          <p:cNvPr id="26" name="Text Placeholder 24"/>
          <p:cNvSpPr>
            <a:spLocks noGrp="1"/>
          </p:cNvSpPr>
          <p:nvPr>
            <p:ph type="body" sz="quarter" idx="18" hasCustomPrompt="1"/>
          </p:nvPr>
        </p:nvSpPr>
        <p:spPr>
          <a:xfrm>
            <a:off x="4901551" y="5265980"/>
            <a:ext cx="2487132" cy="314335"/>
          </a:xfrm>
        </p:spPr>
        <p:txBody>
          <a:bodyPr/>
          <a:lstStyle>
            <a:lvl1pPr marL="0" indent="0" algn="ctr">
              <a:buNone/>
              <a:defRPr sz="2000" i="1">
                <a:solidFill>
                  <a:srgbClr val="404040"/>
                </a:solidFill>
              </a:defRPr>
            </a:lvl1pPr>
          </a:lstStyle>
          <a:p>
            <a:pPr lvl="0"/>
            <a:r>
              <a:rPr lang="en-US" dirty="0"/>
              <a:t>Title</a:t>
            </a:r>
          </a:p>
        </p:txBody>
      </p:sp>
      <p:sp>
        <p:nvSpPr>
          <p:cNvPr id="28" name="Text Placeholder 27"/>
          <p:cNvSpPr>
            <a:spLocks noGrp="1"/>
          </p:cNvSpPr>
          <p:nvPr>
            <p:ph type="body" sz="quarter" idx="19" hasCustomPrompt="1"/>
          </p:nvPr>
        </p:nvSpPr>
        <p:spPr>
          <a:xfrm>
            <a:off x="1817688" y="5610138"/>
            <a:ext cx="2484437" cy="374650"/>
          </a:xfrm>
        </p:spPr>
        <p:txBody>
          <a:bodyPr/>
          <a:lstStyle>
            <a:lvl1pPr marL="0" indent="0" algn="ctr">
              <a:buNone/>
              <a:defRPr sz="2000">
                <a:solidFill>
                  <a:schemeClr val="tx1">
                    <a:lumMod val="75000"/>
                    <a:lumOff val="25000"/>
                  </a:schemeClr>
                </a:solidFill>
              </a:defRPr>
            </a:lvl1pPr>
          </a:lstStyle>
          <a:p>
            <a:pPr lvl="0"/>
            <a:r>
              <a:rPr lang="en-US" dirty="0"/>
              <a:t>Program</a:t>
            </a:r>
          </a:p>
        </p:txBody>
      </p:sp>
      <p:sp>
        <p:nvSpPr>
          <p:cNvPr id="29" name="Text Placeholder 27"/>
          <p:cNvSpPr>
            <a:spLocks noGrp="1"/>
          </p:cNvSpPr>
          <p:nvPr>
            <p:ph type="body" sz="quarter" idx="20" hasCustomPrompt="1"/>
          </p:nvPr>
        </p:nvSpPr>
        <p:spPr>
          <a:xfrm>
            <a:off x="4908129" y="5606642"/>
            <a:ext cx="2484437" cy="374650"/>
          </a:xfrm>
        </p:spPr>
        <p:txBody>
          <a:bodyPr/>
          <a:lstStyle>
            <a:lvl1pPr marL="0" indent="0" algn="ctr">
              <a:buNone/>
              <a:defRPr sz="2000">
                <a:solidFill>
                  <a:schemeClr val="tx1">
                    <a:lumMod val="75000"/>
                    <a:lumOff val="25000"/>
                  </a:schemeClr>
                </a:solidFill>
              </a:defRPr>
            </a:lvl1pPr>
          </a:lstStyle>
          <a:p>
            <a:pPr lvl="0"/>
            <a:r>
              <a:rPr lang="en-US" dirty="0"/>
              <a:t>Program</a:t>
            </a:r>
          </a:p>
        </p:txBody>
      </p:sp>
      <p:cxnSp>
        <p:nvCxnSpPr>
          <p:cNvPr id="17" name="Straight Connector 16"/>
          <p:cNvCxnSpPr/>
          <p:nvPr userDrawn="1"/>
        </p:nvCxnSpPr>
        <p:spPr>
          <a:xfrm flipV="1">
            <a:off x="4322814" y="1699836"/>
            <a:ext cx="499998" cy="1369"/>
          </a:xfrm>
          <a:prstGeom prst="line">
            <a:avLst/>
          </a:prstGeom>
          <a:ln w="50800">
            <a:solidFill>
              <a:srgbClr val="349D96"/>
            </a:solidFill>
          </a:ln>
          <a:effectLst/>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16797721"/>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Presenters Slide 1">
    <p:spTree>
      <p:nvGrpSpPr>
        <p:cNvPr id="1" name=""/>
        <p:cNvGrpSpPr/>
        <p:nvPr/>
      </p:nvGrpSpPr>
      <p:grpSpPr>
        <a:xfrm>
          <a:off x="0" y="0"/>
          <a:ext cx="0" cy="0"/>
          <a:chOff x="0" y="0"/>
          <a:chExt cx="0" cy="0"/>
        </a:xfrm>
      </p:grpSpPr>
      <p:cxnSp>
        <p:nvCxnSpPr>
          <p:cNvPr id="42" name="Straight Connector 41"/>
          <p:cNvCxnSpPr/>
          <p:nvPr userDrawn="1"/>
        </p:nvCxnSpPr>
        <p:spPr>
          <a:xfrm flipV="1">
            <a:off x="4322814" y="1246349"/>
            <a:ext cx="499998" cy="1369"/>
          </a:xfrm>
          <a:prstGeom prst="line">
            <a:avLst/>
          </a:prstGeom>
          <a:ln w="50800">
            <a:solidFill>
              <a:srgbClr val="CB8A49"/>
            </a:solidFill>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userDrawn="1"/>
        </p:nvCxnSpPr>
        <p:spPr>
          <a:xfrm flipV="1">
            <a:off x="4322814" y="1246747"/>
            <a:ext cx="499998" cy="1369"/>
          </a:xfrm>
          <a:prstGeom prst="line">
            <a:avLst/>
          </a:prstGeom>
          <a:ln w="50800">
            <a:solidFill>
              <a:srgbClr val="349D96"/>
            </a:solidFill>
          </a:ln>
          <a:effectLst/>
        </p:spPr>
        <p:style>
          <a:lnRef idx="1">
            <a:schemeClr val="accent1"/>
          </a:lnRef>
          <a:fillRef idx="0">
            <a:schemeClr val="accent1"/>
          </a:fillRef>
          <a:effectRef idx="0">
            <a:schemeClr val="accent1"/>
          </a:effectRef>
          <a:fontRef idx="minor">
            <a:schemeClr val="tx1"/>
          </a:fontRef>
        </p:style>
      </p:cxnSp>
      <p:sp>
        <p:nvSpPr>
          <p:cNvPr id="22" name="Text Placeholder 21"/>
          <p:cNvSpPr>
            <a:spLocks noGrp="1"/>
          </p:cNvSpPr>
          <p:nvPr>
            <p:ph type="body" sz="quarter" idx="15" hasCustomPrompt="1"/>
          </p:nvPr>
        </p:nvSpPr>
        <p:spPr>
          <a:xfrm>
            <a:off x="1792974" y="2628231"/>
            <a:ext cx="2509151" cy="412750"/>
          </a:xfrm>
        </p:spPr>
        <p:txBody>
          <a:bodyPr>
            <a:normAutofit/>
          </a:bodyPr>
          <a:lstStyle>
            <a:lvl1pPr marL="0" indent="0" algn="ctr">
              <a:buNone/>
              <a:defRPr sz="2200" b="1">
                <a:solidFill>
                  <a:schemeClr val="tx1">
                    <a:lumMod val="75000"/>
                    <a:lumOff val="25000"/>
                  </a:schemeClr>
                </a:solidFill>
              </a:defRPr>
            </a:lvl1pPr>
          </a:lstStyle>
          <a:p>
            <a:pPr lvl="0"/>
            <a:r>
              <a:rPr lang="en-US" dirty="0"/>
              <a:t>Name</a:t>
            </a:r>
          </a:p>
        </p:txBody>
      </p:sp>
      <p:sp>
        <p:nvSpPr>
          <p:cNvPr id="23" name="Text Placeholder 21"/>
          <p:cNvSpPr>
            <a:spLocks noGrp="1"/>
          </p:cNvSpPr>
          <p:nvPr>
            <p:ph type="body" sz="quarter" idx="16" hasCustomPrompt="1"/>
          </p:nvPr>
        </p:nvSpPr>
        <p:spPr>
          <a:xfrm>
            <a:off x="4883836" y="2625878"/>
            <a:ext cx="2473325" cy="412750"/>
          </a:xfrm>
        </p:spPr>
        <p:txBody>
          <a:bodyPr>
            <a:normAutofit/>
          </a:bodyPr>
          <a:lstStyle>
            <a:lvl1pPr marL="0" indent="0" algn="ctr">
              <a:buNone/>
              <a:defRPr sz="2200" b="1">
                <a:solidFill>
                  <a:schemeClr val="tx1">
                    <a:lumMod val="75000"/>
                    <a:lumOff val="25000"/>
                  </a:schemeClr>
                </a:solidFill>
              </a:defRPr>
            </a:lvl1pPr>
          </a:lstStyle>
          <a:p>
            <a:pPr lvl="0"/>
            <a:r>
              <a:rPr lang="en-US" dirty="0"/>
              <a:t>Name</a:t>
            </a:r>
          </a:p>
        </p:txBody>
      </p:sp>
      <p:sp>
        <p:nvSpPr>
          <p:cNvPr id="25" name="Text Placeholder 24"/>
          <p:cNvSpPr>
            <a:spLocks noGrp="1"/>
          </p:cNvSpPr>
          <p:nvPr>
            <p:ph type="body" sz="quarter" idx="17" hasCustomPrompt="1"/>
          </p:nvPr>
        </p:nvSpPr>
        <p:spPr>
          <a:xfrm>
            <a:off x="1792974" y="3061825"/>
            <a:ext cx="2509151" cy="314335"/>
          </a:xfrm>
        </p:spPr>
        <p:txBody>
          <a:bodyPr/>
          <a:lstStyle>
            <a:lvl1pPr marL="0" indent="0" algn="ctr">
              <a:buNone/>
              <a:defRPr sz="2000" i="1">
                <a:solidFill>
                  <a:srgbClr val="404040"/>
                </a:solidFill>
              </a:defRPr>
            </a:lvl1pPr>
          </a:lstStyle>
          <a:p>
            <a:pPr lvl="0"/>
            <a:r>
              <a:rPr lang="en-US" dirty="0"/>
              <a:t>Title</a:t>
            </a:r>
          </a:p>
        </p:txBody>
      </p:sp>
      <p:sp>
        <p:nvSpPr>
          <p:cNvPr id="26" name="Text Placeholder 24"/>
          <p:cNvSpPr>
            <a:spLocks noGrp="1"/>
          </p:cNvSpPr>
          <p:nvPr>
            <p:ph type="body" sz="quarter" idx="18" hasCustomPrompt="1"/>
          </p:nvPr>
        </p:nvSpPr>
        <p:spPr>
          <a:xfrm>
            <a:off x="4883836" y="3061631"/>
            <a:ext cx="2473325" cy="314335"/>
          </a:xfrm>
        </p:spPr>
        <p:txBody>
          <a:bodyPr/>
          <a:lstStyle>
            <a:lvl1pPr marL="0" indent="0" algn="ctr">
              <a:buNone/>
              <a:defRPr sz="2000" i="1">
                <a:solidFill>
                  <a:srgbClr val="404040"/>
                </a:solidFill>
              </a:defRPr>
            </a:lvl1pPr>
          </a:lstStyle>
          <a:p>
            <a:pPr lvl="0"/>
            <a:r>
              <a:rPr lang="en-US" dirty="0"/>
              <a:t>Title</a:t>
            </a:r>
          </a:p>
        </p:txBody>
      </p:sp>
      <p:sp>
        <p:nvSpPr>
          <p:cNvPr id="28" name="Text Placeholder 27"/>
          <p:cNvSpPr>
            <a:spLocks noGrp="1"/>
          </p:cNvSpPr>
          <p:nvPr>
            <p:ph type="body" sz="quarter" idx="19" hasCustomPrompt="1"/>
          </p:nvPr>
        </p:nvSpPr>
        <p:spPr>
          <a:xfrm>
            <a:off x="1792974" y="3412177"/>
            <a:ext cx="2509151" cy="374650"/>
          </a:xfrm>
        </p:spPr>
        <p:txBody>
          <a:bodyPr/>
          <a:lstStyle>
            <a:lvl1pPr marL="0" indent="0" algn="ctr">
              <a:buNone/>
              <a:defRPr sz="2000">
                <a:solidFill>
                  <a:schemeClr val="tx1">
                    <a:lumMod val="75000"/>
                    <a:lumOff val="25000"/>
                  </a:schemeClr>
                </a:solidFill>
              </a:defRPr>
            </a:lvl1pPr>
          </a:lstStyle>
          <a:p>
            <a:pPr lvl="0"/>
            <a:r>
              <a:rPr lang="en-US" dirty="0"/>
              <a:t>Program</a:t>
            </a:r>
          </a:p>
        </p:txBody>
      </p:sp>
      <p:sp>
        <p:nvSpPr>
          <p:cNvPr id="29" name="Text Placeholder 27"/>
          <p:cNvSpPr>
            <a:spLocks noGrp="1"/>
          </p:cNvSpPr>
          <p:nvPr>
            <p:ph type="body" sz="quarter" idx="20" hasCustomPrompt="1"/>
          </p:nvPr>
        </p:nvSpPr>
        <p:spPr>
          <a:xfrm>
            <a:off x="4883836" y="3408681"/>
            <a:ext cx="2473325" cy="374650"/>
          </a:xfrm>
        </p:spPr>
        <p:txBody>
          <a:bodyPr/>
          <a:lstStyle>
            <a:lvl1pPr marL="0" indent="0" algn="ctr">
              <a:buNone/>
              <a:defRPr sz="2000">
                <a:solidFill>
                  <a:schemeClr val="tx1">
                    <a:lumMod val="75000"/>
                    <a:lumOff val="25000"/>
                  </a:schemeClr>
                </a:solidFill>
              </a:defRPr>
            </a:lvl1pPr>
          </a:lstStyle>
          <a:p>
            <a:pPr lvl="0"/>
            <a:r>
              <a:rPr lang="en-US" dirty="0"/>
              <a:t>Program</a:t>
            </a:r>
          </a:p>
        </p:txBody>
      </p:sp>
      <p:sp>
        <p:nvSpPr>
          <p:cNvPr id="47" name="Text Placeholder 2"/>
          <p:cNvSpPr>
            <a:spLocks noGrp="1"/>
          </p:cNvSpPr>
          <p:nvPr>
            <p:ph type="body" sz="quarter" idx="21" hasCustomPrompt="1"/>
          </p:nvPr>
        </p:nvSpPr>
        <p:spPr>
          <a:xfrm>
            <a:off x="-8311" y="673973"/>
            <a:ext cx="9143998" cy="482030"/>
          </a:xfrm>
        </p:spPr>
        <p:txBody>
          <a:bodyPr>
            <a:normAutofit/>
          </a:bodyPr>
          <a:lstStyle>
            <a:lvl1pPr marL="0" indent="0" algn="ctr">
              <a:buNone/>
              <a:defRPr sz="3000">
                <a:solidFill>
                  <a:schemeClr val="tx1">
                    <a:lumMod val="75000"/>
                    <a:lumOff val="25000"/>
                  </a:schemeClr>
                </a:solidFill>
              </a:defRPr>
            </a:lvl1pPr>
          </a:lstStyle>
          <a:p>
            <a:pPr lvl="0"/>
            <a:r>
              <a:rPr lang="en-US" dirty="0"/>
              <a:t>Presenters 1</a:t>
            </a:r>
          </a:p>
        </p:txBody>
      </p:sp>
    </p:spTree>
    <p:extLst>
      <p:ext uri="{BB962C8B-B14F-4D97-AF65-F5344CB8AC3E}">
        <p14:creationId xmlns:p14="http://schemas.microsoft.com/office/powerpoint/2010/main" val="748066728"/>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Presenters Slide 2">
    <p:spTree>
      <p:nvGrpSpPr>
        <p:cNvPr id="1" name=""/>
        <p:cNvGrpSpPr/>
        <p:nvPr/>
      </p:nvGrpSpPr>
      <p:grpSpPr>
        <a:xfrm>
          <a:off x="0" y="0"/>
          <a:ext cx="0" cy="0"/>
          <a:chOff x="0" y="0"/>
          <a:chExt cx="0" cy="0"/>
        </a:xfrm>
      </p:grpSpPr>
      <p:cxnSp>
        <p:nvCxnSpPr>
          <p:cNvPr id="42" name="Straight Connector 41"/>
          <p:cNvCxnSpPr/>
          <p:nvPr userDrawn="1"/>
        </p:nvCxnSpPr>
        <p:spPr>
          <a:xfrm flipV="1">
            <a:off x="4322814" y="1246349"/>
            <a:ext cx="499998" cy="1369"/>
          </a:xfrm>
          <a:prstGeom prst="line">
            <a:avLst/>
          </a:prstGeom>
          <a:ln w="50800">
            <a:solidFill>
              <a:srgbClr val="CB8A49"/>
            </a:solidFill>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userDrawn="1"/>
        </p:nvCxnSpPr>
        <p:spPr>
          <a:xfrm flipV="1">
            <a:off x="4322814" y="1246747"/>
            <a:ext cx="499998" cy="1369"/>
          </a:xfrm>
          <a:prstGeom prst="line">
            <a:avLst/>
          </a:prstGeom>
          <a:ln w="50800">
            <a:solidFill>
              <a:srgbClr val="349D96"/>
            </a:solidFill>
          </a:ln>
          <a:effectLst/>
        </p:spPr>
        <p:style>
          <a:lnRef idx="1">
            <a:schemeClr val="accent1"/>
          </a:lnRef>
          <a:fillRef idx="0">
            <a:schemeClr val="accent1"/>
          </a:fillRef>
          <a:effectRef idx="0">
            <a:schemeClr val="accent1"/>
          </a:effectRef>
          <a:fontRef idx="minor">
            <a:schemeClr val="tx1"/>
          </a:fontRef>
        </p:style>
      </p:cxnSp>
      <p:sp>
        <p:nvSpPr>
          <p:cNvPr id="22" name="Text Placeholder 21"/>
          <p:cNvSpPr>
            <a:spLocks noGrp="1"/>
          </p:cNvSpPr>
          <p:nvPr>
            <p:ph type="body" sz="quarter" idx="15" hasCustomPrompt="1"/>
          </p:nvPr>
        </p:nvSpPr>
        <p:spPr>
          <a:xfrm>
            <a:off x="512814" y="2628231"/>
            <a:ext cx="2509151" cy="412750"/>
          </a:xfrm>
        </p:spPr>
        <p:txBody>
          <a:bodyPr>
            <a:normAutofit/>
          </a:bodyPr>
          <a:lstStyle>
            <a:lvl1pPr marL="0" indent="0" algn="ctr">
              <a:buNone/>
              <a:defRPr sz="2200" b="1">
                <a:solidFill>
                  <a:schemeClr val="tx1">
                    <a:lumMod val="75000"/>
                    <a:lumOff val="25000"/>
                  </a:schemeClr>
                </a:solidFill>
              </a:defRPr>
            </a:lvl1pPr>
          </a:lstStyle>
          <a:p>
            <a:pPr lvl="0"/>
            <a:r>
              <a:rPr lang="en-US" dirty="0"/>
              <a:t>Name</a:t>
            </a:r>
          </a:p>
        </p:txBody>
      </p:sp>
      <p:sp>
        <p:nvSpPr>
          <p:cNvPr id="23" name="Text Placeholder 21"/>
          <p:cNvSpPr>
            <a:spLocks noGrp="1"/>
          </p:cNvSpPr>
          <p:nvPr>
            <p:ph type="body" sz="quarter" idx="16" hasCustomPrompt="1"/>
          </p:nvPr>
        </p:nvSpPr>
        <p:spPr>
          <a:xfrm>
            <a:off x="3329356" y="2625878"/>
            <a:ext cx="2473325" cy="412750"/>
          </a:xfrm>
        </p:spPr>
        <p:txBody>
          <a:bodyPr>
            <a:normAutofit/>
          </a:bodyPr>
          <a:lstStyle>
            <a:lvl1pPr marL="0" indent="0" algn="ctr">
              <a:buNone/>
              <a:defRPr sz="2200" b="1">
                <a:solidFill>
                  <a:schemeClr val="tx1">
                    <a:lumMod val="75000"/>
                    <a:lumOff val="25000"/>
                  </a:schemeClr>
                </a:solidFill>
              </a:defRPr>
            </a:lvl1pPr>
          </a:lstStyle>
          <a:p>
            <a:pPr lvl="0"/>
            <a:r>
              <a:rPr lang="en-US" dirty="0"/>
              <a:t>Name</a:t>
            </a:r>
          </a:p>
        </p:txBody>
      </p:sp>
      <p:sp>
        <p:nvSpPr>
          <p:cNvPr id="25" name="Text Placeholder 24"/>
          <p:cNvSpPr>
            <a:spLocks noGrp="1"/>
          </p:cNvSpPr>
          <p:nvPr>
            <p:ph type="body" sz="quarter" idx="17" hasCustomPrompt="1"/>
          </p:nvPr>
        </p:nvSpPr>
        <p:spPr>
          <a:xfrm>
            <a:off x="512814" y="3061825"/>
            <a:ext cx="2509151" cy="314335"/>
          </a:xfrm>
        </p:spPr>
        <p:txBody>
          <a:bodyPr/>
          <a:lstStyle>
            <a:lvl1pPr marL="0" indent="0" algn="ctr">
              <a:buNone/>
              <a:defRPr sz="2000" i="1">
                <a:solidFill>
                  <a:srgbClr val="404040"/>
                </a:solidFill>
              </a:defRPr>
            </a:lvl1pPr>
          </a:lstStyle>
          <a:p>
            <a:pPr lvl="0"/>
            <a:r>
              <a:rPr lang="en-US" dirty="0"/>
              <a:t>Title</a:t>
            </a:r>
          </a:p>
        </p:txBody>
      </p:sp>
      <p:sp>
        <p:nvSpPr>
          <p:cNvPr id="26" name="Text Placeholder 24"/>
          <p:cNvSpPr>
            <a:spLocks noGrp="1"/>
          </p:cNvSpPr>
          <p:nvPr>
            <p:ph type="body" sz="quarter" idx="18" hasCustomPrompt="1"/>
          </p:nvPr>
        </p:nvSpPr>
        <p:spPr>
          <a:xfrm>
            <a:off x="3329356" y="3061631"/>
            <a:ext cx="2473325" cy="314335"/>
          </a:xfrm>
        </p:spPr>
        <p:txBody>
          <a:bodyPr/>
          <a:lstStyle>
            <a:lvl1pPr marL="0" indent="0" algn="ctr">
              <a:buNone/>
              <a:defRPr sz="2000" i="1">
                <a:solidFill>
                  <a:srgbClr val="404040"/>
                </a:solidFill>
              </a:defRPr>
            </a:lvl1pPr>
          </a:lstStyle>
          <a:p>
            <a:pPr lvl="0"/>
            <a:r>
              <a:rPr lang="en-US" dirty="0"/>
              <a:t>Title</a:t>
            </a:r>
          </a:p>
        </p:txBody>
      </p:sp>
      <p:sp>
        <p:nvSpPr>
          <p:cNvPr id="28" name="Text Placeholder 27"/>
          <p:cNvSpPr>
            <a:spLocks noGrp="1"/>
          </p:cNvSpPr>
          <p:nvPr>
            <p:ph type="body" sz="quarter" idx="19" hasCustomPrompt="1"/>
          </p:nvPr>
        </p:nvSpPr>
        <p:spPr>
          <a:xfrm>
            <a:off x="512814" y="3412177"/>
            <a:ext cx="2509151" cy="374650"/>
          </a:xfrm>
        </p:spPr>
        <p:txBody>
          <a:bodyPr/>
          <a:lstStyle>
            <a:lvl1pPr marL="0" indent="0" algn="ctr">
              <a:buNone/>
              <a:defRPr sz="2000">
                <a:solidFill>
                  <a:schemeClr val="tx1">
                    <a:lumMod val="75000"/>
                    <a:lumOff val="25000"/>
                  </a:schemeClr>
                </a:solidFill>
              </a:defRPr>
            </a:lvl1pPr>
          </a:lstStyle>
          <a:p>
            <a:pPr lvl="0"/>
            <a:r>
              <a:rPr lang="en-US" dirty="0"/>
              <a:t>Program</a:t>
            </a:r>
          </a:p>
        </p:txBody>
      </p:sp>
      <p:sp>
        <p:nvSpPr>
          <p:cNvPr id="29" name="Text Placeholder 27"/>
          <p:cNvSpPr>
            <a:spLocks noGrp="1"/>
          </p:cNvSpPr>
          <p:nvPr>
            <p:ph type="body" sz="quarter" idx="20" hasCustomPrompt="1"/>
          </p:nvPr>
        </p:nvSpPr>
        <p:spPr>
          <a:xfrm>
            <a:off x="3329356" y="3408681"/>
            <a:ext cx="2473325" cy="374650"/>
          </a:xfrm>
        </p:spPr>
        <p:txBody>
          <a:bodyPr/>
          <a:lstStyle>
            <a:lvl1pPr marL="0" indent="0" algn="ctr">
              <a:buNone/>
              <a:defRPr sz="2000">
                <a:solidFill>
                  <a:schemeClr val="tx1">
                    <a:lumMod val="75000"/>
                    <a:lumOff val="25000"/>
                  </a:schemeClr>
                </a:solidFill>
              </a:defRPr>
            </a:lvl1pPr>
          </a:lstStyle>
          <a:p>
            <a:pPr lvl="0"/>
            <a:r>
              <a:rPr lang="en-US" dirty="0"/>
              <a:t>Program</a:t>
            </a:r>
          </a:p>
        </p:txBody>
      </p:sp>
      <p:sp>
        <p:nvSpPr>
          <p:cNvPr id="47" name="Text Placeholder 2"/>
          <p:cNvSpPr>
            <a:spLocks noGrp="1"/>
          </p:cNvSpPr>
          <p:nvPr>
            <p:ph type="body" sz="quarter" idx="21" hasCustomPrompt="1"/>
          </p:nvPr>
        </p:nvSpPr>
        <p:spPr>
          <a:xfrm>
            <a:off x="-8311" y="673973"/>
            <a:ext cx="9143998" cy="482030"/>
          </a:xfrm>
        </p:spPr>
        <p:txBody>
          <a:bodyPr>
            <a:normAutofit/>
          </a:bodyPr>
          <a:lstStyle>
            <a:lvl1pPr marL="0" indent="0" algn="ctr">
              <a:buNone/>
              <a:defRPr sz="3000">
                <a:solidFill>
                  <a:schemeClr val="tx1">
                    <a:lumMod val="75000"/>
                    <a:lumOff val="25000"/>
                  </a:schemeClr>
                </a:solidFill>
              </a:defRPr>
            </a:lvl1pPr>
          </a:lstStyle>
          <a:p>
            <a:pPr lvl="0"/>
            <a:r>
              <a:rPr lang="en-US" dirty="0"/>
              <a:t>Presenters 2</a:t>
            </a:r>
          </a:p>
        </p:txBody>
      </p:sp>
      <p:sp>
        <p:nvSpPr>
          <p:cNvPr id="11" name="Text Placeholder 21"/>
          <p:cNvSpPr>
            <a:spLocks noGrp="1"/>
          </p:cNvSpPr>
          <p:nvPr>
            <p:ph type="body" sz="quarter" idx="22" hasCustomPrompt="1"/>
          </p:nvPr>
        </p:nvSpPr>
        <p:spPr>
          <a:xfrm>
            <a:off x="6110072" y="2625878"/>
            <a:ext cx="2509151" cy="412750"/>
          </a:xfrm>
        </p:spPr>
        <p:txBody>
          <a:bodyPr>
            <a:normAutofit/>
          </a:bodyPr>
          <a:lstStyle>
            <a:lvl1pPr marL="0" indent="0" algn="ctr">
              <a:buNone/>
              <a:defRPr sz="2200" b="1">
                <a:solidFill>
                  <a:schemeClr val="tx1">
                    <a:lumMod val="75000"/>
                    <a:lumOff val="25000"/>
                  </a:schemeClr>
                </a:solidFill>
              </a:defRPr>
            </a:lvl1pPr>
          </a:lstStyle>
          <a:p>
            <a:pPr lvl="0"/>
            <a:r>
              <a:rPr lang="en-US" dirty="0"/>
              <a:t>Name</a:t>
            </a:r>
          </a:p>
        </p:txBody>
      </p:sp>
      <p:sp>
        <p:nvSpPr>
          <p:cNvPr id="12" name="Text Placeholder 24"/>
          <p:cNvSpPr>
            <a:spLocks noGrp="1"/>
          </p:cNvSpPr>
          <p:nvPr>
            <p:ph type="body" sz="quarter" idx="23" hasCustomPrompt="1"/>
          </p:nvPr>
        </p:nvSpPr>
        <p:spPr>
          <a:xfrm>
            <a:off x="6110072" y="3059472"/>
            <a:ext cx="2509151" cy="314335"/>
          </a:xfrm>
        </p:spPr>
        <p:txBody>
          <a:bodyPr/>
          <a:lstStyle>
            <a:lvl1pPr marL="0" indent="0" algn="ctr">
              <a:buNone/>
              <a:defRPr sz="2000" i="1">
                <a:solidFill>
                  <a:srgbClr val="404040"/>
                </a:solidFill>
              </a:defRPr>
            </a:lvl1pPr>
          </a:lstStyle>
          <a:p>
            <a:pPr lvl="0"/>
            <a:r>
              <a:rPr lang="en-US" dirty="0"/>
              <a:t>Title</a:t>
            </a:r>
          </a:p>
        </p:txBody>
      </p:sp>
      <p:sp>
        <p:nvSpPr>
          <p:cNvPr id="13" name="Text Placeholder 27"/>
          <p:cNvSpPr>
            <a:spLocks noGrp="1"/>
          </p:cNvSpPr>
          <p:nvPr>
            <p:ph type="body" sz="quarter" idx="24" hasCustomPrompt="1"/>
          </p:nvPr>
        </p:nvSpPr>
        <p:spPr>
          <a:xfrm>
            <a:off x="6110072" y="3409824"/>
            <a:ext cx="2509151" cy="374650"/>
          </a:xfrm>
        </p:spPr>
        <p:txBody>
          <a:bodyPr/>
          <a:lstStyle>
            <a:lvl1pPr marL="0" indent="0" algn="ctr">
              <a:buNone/>
              <a:defRPr sz="2000">
                <a:solidFill>
                  <a:schemeClr val="tx1">
                    <a:lumMod val="75000"/>
                    <a:lumOff val="25000"/>
                  </a:schemeClr>
                </a:solidFill>
              </a:defRPr>
            </a:lvl1pPr>
          </a:lstStyle>
          <a:p>
            <a:pPr lvl="0"/>
            <a:r>
              <a:rPr lang="en-US" dirty="0"/>
              <a:t>Program</a:t>
            </a:r>
          </a:p>
        </p:txBody>
      </p:sp>
    </p:spTree>
    <p:extLst>
      <p:ext uri="{BB962C8B-B14F-4D97-AF65-F5344CB8AC3E}">
        <p14:creationId xmlns:p14="http://schemas.microsoft.com/office/powerpoint/2010/main" val="1282364683"/>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Presenters Slide with Photos">
    <p:spTree>
      <p:nvGrpSpPr>
        <p:cNvPr id="1" name=""/>
        <p:cNvGrpSpPr/>
        <p:nvPr/>
      </p:nvGrpSpPr>
      <p:grpSpPr>
        <a:xfrm>
          <a:off x="0" y="0"/>
          <a:ext cx="0" cy="0"/>
          <a:chOff x="0" y="0"/>
          <a:chExt cx="0" cy="0"/>
        </a:xfrm>
      </p:grpSpPr>
      <p:cxnSp>
        <p:nvCxnSpPr>
          <p:cNvPr id="42" name="Straight Connector 41"/>
          <p:cNvCxnSpPr/>
          <p:nvPr userDrawn="1"/>
        </p:nvCxnSpPr>
        <p:spPr>
          <a:xfrm flipV="1">
            <a:off x="4322814" y="1246349"/>
            <a:ext cx="499998" cy="1369"/>
          </a:xfrm>
          <a:prstGeom prst="line">
            <a:avLst/>
          </a:prstGeom>
          <a:ln w="50800">
            <a:solidFill>
              <a:srgbClr val="CB8A49"/>
            </a:solidFill>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userDrawn="1"/>
        </p:nvCxnSpPr>
        <p:spPr>
          <a:xfrm flipV="1">
            <a:off x="4322814" y="1246747"/>
            <a:ext cx="499998" cy="1369"/>
          </a:xfrm>
          <a:prstGeom prst="line">
            <a:avLst/>
          </a:prstGeom>
          <a:ln w="50800">
            <a:solidFill>
              <a:srgbClr val="349D96"/>
            </a:solidFill>
          </a:ln>
          <a:effectLst/>
        </p:spPr>
        <p:style>
          <a:lnRef idx="1">
            <a:schemeClr val="accent1"/>
          </a:lnRef>
          <a:fillRef idx="0">
            <a:schemeClr val="accent1"/>
          </a:fillRef>
          <a:effectRef idx="0">
            <a:schemeClr val="accent1"/>
          </a:effectRef>
          <a:fontRef idx="minor">
            <a:schemeClr val="tx1"/>
          </a:fontRef>
        </p:style>
      </p:cxnSp>
      <p:sp>
        <p:nvSpPr>
          <p:cNvPr id="22" name="Text Placeholder 21"/>
          <p:cNvSpPr>
            <a:spLocks noGrp="1"/>
          </p:cNvSpPr>
          <p:nvPr>
            <p:ph type="body" sz="quarter" idx="15" hasCustomPrompt="1"/>
          </p:nvPr>
        </p:nvSpPr>
        <p:spPr>
          <a:xfrm>
            <a:off x="1792974" y="4739028"/>
            <a:ext cx="2509151" cy="412750"/>
          </a:xfrm>
        </p:spPr>
        <p:txBody>
          <a:bodyPr>
            <a:normAutofit/>
          </a:bodyPr>
          <a:lstStyle>
            <a:lvl1pPr marL="0" indent="0" algn="ctr">
              <a:buNone/>
              <a:defRPr sz="2200" b="1">
                <a:solidFill>
                  <a:schemeClr val="tx1">
                    <a:lumMod val="75000"/>
                    <a:lumOff val="25000"/>
                  </a:schemeClr>
                </a:solidFill>
              </a:defRPr>
            </a:lvl1pPr>
          </a:lstStyle>
          <a:p>
            <a:pPr lvl="0"/>
            <a:r>
              <a:rPr lang="en-US" dirty="0"/>
              <a:t>Name</a:t>
            </a:r>
          </a:p>
        </p:txBody>
      </p:sp>
      <p:sp>
        <p:nvSpPr>
          <p:cNvPr id="23" name="Text Placeholder 21"/>
          <p:cNvSpPr>
            <a:spLocks noGrp="1"/>
          </p:cNvSpPr>
          <p:nvPr>
            <p:ph type="body" sz="quarter" idx="16" hasCustomPrompt="1"/>
          </p:nvPr>
        </p:nvSpPr>
        <p:spPr>
          <a:xfrm>
            <a:off x="4883836" y="4736675"/>
            <a:ext cx="2473325" cy="412750"/>
          </a:xfrm>
        </p:spPr>
        <p:txBody>
          <a:bodyPr>
            <a:normAutofit/>
          </a:bodyPr>
          <a:lstStyle>
            <a:lvl1pPr marL="0" indent="0" algn="ctr">
              <a:buNone/>
              <a:defRPr sz="2200" b="1">
                <a:solidFill>
                  <a:schemeClr val="tx1">
                    <a:lumMod val="75000"/>
                    <a:lumOff val="25000"/>
                  </a:schemeClr>
                </a:solidFill>
              </a:defRPr>
            </a:lvl1pPr>
          </a:lstStyle>
          <a:p>
            <a:pPr lvl="0"/>
            <a:r>
              <a:rPr lang="en-US" dirty="0"/>
              <a:t>Name</a:t>
            </a:r>
          </a:p>
        </p:txBody>
      </p:sp>
      <p:sp>
        <p:nvSpPr>
          <p:cNvPr id="25" name="Text Placeholder 24"/>
          <p:cNvSpPr>
            <a:spLocks noGrp="1"/>
          </p:cNvSpPr>
          <p:nvPr>
            <p:ph type="body" sz="quarter" idx="17" hasCustomPrompt="1"/>
          </p:nvPr>
        </p:nvSpPr>
        <p:spPr>
          <a:xfrm>
            <a:off x="1792974" y="5172622"/>
            <a:ext cx="2509151" cy="314335"/>
          </a:xfrm>
        </p:spPr>
        <p:txBody>
          <a:bodyPr/>
          <a:lstStyle>
            <a:lvl1pPr marL="0" indent="0" algn="ctr">
              <a:buNone/>
              <a:defRPr sz="2000" i="1">
                <a:solidFill>
                  <a:srgbClr val="404040"/>
                </a:solidFill>
              </a:defRPr>
            </a:lvl1pPr>
          </a:lstStyle>
          <a:p>
            <a:pPr lvl="0"/>
            <a:r>
              <a:rPr lang="en-US" dirty="0"/>
              <a:t>Title</a:t>
            </a:r>
          </a:p>
        </p:txBody>
      </p:sp>
      <p:sp>
        <p:nvSpPr>
          <p:cNvPr id="26" name="Text Placeholder 24"/>
          <p:cNvSpPr>
            <a:spLocks noGrp="1"/>
          </p:cNvSpPr>
          <p:nvPr>
            <p:ph type="body" sz="quarter" idx="18" hasCustomPrompt="1"/>
          </p:nvPr>
        </p:nvSpPr>
        <p:spPr>
          <a:xfrm>
            <a:off x="4883836" y="5172428"/>
            <a:ext cx="2473325" cy="314335"/>
          </a:xfrm>
        </p:spPr>
        <p:txBody>
          <a:bodyPr/>
          <a:lstStyle>
            <a:lvl1pPr marL="0" indent="0" algn="ctr">
              <a:buNone/>
              <a:defRPr sz="2000" i="1">
                <a:solidFill>
                  <a:srgbClr val="404040"/>
                </a:solidFill>
              </a:defRPr>
            </a:lvl1pPr>
          </a:lstStyle>
          <a:p>
            <a:pPr lvl="0"/>
            <a:r>
              <a:rPr lang="en-US" dirty="0"/>
              <a:t>Title</a:t>
            </a:r>
          </a:p>
        </p:txBody>
      </p:sp>
      <p:sp>
        <p:nvSpPr>
          <p:cNvPr id="28" name="Text Placeholder 27"/>
          <p:cNvSpPr>
            <a:spLocks noGrp="1"/>
          </p:cNvSpPr>
          <p:nvPr>
            <p:ph type="body" sz="quarter" idx="19" hasCustomPrompt="1"/>
          </p:nvPr>
        </p:nvSpPr>
        <p:spPr>
          <a:xfrm>
            <a:off x="1792974" y="5522974"/>
            <a:ext cx="2509151" cy="374650"/>
          </a:xfrm>
        </p:spPr>
        <p:txBody>
          <a:bodyPr/>
          <a:lstStyle>
            <a:lvl1pPr marL="0" indent="0" algn="ctr">
              <a:buNone/>
              <a:defRPr sz="2000">
                <a:solidFill>
                  <a:schemeClr val="tx1">
                    <a:lumMod val="75000"/>
                    <a:lumOff val="25000"/>
                  </a:schemeClr>
                </a:solidFill>
              </a:defRPr>
            </a:lvl1pPr>
          </a:lstStyle>
          <a:p>
            <a:pPr lvl="0"/>
            <a:r>
              <a:rPr lang="en-US" dirty="0"/>
              <a:t>Program</a:t>
            </a:r>
          </a:p>
        </p:txBody>
      </p:sp>
      <p:sp>
        <p:nvSpPr>
          <p:cNvPr id="29" name="Text Placeholder 27"/>
          <p:cNvSpPr>
            <a:spLocks noGrp="1"/>
          </p:cNvSpPr>
          <p:nvPr>
            <p:ph type="body" sz="quarter" idx="20" hasCustomPrompt="1"/>
          </p:nvPr>
        </p:nvSpPr>
        <p:spPr>
          <a:xfrm>
            <a:off x="4883836" y="5519478"/>
            <a:ext cx="2473325" cy="374650"/>
          </a:xfrm>
        </p:spPr>
        <p:txBody>
          <a:bodyPr/>
          <a:lstStyle>
            <a:lvl1pPr marL="0" indent="0" algn="ctr">
              <a:buNone/>
              <a:defRPr sz="2000">
                <a:solidFill>
                  <a:schemeClr val="tx1">
                    <a:lumMod val="75000"/>
                    <a:lumOff val="25000"/>
                  </a:schemeClr>
                </a:solidFill>
              </a:defRPr>
            </a:lvl1pPr>
          </a:lstStyle>
          <a:p>
            <a:pPr lvl="0"/>
            <a:r>
              <a:rPr lang="en-US" dirty="0"/>
              <a:t>Program</a:t>
            </a:r>
          </a:p>
        </p:txBody>
      </p:sp>
      <p:sp>
        <p:nvSpPr>
          <p:cNvPr id="45" name="Picture Placeholder 19"/>
          <p:cNvSpPr>
            <a:spLocks noGrp="1"/>
          </p:cNvSpPr>
          <p:nvPr>
            <p:ph type="pic" sz="quarter" idx="14"/>
          </p:nvPr>
        </p:nvSpPr>
        <p:spPr>
          <a:xfrm>
            <a:off x="4883836" y="2010333"/>
            <a:ext cx="2473325" cy="2487612"/>
          </a:xfrm>
        </p:spPr>
        <p:txBody>
          <a:bodyPr/>
          <a:lstStyle>
            <a:lvl1pPr marL="0" indent="0">
              <a:buNone/>
              <a:defRPr/>
            </a:lvl1pPr>
          </a:lstStyle>
          <a:p>
            <a:r>
              <a:rPr lang="en-US" dirty="0"/>
              <a:t>Click icon to add picture</a:t>
            </a:r>
          </a:p>
        </p:txBody>
      </p:sp>
      <p:sp>
        <p:nvSpPr>
          <p:cNvPr id="46" name="Picture Placeholder 17"/>
          <p:cNvSpPr>
            <a:spLocks noGrp="1"/>
          </p:cNvSpPr>
          <p:nvPr>
            <p:ph type="pic" sz="quarter" idx="13"/>
          </p:nvPr>
        </p:nvSpPr>
        <p:spPr>
          <a:xfrm>
            <a:off x="1792974" y="2010333"/>
            <a:ext cx="2484437" cy="2487612"/>
          </a:xfrm>
        </p:spPr>
        <p:txBody>
          <a:bodyPr/>
          <a:lstStyle>
            <a:lvl1pPr marL="0" indent="0">
              <a:buNone/>
              <a:defRPr/>
            </a:lvl1pPr>
          </a:lstStyle>
          <a:p>
            <a:r>
              <a:rPr lang="en-US" dirty="0"/>
              <a:t>Click icon to add picture</a:t>
            </a:r>
          </a:p>
        </p:txBody>
      </p:sp>
      <p:sp>
        <p:nvSpPr>
          <p:cNvPr id="47" name="Text Placeholder 2"/>
          <p:cNvSpPr>
            <a:spLocks noGrp="1"/>
          </p:cNvSpPr>
          <p:nvPr>
            <p:ph type="body" sz="quarter" idx="21" hasCustomPrompt="1"/>
          </p:nvPr>
        </p:nvSpPr>
        <p:spPr>
          <a:xfrm>
            <a:off x="-8311" y="673973"/>
            <a:ext cx="9143998" cy="482030"/>
          </a:xfrm>
        </p:spPr>
        <p:txBody>
          <a:bodyPr>
            <a:normAutofit/>
          </a:bodyPr>
          <a:lstStyle>
            <a:lvl1pPr marL="0" indent="0" algn="ctr">
              <a:buNone/>
              <a:defRPr sz="3000">
                <a:solidFill>
                  <a:schemeClr val="tx1">
                    <a:lumMod val="75000"/>
                    <a:lumOff val="25000"/>
                  </a:schemeClr>
                </a:solidFill>
              </a:defRPr>
            </a:lvl1pPr>
          </a:lstStyle>
          <a:p>
            <a:pPr lvl="0"/>
            <a:r>
              <a:rPr lang="en-US" dirty="0"/>
              <a:t>Presenters</a:t>
            </a:r>
          </a:p>
        </p:txBody>
      </p:sp>
    </p:spTree>
    <p:extLst>
      <p:ext uri="{BB962C8B-B14F-4D97-AF65-F5344CB8AC3E}">
        <p14:creationId xmlns:p14="http://schemas.microsoft.com/office/powerpoint/2010/main" val="203482373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942416" y="2136706"/>
            <a:ext cx="3197531" cy="376739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337307" y="2136706"/>
            <a:ext cx="3197093" cy="376739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endParaRPr lang="en-US" dirty="0"/>
          </a:p>
        </p:txBody>
      </p:sp>
      <p:sp>
        <p:nvSpPr>
          <p:cNvPr id="6" name="Footer Placeholder 5"/>
          <p:cNvSpPr>
            <a:spLocks noGrp="1"/>
          </p:cNvSpPr>
          <p:nvPr>
            <p:ph type="ftr" sz="quarter" idx="11"/>
          </p:nvPr>
        </p:nvSpPr>
        <p:spPr/>
        <p:txBody>
          <a:bodyPr/>
          <a:lstStyle/>
          <a:p>
            <a:r>
              <a:rPr lang="en-US"/>
              <a:t>DOH 530-227 October 2018</a:t>
            </a:r>
            <a:endParaRPr lang="en-US" dirty="0"/>
          </a:p>
        </p:txBody>
      </p:sp>
      <p:sp>
        <p:nvSpPr>
          <p:cNvPr id="9" name="Freeform 11"/>
          <p:cNvSpPr/>
          <p:nvPr/>
        </p:nvSpPr>
        <p:spPr bwMode="auto">
          <a:xfrm flipV="1">
            <a:off x="58" y="711194"/>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10" name="Slide Number Placeholder 5"/>
          <p:cNvSpPr>
            <a:spLocks noGrp="1"/>
          </p:cNvSpPr>
          <p:nvPr>
            <p:ph type="sldNum" sz="quarter" idx="12"/>
          </p:nvPr>
        </p:nvSpPr>
        <p:spPr>
          <a:xfrm>
            <a:off x="511228" y="787783"/>
            <a:ext cx="584978" cy="365125"/>
          </a:xfrm>
        </p:spPr>
        <p:txBody>
          <a:bodyPr/>
          <a:lstStyle/>
          <a:p>
            <a:fld id="{3535056D-F555-406B-BF1D-286FE836F60C}" type="slidenum">
              <a:rPr lang="en-US" smtClean="0"/>
              <a:pPr/>
              <a:t>‹#›</a:t>
            </a:fld>
            <a:endParaRPr lang="en-US" dirty="0"/>
          </a:p>
        </p:txBody>
      </p:sp>
    </p:spTree>
    <p:extLst>
      <p:ext uri="{BB962C8B-B14F-4D97-AF65-F5344CB8AC3E}">
        <p14:creationId xmlns:p14="http://schemas.microsoft.com/office/powerpoint/2010/main" val="340514834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2265352" y="2226626"/>
            <a:ext cx="2874596"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942415" y="2802888"/>
            <a:ext cx="3197532" cy="3105703"/>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656154" y="2223398"/>
            <a:ext cx="2873239"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333715" y="2799660"/>
            <a:ext cx="3195680" cy="3105703"/>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endParaRPr lang="en-US" dirty="0"/>
          </a:p>
        </p:txBody>
      </p:sp>
      <p:sp>
        <p:nvSpPr>
          <p:cNvPr id="8" name="Footer Placeholder 7"/>
          <p:cNvSpPr>
            <a:spLocks noGrp="1"/>
          </p:cNvSpPr>
          <p:nvPr>
            <p:ph type="ftr" sz="quarter" idx="11"/>
          </p:nvPr>
        </p:nvSpPr>
        <p:spPr/>
        <p:txBody>
          <a:bodyPr/>
          <a:lstStyle/>
          <a:p>
            <a:r>
              <a:rPr lang="en-US"/>
              <a:t>DOH 530-227 October 2018</a:t>
            </a:r>
            <a:endParaRPr lang="en-US" dirty="0"/>
          </a:p>
        </p:txBody>
      </p:sp>
      <p:sp>
        <p:nvSpPr>
          <p:cNvPr id="11" name="Freeform 11"/>
          <p:cNvSpPr/>
          <p:nvPr/>
        </p:nvSpPr>
        <p:spPr bwMode="auto">
          <a:xfrm flipV="1">
            <a:off x="58" y="711194"/>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12" name="Slide Number Placeholder 5"/>
          <p:cNvSpPr>
            <a:spLocks noGrp="1"/>
          </p:cNvSpPr>
          <p:nvPr>
            <p:ph type="sldNum" sz="quarter" idx="12"/>
          </p:nvPr>
        </p:nvSpPr>
        <p:spPr>
          <a:xfrm>
            <a:off x="511228" y="787783"/>
            <a:ext cx="584978" cy="365125"/>
          </a:xfrm>
        </p:spPr>
        <p:txBody>
          <a:bodyPr/>
          <a:lstStyle/>
          <a:p>
            <a:fld id="{3535056D-F555-406B-BF1D-286FE836F60C}" type="slidenum">
              <a:rPr lang="en-US" smtClean="0"/>
              <a:pPr/>
              <a:t>‹#›</a:t>
            </a:fld>
            <a:endParaRPr lang="en-US" dirty="0"/>
          </a:p>
        </p:txBody>
      </p:sp>
    </p:spTree>
    <p:extLst>
      <p:ext uri="{BB962C8B-B14F-4D97-AF65-F5344CB8AC3E}">
        <p14:creationId xmlns:p14="http://schemas.microsoft.com/office/powerpoint/2010/main" val="245031757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1945200" y="624110"/>
            <a:ext cx="6589200" cy="1280890"/>
          </a:xfrm>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endParaRPr lang="en-US" dirty="0"/>
          </a:p>
        </p:txBody>
      </p:sp>
      <p:sp>
        <p:nvSpPr>
          <p:cNvPr id="4" name="Footer Placeholder 3"/>
          <p:cNvSpPr>
            <a:spLocks noGrp="1"/>
          </p:cNvSpPr>
          <p:nvPr>
            <p:ph type="ftr" sz="quarter" idx="11"/>
          </p:nvPr>
        </p:nvSpPr>
        <p:spPr/>
        <p:txBody>
          <a:bodyPr/>
          <a:lstStyle/>
          <a:p>
            <a:r>
              <a:rPr lang="en-US"/>
              <a:t>DOH 530-227 October 2018</a:t>
            </a:r>
            <a:endParaRPr lang="en-US" dirty="0"/>
          </a:p>
        </p:txBody>
      </p:sp>
      <p:sp>
        <p:nvSpPr>
          <p:cNvPr id="8" name="Freeform 11"/>
          <p:cNvSpPr/>
          <p:nvPr/>
        </p:nvSpPr>
        <p:spPr bwMode="auto">
          <a:xfrm flipV="1">
            <a:off x="58" y="711194"/>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5" name="Slide Number Placeholder 4"/>
          <p:cNvSpPr>
            <a:spLocks noGrp="1"/>
          </p:cNvSpPr>
          <p:nvPr>
            <p:ph type="sldNum" sz="quarter" idx="12"/>
          </p:nvPr>
        </p:nvSpPr>
        <p:spPr/>
        <p:txBody>
          <a:bodyPr/>
          <a:lstStyle/>
          <a:p>
            <a:fld id="{3535056D-F555-406B-BF1D-286FE836F60C}" type="slidenum">
              <a:rPr lang="en-US" smtClean="0"/>
              <a:pPr/>
              <a:t>‹#›</a:t>
            </a:fld>
            <a:endParaRPr lang="en-US" dirty="0"/>
          </a:p>
        </p:txBody>
      </p:sp>
    </p:spTree>
    <p:extLst>
      <p:ext uri="{BB962C8B-B14F-4D97-AF65-F5344CB8AC3E}">
        <p14:creationId xmlns:p14="http://schemas.microsoft.com/office/powerpoint/2010/main" val="42160258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n-US" dirty="0"/>
          </a:p>
        </p:txBody>
      </p:sp>
      <p:sp>
        <p:nvSpPr>
          <p:cNvPr id="3" name="Footer Placeholder 2"/>
          <p:cNvSpPr>
            <a:spLocks noGrp="1"/>
          </p:cNvSpPr>
          <p:nvPr>
            <p:ph type="ftr" sz="quarter" idx="11"/>
          </p:nvPr>
        </p:nvSpPr>
        <p:spPr/>
        <p:txBody>
          <a:bodyPr/>
          <a:lstStyle/>
          <a:p>
            <a:r>
              <a:rPr lang="en-US"/>
              <a:t>DOH 530-227 October 2018</a:t>
            </a:r>
            <a:endParaRPr lang="en-US" dirty="0"/>
          </a:p>
        </p:txBody>
      </p:sp>
      <p:sp>
        <p:nvSpPr>
          <p:cNvPr id="6" name="Freeform 11"/>
          <p:cNvSpPr/>
          <p:nvPr/>
        </p:nvSpPr>
        <p:spPr bwMode="auto">
          <a:xfrm flipV="1">
            <a:off x="58" y="711194"/>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4" name="Slide Number Placeholder 3"/>
          <p:cNvSpPr>
            <a:spLocks noGrp="1"/>
          </p:cNvSpPr>
          <p:nvPr>
            <p:ph type="sldNum" sz="quarter" idx="12"/>
          </p:nvPr>
        </p:nvSpPr>
        <p:spPr/>
        <p:txBody>
          <a:bodyPr/>
          <a:lstStyle/>
          <a:p>
            <a:fld id="{3535056D-F555-406B-BF1D-286FE836F60C}" type="slidenum">
              <a:rPr lang="en-US" smtClean="0"/>
              <a:pPr/>
              <a:t>‹#›</a:t>
            </a:fld>
            <a:endParaRPr lang="en-US" dirty="0"/>
          </a:p>
        </p:txBody>
      </p:sp>
    </p:spTree>
    <p:extLst>
      <p:ext uri="{BB962C8B-B14F-4D97-AF65-F5344CB8AC3E}">
        <p14:creationId xmlns:p14="http://schemas.microsoft.com/office/powerpoint/2010/main" val="228609647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942415" y="446088"/>
            <a:ext cx="2629584" cy="976312"/>
          </a:xfrm>
        </p:spPr>
        <p:txBody>
          <a:bodyPr anchor="b"/>
          <a:lstStyle>
            <a:lvl1pPr algn="l">
              <a:defRPr sz="2000" b="0"/>
            </a:lvl1pPr>
          </a:lstStyle>
          <a:p>
            <a:r>
              <a:rPr lang="en-US"/>
              <a:t>Click to edit Master title style</a:t>
            </a:r>
            <a:endParaRPr lang="en-US" dirty="0"/>
          </a:p>
        </p:txBody>
      </p:sp>
      <p:sp>
        <p:nvSpPr>
          <p:cNvPr id="3" name="Content Placeholder 2"/>
          <p:cNvSpPr>
            <a:spLocks noGrp="1"/>
          </p:cNvSpPr>
          <p:nvPr>
            <p:ph idx="1"/>
          </p:nvPr>
        </p:nvSpPr>
        <p:spPr>
          <a:xfrm>
            <a:off x="4743494" y="446089"/>
            <a:ext cx="3790906" cy="5414963"/>
          </a:xfrm>
        </p:spPr>
        <p:txBody>
          <a:bodyPr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942415" y="1598613"/>
            <a:ext cx="2629584" cy="426243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endParaRPr lang="en-US" dirty="0"/>
          </a:p>
        </p:txBody>
      </p:sp>
      <p:sp>
        <p:nvSpPr>
          <p:cNvPr id="6" name="Footer Placeholder 5"/>
          <p:cNvSpPr>
            <a:spLocks noGrp="1"/>
          </p:cNvSpPr>
          <p:nvPr>
            <p:ph type="ftr" sz="quarter" idx="11"/>
          </p:nvPr>
        </p:nvSpPr>
        <p:spPr/>
        <p:txBody>
          <a:bodyPr/>
          <a:lstStyle/>
          <a:p>
            <a:r>
              <a:rPr lang="en-US"/>
              <a:t>DOH 530-227 October 2018</a:t>
            </a:r>
            <a:endParaRPr lang="en-US" dirty="0"/>
          </a:p>
        </p:txBody>
      </p:sp>
      <p:sp>
        <p:nvSpPr>
          <p:cNvPr id="10" name="Freeform 11"/>
          <p:cNvSpPr/>
          <p:nvPr/>
        </p:nvSpPr>
        <p:spPr bwMode="auto">
          <a:xfrm flipV="1">
            <a:off x="58" y="711194"/>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7" name="Slide Number Placeholder 6"/>
          <p:cNvSpPr>
            <a:spLocks noGrp="1"/>
          </p:cNvSpPr>
          <p:nvPr>
            <p:ph type="sldNum" sz="quarter" idx="12"/>
          </p:nvPr>
        </p:nvSpPr>
        <p:spPr/>
        <p:txBody>
          <a:bodyPr/>
          <a:lstStyle/>
          <a:p>
            <a:fld id="{3535056D-F555-406B-BF1D-286FE836F60C}" type="slidenum">
              <a:rPr lang="en-US" smtClean="0"/>
              <a:pPr/>
              <a:t>‹#›</a:t>
            </a:fld>
            <a:endParaRPr lang="en-US" dirty="0"/>
          </a:p>
        </p:txBody>
      </p:sp>
    </p:spTree>
    <p:extLst>
      <p:ext uri="{BB962C8B-B14F-4D97-AF65-F5344CB8AC3E}">
        <p14:creationId xmlns:p14="http://schemas.microsoft.com/office/powerpoint/2010/main" val="33151417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942415" y="4800600"/>
            <a:ext cx="6591985"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942415" y="634965"/>
            <a:ext cx="6591985" cy="3854970"/>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dirty="0"/>
              <a:t>Click icon to add picture</a:t>
            </a:r>
          </a:p>
        </p:txBody>
      </p:sp>
      <p:sp>
        <p:nvSpPr>
          <p:cNvPr id="4" name="Text Placeholder 3"/>
          <p:cNvSpPr>
            <a:spLocks noGrp="1"/>
          </p:cNvSpPr>
          <p:nvPr>
            <p:ph type="body" sz="half" idx="2"/>
          </p:nvPr>
        </p:nvSpPr>
        <p:spPr>
          <a:xfrm>
            <a:off x="1942415" y="5367338"/>
            <a:ext cx="6591985"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endParaRPr lang="en-US" dirty="0"/>
          </a:p>
        </p:txBody>
      </p:sp>
      <p:sp>
        <p:nvSpPr>
          <p:cNvPr id="6" name="Footer Placeholder 5"/>
          <p:cNvSpPr>
            <a:spLocks noGrp="1"/>
          </p:cNvSpPr>
          <p:nvPr>
            <p:ph type="ftr" sz="quarter" idx="11"/>
          </p:nvPr>
        </p:nvSpPr>
        <p:spPr/>
        <p:txBody>
          <a:bodyPr/>
          <a:lstStyle/>
          <a:p>
            <a:r>
              <a:rPr lang="en-US"/>
              <a:t>DOH 530-227 October 2018</a:t>
            </a:r>
            <a:endParaRPr lang="en-US" dirty="0"/>
          </a:p>
        </p:txBody>
      </p:sp>
      <p:sp>
        <p:nvSpPr>
          <p:cNvPr id="10" name="Freeform 11"/>
          <p:cNvSpPr/>
          <p:nvPr/>
        </p:nvSpPr>
        <p:spPr bwMode="auto">
          <a:xfrm flipV="1">
            <a:off x="58" y="4910660"/>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7" name="Slide Number Placeholder 6"/>
          <p:cNvSpPr>
            <a:spLocks noGrp="1"/>
          </p:cNvSpPr>
          <p:nvPr>
            <p:ph type="sldNum" sz="quarter" idx="12"/>
          </p:nvPr>
        </p:nvSpPr>
        <p:spPr>
          <a:xfrm>
            <a:off x="511228" y="4983088"/>
            <a:ext cx="584978" cy="365125"/>
          </a:xfrm>
        </p:spPr>
        <p:txBody>
          <a:bodyPr/>
          <a:lstStyle/>
          <a:p>
            <a:fld id="{3535056D-F555-406B-BF1D-286FE836F60C}" type="slidenum">
              <a:rPr lang="en-US" smtClean="0"/>
              <a:pPr/>
              <a:t>‹#›</a:t>
            </a:fld>
            <a:endParaRPr lang="en-US" dirty="0"/>
          </a:p>
        </p:txBody>
      </p:sp>
    </p:spTree>
    <p:extLst>
      <p:ext uri="{BB962C8B-B14F-4D97-AF65-F5344CB8AC3E}">
        <p14:creationId xmlns:p14="http://schemas.microsoft.com/office/powerpoint/2010/main" val="4068561296"/>
      </p:ext>
    </p:extLst>
  </p:cSld>
  <p:clrMapOvr>
    <a:masterClrMapping/>
  </p:clrMapOvr>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theme" Target="../theme/theme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8" Type="http://schemas.openxmlformats.org/officeDocument/2006/relationships/slideLayout" Target="../slideLayouts/slideLayout8.xml"/><Relationship Id="rId3" Type="http://schemas.openxmlformats.org/officeDocument/2006/relationships/slideLayout" Target="../slideLayouts/slideLayout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grpSp>
        <p:nvGrpSpPr>
          <p:cNvPr id="36" name="Group 35"/>
          <p:cNvGrpSpPr/>
          <p:nvPr/>
        </p:nvGrpSpPr>
        <p:grpSpPr>
          <a:xfrm>
            <a:off x="1" y="228600"/>
            <a:ext cx="1981200" cy="6638628"/>
            <a:chOff x="2487613" y="285750"/>
            <a:chExt cx="2428875" cy="5654676"/>
          </a:xfrm>
        </p:grpSpPr>
        <p:sp>
          <p:nvSpPr>
            <p:cNvPr id="37" name="Freeform 11"/>
            <p:cNvSpPr/>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38" name="Freeform 12"/>
            <p:cNvSpPr/>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39" name="Freeform 13"/>
            <p:cNvSpPr/>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40" name="Freeform 14"/>
            <p:cNvSpPr/>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41" name="Freeform 15"/>
            <p:cNvSpPr/>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42" name="Freeform 16"/>
            <p:cNvSpPr/>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43" name="Freeform 17"/>
            <p:cNvSpPr/>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44" name="Freeform 18"/>
            <p:cNvSpPr/>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45" name="Freeform 19"/>
            <p:cNvSpPr/>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46" name="Freeform 20"/>
            <p:cNvSpPr/>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47" name="Freeform 21"/>
            <p:cNvSpPr/>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48" name="Freeform 22"/>
            <p:cNvSpPr/>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49" name="Group 48"/>
          <p:cNvGrpSpPr/>
          <p:nvPr/>
        </p:nvGrpSpPr>
        <p:grpSpPr>
          <a:xfrm>
            <a:off x="20421" y="285"/>
            <a:ext cx="1952272" cy="6852968"/>
            <a:chOff x="6627813" y="195717"/>
            <a:chExt cx="1952625" cy="5678034"/>
          </a:xfrm>
        </p:grpSpPr>
        <p:sp>
          <p:nvSpPr>
            <p:cNvPr id="50" name="Freeform 27"/>
            <p:cNvSpPr/>
            <p:nvPr/>
          </p:nvSpPr>
          <p:spPr bwMode="auto">
            <a:xfrm>
              <a:off x="6627813" y="195717"/>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51" name="Freeform 28"/>
            <p:cNvSpPr/>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52" name="Freeform 29"/>
            <p:cNvSpPr/>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53" name="Freeform 30"/>
            <p:cNvSpPr/>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54" name="Freeform 31"/>
            <p:cNvSpPr/>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55" name="Freeform 32"/>
            <p:cNvSpPr/>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56" name="Freeform 33"/>
            <p:cNvSpPr/>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57" name="Freeform 34"/>
            <p:cNvSpPr/>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58" name="Freeform 35"/>
            <p:cNvSpPr/>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59" name="Freeform 36"/>
            <p:cNvSpPr/>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60" name="Freeform 37"/>
            <p:cNvSpPr/>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61" name="Freeform 38"/>
            <p:cNvSpPr/>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62" name="Rectangle 61"/>
          <p:cNvSpPr/>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1945200" y="624110"/>
            <a:ext cx="6589200" cy="1280890"/>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1942415" y="2133600"/>
            <a:ext cx="6591985" cy="38862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772400" y="6135089"/>
            <a:ext cx="766380" cy="370171"/>
          </a:xfrm>
          <a:prstGeom prst="rect">
            <a:avLst/>
          </a:prstGeom>
        </p:spPr>
        <p:txBody>
          <a:bodyPr vert="horz" lIns="91440" tIns="45720" rIns="91440" bIns="45720" rtlCol="0" anchor="ctr"/>
          <a:lstStyle>
            <a:lvl1pPr algn="r">
              <a:defRPr sz="900">
                <a:solidFill>
                  <a:schemeClr val="tx1">
                    <a:tint val="75000"/>
                  </a:schemeClr>
                </a:solidFill>
              </a:defRPr>
            </a:lvl1pPr>
          </a:lstStyle>
          <a:p>
            <a:endParaRPr lang="en-US" dirty="0"/>
          </a:p>
        </p:txBody>
      </p:sp>
      <p:sp>
        <p:nvSpPr>
          <p:cNvPr id="5" name="Footer Placeholder 4"/>
          <p:cNvSpPr>
            <a:spLocks noGrp="1"/>
          </p:cNvSpPr>
          <p:nvPr>
            <p:ph type="ftr" sz="quarter" idx="3"/>
          </p:nvPr>
        </p:nvSpPr>
        <p:spPr>
          <a:xfrm>
            <a:off x="1942415" y="6135809"/>
            <a:ext cx="5716488" cy="365125"/>
          </a:xfrm>
          <a:prstGeom prst="rect">
            <a:avLst/>
          </a:prstGeom>
        </p:spPr>
        <p:txBody>
          <a:bodyPr vert="horz" lIns="91440" tIns="45720" rIns="91440" bIns="45720" rtlCol="0" anchor="ctr"/>
          <a:lstStyle>
            <a:lvl1pPr algn="l">
              <a:defRPr sz="900">
                <a:solidFill>
                  <a:schemeClr val="tx1">
                    <a:tint val="75000"/>
                  </a:schemeClr>
                </a:solidFill>
              </a:defRPr>
            </a:lvl1pPr>
          </a:lstStyle>
          <a:p>
            <a:r>
              <a:rPr lang="en-US"/>
              <a:t>DOH 530-227 October 2018</a:t>
            </a:r>
            <a:endParaRPr lang="en-US" dirty="0"/>
          </a:p>
        </p:txBody>
      </p:sp>
      <p:sp>
        <p:nvSpPr>
          <p:cNvPr id="6" name="Slide Number Placeholder 5"/>
          <p:cNvSpPr>
            <a:spLocks noGrp="1"/>
          </p:cNvSpPr>
          <p:nvPr>
            <p:ph type="sldNum" sz="quarter" idx="4"/>
          </p:nvPr>
        </p:nvSpPr>
        <p:spPr bwMode="gray">
          <a:xfrm>
            <a:off x="511228" y="787783"/>
            <a:ext cx="584978" cy="365125"/>
          </a:xfrm>
          <a:prstGeom prst="rect">
            <a:avLst/>
          </a:prstGeom>
        </p:spPr>
        <p:txBody>
          <a:bodyPr vert="horz" lIns="91440" tIns="45720" rIns="91440" bIns="45720" rtlCol="0" anchor="ctr"/>
          <a:lstStyle>
            <a:lvl1pPr algn="r">
              <a:defRPr sz="2000">
                <a:solidFill>
                  <a:srgbClr val="FEFFFF"/>
                </a:solidFill>
              </a:defRPr>
            </a:lvl1pPr>
          </a:lstStyle>
          <a:p>
            <a:fld id="{3535056D-F555-406B-BF1D-286FE836F60C}" type="slidenum">
              <a:rPr lang="en-US" smtClean="0"/>
              <a:pPr/>
              <a:t>‹#›</a:t>
            </a:fld>
            <a:endParaRPr lang="en-US" dirty="0"/>
          </a:p>
        </p:txBody>
      </p:sp>
    </p:spTree>
    <p:extLst>
      <p:ext uri="{BB962C8B-B14F-4D97-AF65-F5344CB8AC3E}">
        <p14:creationId xmlns:p14="http://schemas.microsoft.com/office/powerpoint/2010/main" val="3271551884"/>
      </p:ext>
    </p:extLst>
  </p:cSld>
  <p:clrMap bg1="lt1" tx1="dk1" bg2="lt2" tx2="dk2" accent1="accent1" accent2="accent2" accent3="accent3" accent4="accent4" accent5="accent5" accent6="accent6" hlink="hlink" folHlink="folHlink"/>
  <p:sldLayoutIdLst>
    <p:sldLayoutId id="2147483750" r:id="rId1"/>
    <p:sldLayoutId id="2147483751" r:id="rId2"/>
    <p:sldLayoutId id="2147483752" r:id="rId3"/>
    <p:sldLayoutId id="2147483753" r:id="rId4"/>
    <p:sldLayoutId id="2147483754" r:id="rId5"/>
    <p:sldLayoutId id="2147483755" r:id="rId6"/>
    <p:sldLayoutId id="2147483756" r:id="rId7"/>
    <p:sldLayoutId id="2147483757" r:id="rId8"/>
    <p:sldLayoutId id="2147483758" r:id="rId9"/>
    <p:sldLayoutId id="2147483759" r:id="rId10"/>
    <p:sldLayoutId id="2147483760" r:id="rId11"/>
    <p:sldLayoutId id="2147483761" r:id="rId12"/>
    <p:sldLayoutId id="2147483762" r:id="rId13"/>
    <p:sldLayoutId id="2147483763" r:id="rId14"/>
    <p:sldLayoutId id="2147483764" r:id="rId15"/>
    <p:sldLayoutId id="2147483765" r:id="rId16"/>
    <p:sldLayoutId id="2147483766" r:id="rId17"/>
    <p:sldLayoutId id="2147483767" r:id="rId18"/>
    <p:sldLayoutId id="2147483768" r:id="rId19"/>
    <p:sldLayoutId id="2147483772" r:id="rId20"/>
    <p:sldLayoutId id="2147483774" r:id="rId21"/>
    <p:sldLayoutId id="2147483780" r:id="rId22"/>
    <p:sldLayoutId id="2147483792" r:id="rId23"/>
    <p:sldLayoutId id="2147483807" r:id="rId24"/>
    <p:sldLayoutId id="2147483672" r:id="rId25"/>
    <p:sldLayoutId id="2147483733" r:id="rId26"/>
    <p:sldLayoutId id="2147483737" r:id="rId27"/>
    <p:sldLayoutId id="2147483734" r:id="rId28"/>
    <p:sldLayoutId id="2147483735" r:id="rId29"/>
    <p:sldLayoutId id="2147483736" r:id="rId30"/>
    <p:sldLayoutId id="2147483666" r:id="rId31"/>
    <p:sldLayoutId id="2147483673" r:id="rId32"/>
    <p:sldLayoutId id="2147483719" r:id="rId33"/>
    <p:sldLayoutId id="2147483720" r:id="rId34"/>
    <p:sldLayoutId id="2147483721" r:id="rId35"/>
    <p:sldLayoutId id="2147483674" r:id="rId36"/>
  </p:sldLayoutIdLst>
  <p:hf sldNum="0" hdr="0" dt="0"/>
  <p:txStyles>
    <p:title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7.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1.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1.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1.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1.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1.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1.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1.xml"/></Relationships>
</file>

<file path=ppt/slides/_rels/slide18.xml.rels><?xml version="1.0" encoding="UTF-8" standalone="yes"?>
<Relationships xmlns="http://schemas.openxmlformats.org/package/2006/relationships"><Relationship Id="rId3" Type="http://schemas.openxmlformats.org/officeDocument/2006/relationships/hyperlink" Target="https://doh.wa.gov/public-health-healthcare-providers/emergency-medical-services-ems-systems/ems-education-and-training" TargetMode="External"/><Relationship Id="rId2" Type="http://schemas.openxmlformats.org/officeDocument/2006/relationships/notesSlide" Target="../notesSlides/notesSlide15.xml"/><Relationship Id="rId1" Type="http://schemas.openxmlformats.org/officeDocument/2006/relationships/slideLayout" Target="../slideLayouts/slideLayout21.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8.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1.xml"/></Relationships>
</file>

<file path=ppt/slides/_rels/slide2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8.xml"/><Relationship Id="rId1" Type="http://schemas.openxmlformats.org/officeDocument/2006/relationships/slideLayout" Target="../slideLayouts/slideLayout21.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1.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2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5.wmf"/><Relationship Id="rId2" Type="http://schemas.openxmlformats.org/officeDocument/2006/relationships/notesSlide" Target="../notesSlides/notesSlide20.xml"/><Relationship Id="rId1" Type="http://schemas.openxmlformats.org/officeDocument/2006/relationships/slideLayout" Target="../slideLayouts/slideLayout21.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hyperlink" Target="https://cm.pnj.com/comment/?storyUrl=https://www.pnj.com/story/news/2020/03/24/escambia-county-ems-investigation-4-arrested-accused-falsifying-documents/2910588001/&amp;marketName=pnj&amp;commentsopen=false" TargetMode="External"/><Relationship Id="rId2" Type="http://schemas.openxmlformats.org/officeDocument/2006/relationships/hyperlink" Target="https://www.pnj.com/staff/4395595002/jim-little/" TargetMode="External"/><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9.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1.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1.xml"/></Relationships>
</file>

<file path=ppt/slides/_rels/slide32.xml.rels><?xml version="1.0" encoding="UTF-8" standalone="yes"?>
<Relationships xmlns="http://schemas.openxmlformats.org/package/2006/relationships"><Relationship Id="rId3" Type="http://schemas.openxmlformats.org/officeDocument/2006/relationships/image" Target="../media/image18.gif"/><Relationship Id="rId2" Type="http://schemas.openxmlformats.org/officeDocument/2006/relationships/notesSlide" Target="../notesSlides/notesSlide23.xml"/><Relationship Id="rId1" Type="http://schemas.openxmlformats.org/officeDocument/2006/relationships/slideLayout" Target="../slideLayouts/slideLayout21.xml"/></Relationships>
</file>

<file path=ppt/slides/_rels/slide33.xml.rels><?xml version="1.0" encoding="UTF-8" standalone="yes"?>
<Relationships xmlns="http://schemas.openxmlformats.org/package/2006/relationships"><Relationship Id="rId3" Type="http://schemas.openxmlformats.org/officeDocument/2006/relationships/image" Target="../media/image19.wmf"/><Relationship Id="rId2" Type="http://schemas.openxmlformats.org/officeDocument/2006/relationships/notesSlide" Target="../notesSlides/notesSlide24.xml"/><Relationship Id="rId1" Type="http://schemas.openxmlformats.org/officeDocument/2006/relationships/slideLayout" Target="../slideLayouts/slideLayout21.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1.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1.xml"/></Relationships>
</file>

<file path=ppt/slides/_rels/slide36.xml.rels><?xml version="1.0" encoding="UTF-8" standalone="yes"?>
<Relationships xmlns="http://schemas.openxmlformats.org/package/2006/relationships"><Relationship Id="rId3" Type="http://schemas.openxmlformats.org/officeDocument/2006/relationships/comments" Target="../comments/comment1.xml"/><Relationship Id="rId2" Type="http://schemas.openxmlformats.org/officeDocument/2006/relationships/notesSlide" Target="../notesSlides/notesSlide27.xml"/><Relationship Id="rId1" Type="http://schemas.openxmlformats.org/officeDocument/2006/relationships/slideLayout" Target="../slideLayouts/slideLayout21.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1.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1.xml"/></Relationships>
</file>

<file path=ppt/slides/_rels/slide39.xml.rels><?xml version="1.0" encoding="UTF-8" standalone="yes"?>
<Relationships xmlns="http://schemas.openxmlformats.org/package/2006/relationships"><Relationship Id="rId3" Type="http://schemas.openxmlformats.org/officeDocument/2006/relationships/image" Target="../media/image20.gif"/><Relationship Id="rId2" Type="http://schemas.openxmlformats.org/officeDocument/2006/relationships/notesSlide" Target="../notesSlides/notesSlide30.xml"/><Relationship Id="rId1" Type="http://schemas.openxmlformats.org/officeDocument/2006/relationships/slideLayout" Target="../slideLayouts/slideLayout21.xml"/></Relationships>
</file>

<file path=ppt/slides/_rels/slide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31.xml"/><Relationship Id="rId1" Type="http://schemas.openxmlformats.org/officeDocument/2006/relationships/slideLayout" Target="../slideLayouts/slideLayout21.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1.xml"/></Relationships>
</file>

<file path=ppt/slides/_rels/slide45.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33.xml"/><Relationship Id="rId1" Type="http://schemas.openxmlformats.org/officeDocument/2006/relationships/slideLayout" Target="../slideLayouts/slideLayout21.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34.xml"/><Relationship Id="rId1" Type="http://schemas.openxmlformats.org/officeDocument/2006/relationships/slideLayout" Target="../slideLayouts/slideLayout21.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1.xml"/></Relationships>
</file>

<file path=ppt/slides/_rels/slide49.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1.xml"/></Relationships>
</file>

<file path=ppt/slides/_rels/slide51.xml.rels><?xml version="1.0" encoding="UTF-8" standalone="yes"?>
<Relationships xmlns="http://schemas.openxmlformats.org/package/2006/relationships"><Relationship Id="rId2" Type="http://schemas.openxmlformats.org/officeDocument/2006/relationships/image" Target="../media/image26.jpg"/><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1.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1.xml"/></Relationships>
</file>

<file path=ppt/slides/_rels/slide54.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image" Target="../media/image28.jpg"/><Relationship Id="rId1" Type="http://schemas.openxmlformats.org/officeDocument/2006/relationships/slideLayout" Target="../slideLayouts/slideLayout7.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1.xml"/></Relationships>
</file>

<file path=ppt/slides/_rels/slide57.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7.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1.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1.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21.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21.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21.xml"/></Relationships>
</file>

<file path=ppt/slides/_rels/slide65.xml.rels><?xml version="1.0" encoding="UTF-8" standalone="yes"?>
<Relationships xmlns="http://schemas.openxmlformats.org/package/2006/relationships"><Relationship Id="rId3" Type="http://schemas.openxmlformats.org/officeDocument/2006/relationships/image" Target="../media/image31.emf"/><Relationship Id="rId2" Type="http://schemas.openxmlformats.org/officeDocument/2006/relationships/notesSlide" Target="../notesSlides/notesSlide46.xml"/><Relationship Id="rId1" Type="http://schemas.openxmlformats.org/officeDocument/2006/relationships/slideLayout" Target="../slideLayouts/slideLayout21.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21.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21.xml"/></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21.xml"/></Relationships>
</file>

<file path=ppt/slides/_rels/slide69.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2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0.xml"/></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21.xml"/></Relationships>
</file>

<file path=ppt/slides/_rels/slide71.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21.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73.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21.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75.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notesSlide" Target="../notesSlides/notesSlide53.xml"/><Relationship Id="rId1" Type="http://schemas.openxmlformats.org/officeDocument/2006/relationships/slideLayout" Target="../slideLayouts/slideLayout21.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77.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21.xml"/></Relationships>
</file>

<file path=ppt/slides/_rels/slide78.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21.xml"/></Relationships>
</file>

<file path=ppt/slides/_rels/slide79.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21.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0.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82.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21.xml"/></Relationships>
</file>

<file path=ppt/slides/_rels/slide83.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21.xml"/></Relationships>
</file>

<file path=ppt/slides/_rels/slide84.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21.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86.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21.xml"/></Relationships>
</file>

<file path=ppt/slides/_rels/slide87.xml.rels><?xml version="1.0" encoding="UTF-8" standalone="yes"?>
<Relationships xmlns="http://schemas.openxmlformats.org/package/2006/relationships"><Relationship Id="rId2" Type="http://schemas.openxmlformats.org/officeDocument/2006/relationships/notesSlide" Target="../notesSlides/notesSlide61.xml"/><Relationship Id="rId1" Type="http://schemas.openxmlformats.org/officeDocument/2006/relationships/slideLayout" Target="../slideLayouts/slideLayout21.xml"/></Relationships>
</file>

<file path=ppt/slides/_rels/slide88.xml.rels><?xml version="1.0" encoding="UTF-8" standalone="yes"?>
<Relationships xmlns="http://schemas.openxmlformats.org/package/2006/relationships"><Relationship Id="rId2" Type="http://schemas.openxmlformats.org/officeDocument/2006/relationships/notesSlide" Target="../notesSlides/notesSlide62.xml"/><Relationship Id="rId1" Type="http://schemas.openxmlformats.org/officeDocument/2006/relationships/slideLayout" Target="../slideLayouts/slideLayout21.xml"/></Relationships>
</file>

<file path=ppt/slides/_rels/slide89.xml.rels><?xml version="1.0" encoding="UTF-8" standalone="yes"?>
<Relationships xmlns="http://schemas.openxmlformats.org/package/2006/relationships"><Relationship Id="rId2" Type="http://schemas.openxmlformats.org/officeDocument/2006/relationships/notesSlide" Target="../notesSlides/notesSlide63.xml"/><Relationship Id="rId1" Type="http://schemas.openxmlformats.org/officeDocument/2006/relationships/slideLayout" Target="../slideLayouts/slideLayout21.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0.xml"/></Relationships>
</file>

<file path=ppt/slides/_rels/slide90.xml.rels><?xml version="1.0" encoding="UTF-8" standalone="yes"?>
<Relationships xmlns="http://schemas.openxmlformats.org/package/2006/relationships"><Relationship Id="rId2" Type="http://schemas.openxmlformats.org/officeDocument/2006/relationships/notesSlide" Target="../notesSlides/notesSlide64.xml"/><Relationship Id="rId1" Type="http://schemas.openxmlformats.org/officeDocument/2006/relationships/slideLayout" Target="../slideLayouts/slideLayout21.xml"/></Relationships>
</file>

<file path=ppt/slides/_rels/slide91.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4.png"/><Relationship Id="rId1" Type="http://schemas.openxmlformats.org/officeDocument/2006/relationships/slideLayout" Target="../slideLayouts/slideLayout21.xml"/><Relationship Id="rId6" Type="http://schemas.openxmlformats.org/officeDocument/2006/relationships/image" Target="../media/image38.png"/><Relationship Id="rId5" Type="http://schemas.openxmlformats.org/officeDocument/2006/relationships/image" Target="../media/image37.png"/><Relationship Id="rId4" Type="http://schemas.openxmlformats.org/officeDocument/2006/relationships/image" Target="../media/image36.png"/></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93.xml.rels><?xml version="1.0" encoding="UTF-8" standalone="yes"?>
<Relationships xmlns="http://schemas.openxmlformats.org/package/2006/relationships"><Relationship Id="rId2" Type="http://schemas.openxmlformats.org/officeDocument/2006/relationships/notesSlide" Target="../notesSlides/notesSlide65.xml"/><Relationship Id="rId1" Type="http://schemas.openxmlformats.org/officeDocument/2006/relationships/slideLayout" Target="../slideLayouts/slideLayout21.xml"/></Relationships>
</file>

<file path=ppt/slides/_rels/slide94.xml.rels><?xml version="1.0" encoding="UTF-8" standalone="yes"?>
<Relationships xmlns="http://schemas.openxmlformats.org/package/2006/relationships"><Relationship Id="rId2" Type="http://schemas.openxmlformats.org/officeDocument/2006/relationships/notesSlide" Target="../notesSlides/notesSlide66.xml"/><Relationship Id="rId1" Type="http://schemas.openxmlformats.org/officeDocument/2006/relationships/slideLayout" Target="../slideLayouts/slideLayout2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2"/>
          </p:nvPr>
        </p:nvSpPr>
        <p:spPr/>
        <p:txBody>
          <a:bodyPr>
            <a:normAutofit fontScale="77500" lnSpcReduction="20000"/>
          </a:bodyPr>
          <a:lstStyle/>
          <a:p>
            <a:r>
              <a:rPr kumimoji="1" lang="en-US" b="1" i="1" dirty="0">
                <a:effectLst>
                  <a:outerShdw blurRad="38100" dist="38100" dir="2700000" algn="tl">
                    <a:srgbClr val="C0C0C0"/>
                  </a:outerShdw>
                </a:effectLst>
                <a:latin typeface="Arial" panose="020B0604020202020204" pitchFamily="34" charset="0"/>
                <a:cs typeface="Arial" panose="020B0604020202020204" pitchFamily="34" charset="0"/>
              </a:rPr>
              <a:t>EMS EVALUATOR WORKSHOP</a:t>
            </a:r>
            <a:endParaRPr lang="en-US" dirty="0">
              <a:latin typeface="Arial" panose="020B0604020202020204" pitchFamily="34" charset="0"/>
              <a:cs typeface="Arial" panose="020B0604020202020204" pitchFamily="34" charset="0"/>
            </a:endParaRPr>
          </a:p>
        </p:txBody>
      </p:sp>
      <p:sp>
        <p:nvSpPr>
          <p:cNvPr id="3" name="Text Placeholder 2"/>
          <p:cNvSpPr>
            <a:spLocks noGrp="1"/>
          </p:cNvSpPr>
          <p:nvPr>
            <p:ph type="body" sz="quarter" idx="11"/>
          </p:nvPr>
        </p:nvSpPr>
        <p:spPr>
          <a:xfrm>
            <a:off x="3325091" y="5897171"/>
            <a:ext cx="4861170" cy="718118"/>
          </a:xfrm>
        </p:spPr>
        <p:txBody>
          <a:bodyPr>
            <a:normAutofit fontScale="92500" lnSpcReduction="20000"/>
          </a:bodyPr>
          <a:lstStyle/>
          <a:p>
            <a:r>
              <a:rPr lang="en-US" dirty="0">
                <a:latin typeface="Arial" panose="020B0604020202020204" pitchFamily="34" charset="0"/>
                <a:cs typeface="Arial" panose="020B0604020202020204" pitchFamily="34" charset="0"/>
              </a:rPr>
              <a:t>Emergency Care Systems</a:t>
            </a:r>
          </a:p>
          <a:p>
            <a:r>
              <a:rPr lang="en-US" dirty="0">
                <a:latin typeface="Arial" panose="020B0604020202020204" pitchFamily="34" charset="0"/>
                <a:cs typeface="Arial" panose="020B0604020202020204" pitchFamily="34" charset="0"/>
              </a:rPr>
              <a:t>January 2022 </a:t>
            </a:r>
          </a:p>
        </p:txBody>
      </p:sp>
      <p:sp>
        <p:nvSpPr>
          <p:cNvPr id="4" name="Rectangle 3"/>
          <p:cNvSpPr/>
          <p:nvPr/>
        </p:nvSpPr>
        <p:spPr>
          <a:xfrm>
            <a:off x="4000500" y="3759200"/>
            <a:ext cx="5295900" cy="646331"/>
          </a:xfrm>
          <a:prstGeom prst="rect">
            <a:avLst/>
          </a:prstGeom>
        </p:spPr>
        <p:txBody>
          <a:bodyPr wrap="square">
            <a:spAutoFit/>
          </a:bodyPr>
          <a:lstStyle/>
          <a:p>
            <a:pPr>
              <a:defRPr/>
            </a:pPr>
            <a:r>
              <a:rPr kumimoji="1" lang="en-US" b="1" i="1" dirty="0">
                <a:effectLst>
                  <a:outerShdw blurRad="38100" dist="38100" dir="2700000" algn="tl">
                    <a:srgbClr val="C0C0C0"/>
                  </a:outerShdw>
                </a:effectLst>
                <a:latin typeface="Times New Roman" pitchFamily="18" charset="0"/>
              </a:rPr>
              <a:t>“What we hope ever to do with ease, we must learn first to do with diligence.” – Samuel Johnson</a:t>
            </a:r>
            <a:endParaRPr kumimoji="1" lang="en-US" i="1" dirty="0">
              <a:latin typeface="Times New Roman" pitchFamily="18" charset="0"/>
            </a:endParaRPr>
          </a:p>
        </p:txBody>
      </p:sp>
      <p:sp>
        <p:nvSpPr>
          <p:cNvPr id="5" name="TextBox 4"/>
          <p:cNvSpPr txBox="1"/>
          <p:nvPr/>
        </p:nvSpPr>
        <p:spPr>
          <a:xfrm>
            <a:off x="1247775" y="6615289"/>
            <a:ext cx="1733550" cy="215444"/>
          </a:xfrm>
          <a:prstGeom prst="rect">
            <a:avLst/>
          </a:prstGeom>
          <a:noFill/>
        </p:spPr>
        <p:txBody>
          <a:bodyPr wrap="square" rtlCol="0">
            <a:spAutoFit/>
          </a:bodyPr>
          <a:lstStyle/>
          <a:p>
            <a:r>
              <a:rPr lang="en-US" sz="800" dirty="0"/>
              <a:t>DOH 530-227 January 2022</a:t>
            </a:r>
          </a:p>
        </p:txBody>
      </p:sp>
    </p:spTree>
    <p:extLst>
      <p:ext uri="{BB962C8B-B14F-4D97-AF65-F5344CB8AC3E}">
        <p14:creationId xmlns:p14="http://schemas.microsoft.com/office/powerpoint/2010/main" val="274718915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21"/>
          </p:nvPr>
        </p:nvSpPr>
        <p:spPr/>
        <p:txBody>
          <a:bodyPr/>
          <a:lstStyle/>
          <a:p>
            <a:r>
              <a:rPr kumimoji="1" lang="en-US" altLang="en-US" b="1" dirty="0">
                <a:latin typeface="Arial" panose="020B0604020202020204" pitchFamily="34" charset="0"/>
                <a:cs typeface="Arial" panose="020B0604020202020204" pitchFamily="34" charset="0"/>
              </a:rPr>
              <a:t>Module 1</a:t>
            </a:r>
            <a:endParaRPr lang="en-US" dirty="0">
              <a:latin typeface="Arial" panose="020B0604020202020204" pitchFamily="34" charset="0"/>
              <a:cs typeface="Arial" panose="020B0604020202020204" pitchFamily="34" charset="0"/>
            </a:endParaRPr>
          </a:p>
        </p:txBody>
      </p:sp>
      <p:sp>
        <p:nvSpPr>
          <p:cNvPr id="3" name="Text Placeholder 2"/>
          <p:cNvSpPr>
            <a:spLocks noGrp="1"/>
          </p:cNvSpPr>
          <p:nvPr>
            <p:ph type="body" sz="quarter" idx="22"/>
          </p:nvPr>
        </p:nvSpPr>
        <p:spPr/>
        <p:txBody>
          <a:bodyPr/>
          <a:lstStyle/>
          <a:p>
            <a:pPr marL="0" indent="0" algn="ctr">
              <a:buNone/>
              <a:defRPr/>
            </a:pPr>
            <a:r>
              <a:rPr kumimoji="1" lang="en-US" sz="2800" b="1" i="1" dirty="0">
                <a:effectLst>
                  <a:outerShdw blurRad="38100" dist="38100" dir="2700000" algn="tl">
                    <a:srgbClr val="C0C0C0"/>
                  </a:outerShdw>
                </a:effectLst>
                <a:latin typeface="Arial" panose="020B0604020202020204" pitchFamily="34" charset="0"/>
                <a:cs typeface="Arial" panose="020B0604020202020204" pitchFamily="34" charset="0"/>
              </a:rPr>
              <a:t>Roles and Responsibilities of the EMS Educator/Evaluator</a:t>
            </a:r>
          </a:p>
          <a:p>
            <a:pPr marL="0" indent="0" algn="ctr">
              <a:buNone/>
              <a:defRPr/>
            </a:pPr>
            <a:endParaRPr kumimoji="1" lang="en-US" sz="1800" b="1" i="1" dirty="0">
              <a:effectLst>
                <a:outerShdw blurRad="38100" dist="38100" dir="2700000" algn="tl">
                  <a:srgbClr val="C0C0C0"/>
                </a:outerShdw>
              </a:effectLst>
              <a:latin typeface="Times New Roman" pitchFamily="18" charset="0"/>
            </a:endParaRPr>
          </a:p>
          <a:p>
            <a:pPr marL="0" indent="0" algn="ctr">
              <a:buNone/>
              <a:defRPr/>
            </a:pPr>
            <a:endParaRPr kumimoji="1" lang="en-US" sz="1800" b="1" i="1" dirty="0">
              <a:effectLst>
                <a:outerShdw blurRad="38100" dist="38100" dir="2700000" algn="tl">
                  <a:srgbClr val="C0C0C0"/>
                </a:outerShdw>
              </a:effectLst>
              <a:latin typeface="Times New Roman" pitchFamily="18" charset="0"/>
            </a:endParaRPr>
          </a:p>
          <a:p>
            <a:pPr marL="0" indent="0" algn="ctr">
              <a:buNone/>
              <a:defRPr/>
            </a:pPr>
            <a:r>
              <a:rPr kumimoji="1" lang="en-US" b="1" i="1" dirty="0">
                <a:solidFill>
                  <a:schemeClr val="tx2"/>
                </a:solidFill>
                <a:effectLst>
                  <a:outerShdw blurRad="38100" dist="38100" dir="2700000" algn="tl">
                    <a:srgbClr val="C0C0C0"/>
                  </a:outerShdw>
                </a:effectLst>
                <a:latin typeface="Times New Roman" pitchFamily="18" charset="0"/>
              </a:rPr>
              <a:t>“ To accomplish great things, we must not only </a:t>
            </a:r>
          </a:p>
          <a:p>
            <a:pPr marL="0" indent="0" algn="ctr">
              <a:buNone/>
              <a:defRPr/>
            </a:pPr>
            <a:r>
              <a:rPr kumimoji="1" lang="en-US" b="1" i="1" dirty="0">
                <a:solidFill>
                  <a:schemeClr val="tx2"/>
                </a:solidFill>
                <a:effectLst>
                  <a:outerShdw blurRad="38100" dist="38100" dir="2700000" algn="tl">
                    <a:srgbClr val="C0C0C0"/>
                  </a:outerShdw>
                </a:effectLst>
                <a:latin typeface="Times New Roman" pitchFamily="18" charset="0"/>
              </a:rPr>
              <a:t>act but also dream, not only plan </a:t>
            </a:r>
          </a:p>
          <a:p>
            <a:pPr marL="0" indent="0" algn="ctr">
              <a:buNone/>
              <a:defRPr/>
            </a:pPr>
            <a:r>
              <a:rPr kumimoji="1" lang="en-US" b="1" i="1" dirty="0">
                <a:solidFill>
                  <a:schemeClr val="tx2"/>
                </a:solidFill>
                <a:effectLst>
                  <a:outerShdw blurRad="38100" dist="38100" dir="2700000" algn="tl">
                    <a:srgbClr val="C0C0C0"/>
                  </a:outerShdw>
                </a:effectLst>
                <a:latin typeface="Times New Roman" pitchFamily="18" charset="0"/>
              </a:rPr>
              <a:t>but also believe.”  </a:t>
            </a:r>
          </a:p>
          <a:p>
            <a:pPr marL="0" indent="0" algn="ctr">
              <a:buNone/>
              <a:defRPr/>
            </a:pPr>
            <a:r>
              <a:rPr kumimoji="1" lang="en-US" b="1" i="1" dirty="0">
                <a:solidFill>
                  <a:schemeClr val="tx2"/>
                </a:solidFill>
                <a:effectLst>
                  <a:outerShdw blurRad="38100" dist="38100" dir="2700000" algn="tl">
                    <a:srgbClr val="C0C0C0"/>
                  </a:outerShdw>
                </a:effectLst>
                <a:latin typeface="Times New Roman" pitchFamily="18" charset="0"/>
              </a:rPr>
              <a:t>- Anatole France</a:t>
            </a:r>
            <a:endParaRPr kumimoji="1" lang="en-US" sz="1400" b="1" i="1" dirty="0">
              <a:solidFill>
                <a:schemeClr val="tx2"/>
              </a:solidFill>
              <a:effectLst>
                <a:outerShdw blurRad="38100" dist="38100" dir="2700000" algn="tl">
                  <a:srgbClr val="C0C0C0"/>
                </a:outerShdw>
              </a:effectLst>
              <a:latin typeface="Times New Roman" pitchFamily="18" charset="0"/>
            </a:endParaRPr>
          </a:p>
        </p:txBody>
      </p:sp>
    </p:spTree>
    <p:extLst>
      <p:ext uri="{BB962C8B-B14F-4D97-AF65-F5344CB8AC3E}">
        <p14:creationId xmlns:p14="http://schemas.microsoft.com/office/powerpoint/2010/main" val="248189741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21"/>
          </p:nvPr>
        </p:nvSpPr>
        <p:spPr/>
        <p:txBody>
          <a:bodyPr/>
          <a:lstStyle/>
          <a:p>
            <a:r>
              <a:rPr kumimoji="1" lang="en-US" altLang="en-US" sz="3200" b="1" dirty="0">
                <a:latin typeface="Arial" panose="020B0604020202020204" pitchFamily="34" charset="0"/>
                <a:cs typeface="Arial" panose="020B0604020202020204" pitchFamily="34" charset="0"/>
              </a:rPr>
              <a:t>Washington EMS Educators</a:t>
            </a:r>
            <a:endParaRPr lang="en-US" dirty="0">
              <a:latin typeface="Arial" panose="020B0604020202020204" pitchFamily="34" charset="0"/>
              <a:cs typeface="Arial" panose="020B0604020202020204" pitchFamily="34" charset="0"/>
            </a:endParaRPr>
          </a:p>
        </p:txBody>
      </p:sp>
      <p:sp>
        <p:nvSpPr>
          <p:cNvPr id="3" name="Text Placeholder 2"/>
          <p:cNvSpPr>
            <a:spLocks noGrp="1"/>
          </p:cNvSpPr>
          <p:nvPr>
            <p:ph type="body" sz="quarter" idx="22"/>
          </p:nvPr>
        </p:nvSpPr>
        <p:spPr>
          <a:xfrm>
            <a:off x="1653701" y="1606082"/>
            <a:ext cx="6698991" cy="4662833"/>
          </a:xfrm>
        </p:spPr>
        <p:txBody>
          <a:bodyPr/>
          <a:lstStyle/>
          <a:p>
            <a:pPr marL="738187" lvl="1" indent="-457200">
              <a:spcBef>
                <a:spcPct val="50000"/>
              </a:spcBef>
              <a:buClr>
                <a:schemeClr val="tx2"/>
              </a:buClr>
              <a:buFont typeface="Wingdings" panose="05000000000000000000" pitchFamily="2" charset="2"/>
              <a:buChar char="§"/>
            </a:pPr>
            <a:r>
              <a:rPr lang="en-US" altLang="en-US" sz="2400" b="1" dirty="0">
                <a:latin typeface="Arial" panose="020B0604020202020204" pitchFamily="34" charset="0"/>
                <a:cs typeface="Arial" panose="020B0604020202020204" pitchFamily="34" charset="0"/>
              </a:rPr>
              <a:t>SEI (</a:t>
            </a:r>
            <a:r>
              <a:rPr lang="en-US" altLang="en-US" sz="2400" b="1" u="sng" dirty="0">
                <a:latin typeface="Arial" panose="020B0604020202020204" pitchFamily="34" charset="0"/>
                <a:cs typeface="Arial" panose="020B0604020202020204" pitchFamily="34" charset="0"/>
              </a:rPr>
              <a:t>S</a:t>
            </a:r>
            <a:r>
              <a:rPr lang="en-US" altLang="en-US" sz="2400" b="1" dirty="0">
                <a:latin typeface="Arial" panose="020B0604020202020204" pitchFamily="34" charset="0"/>
                <a:cs typeface="Arial" panose="020B0604020202020204" pitchFamily="34" charset="0"/>
              </a:rPr>
              <a:t>enior </a:t>
            </a:r>
            <a:r>
              <a:rPr lang="en-US" altLang="en-US" sz="2400" b="1" u="sng" dirty="0">
                <a:latin typeface="Arial" panose="020B0604020202020204" pitchFamily="34" charset="0"/>
                <a:cs typeface="Arial" panose="020B0604020202020204" pitchFamily="34" charset="0"/>
              </a:rPr>
              <a:t>E</a:t>
            </a:r>
            <a:r>
              <a:rPr lang="en-US" altLang="en-US" sz="2400" b="1" dirty="0">
                <a:latin typeface="Arial" panose="020B0604020202020204" pitchFamily="34" charset="0"/>
                <a:cs typeface="Arial" panose="020B0604020202020204" pitchFamily="34" charset="0"/>
              </a:rPr>
              <a:t>MS </a:t>
            </a:r>
            <a:r>
              <a:rPr lang="en-US" altLang="en-US" sz="2400" b="1" u="sng" dirty="0">
                <a:latin typeface="Arial" panose="020B0604020202020204" pitchFamily="34" charset="0"/>
                <a:cs typeface="Arial" panose="020B0604020202020204" pitchFamily="34" charset="0"/>
              </a:rPr>
              <a:t>I</a:t>
            </a:r>
            <a:r>
              <a:rPr lang="en-US" altLang="en-US" sz="2400" b="1" dirty="0">
                <a:latin typeface="Arial" panose="020B0604020202020204" pitchFamily="34" charset="0"/>
                <a:cs typeface="Arial" panose="020B0604020202020204" pitchFamily="34" charset="0"/>
              </a:rPr>
              <a:t>nstructor)</a:t>
            </a:r>
          </a:p>
          <a:p>
            <a:pPr marL="738187" lvl="1" indent="-457200">
              <a:spcBef>
                <a:spcPct val="50000"/>
              </a:spcBef>
              <a:buClr>
                <a:schemeClr val="tx2"/>
              </a:buClr>
              <a:buFont typeface="Wingdings" panose="05000000000000000000" pitchFamily="2" charset="2"/>
              <a:buChar char="§"/>
            </a:pPr>
            <a:r>
              <a:rPr lang="en-US" altLang="en-US" sz="2400" b="1" dirty="0">
                <a:latin typeface="Arial" panose="020B0604020202020204" pitchFamily="34" charset="0"/>
                <a:cs typeface="Arial" panose="020B0604020202020204" pitchFamily="34" charset="0"/>
              </a:rPr>
              <a:t>EMS Evaluator/Instructor</a:t>
            </a:r>
          </a:p>
          <a:p>
            <a:pPr marL="738187" lvl="1" indent="-457200">
              <a:spcBef>
                <a:spcPct val="50000"/>
              </a:spcBef>
              <a:buClr>
                <a:schemeClr val="tx2"/>
              </a:buClr>
              <a:buFont typeface="Wingdings" panose="05000000000000000000" pitchFamily="2" charset="2"/>
              <a:buChar char="§"/>
            </a:pPr>
            <a:r>
              <a:rPr lang="en-US" altLang="en-US" sz="2400" b="1" dirty="0">
                <a:latin typeface="Arial" panose="020B0604020202020204" pitchFamily="34" charset="0"/>
                <a:cs typeface="Arial" panose="020B0604020202020204" pitchFamily="34" charset="0"/>
              </a:rPr>
              <a:t>Nationally Recognized CPR Instructors</a:t>
            </a:r>
            <a:endParaRPr lang="en-US" altLang="en-US" sz="2400" dirty="0">
              <a:latin typeface="Arial" panose="020B0604020202020204" pitchFamily="34" charset="0"/>
              <a:cs typeface="Arial" panose="020B0604020202020204" pitchFamily="34" charset="0"/>
            </a:endParaRPr>
          </a:p>
          <a:p>
            <a:pPr lvl="1">
              <a:spcBef>
                <a:spcPct val="50000"/>
              </a:spcBef>
            </a:pPr>
            <a:endParaRPr lang="en-US" altLang="en-US" sz="1000" dirty="0">
              <a:latin typeface="Arial" panose="020B0604020202020204" pitchFamily="34" charset="0"/>
              <a:cs typeface="Arial" panose="020B0604020202020204" pitchFamily="34" charset="0"/>
            </a:endParaRPr>
          </a:p>
          <a:p>
            <a:pPr marL="280987" lvl="1" indent="0">
              <a:spcBef>
                <a:spcPct val="50000"/>
              </a:spcBef>
              <a:buNone/>
            </a:pPr>
            <a:r>
              <a:rPr lang="en-US" altLang="en-US" sz="1800" i="1" dirty="0">
                <a:latin typeface="Arial" panose="020B0604020202020204" pitchFamily="34" charset="0"/>
                <a:cs typeface="Arial" panose="020B0604020202020204" pitchFamily="34" charset="0"/>
              </a:rPr>
              <a:t>Note: Guest lecturers must have specific knowledge and experience in the skills of the prehospital emergency care field for the topic being presented and be approved by the MPD to instruct EMS topics.  </a:t>
            </a:r>
          </a:p>
          <a:p>
            <a:pPr marL="280987" lvl="1" indent="0">
              <a:spcBef>
                <a:spcPct val="50000"/>
              </a:spcBef>
              <a:buNone/>
            </a:pPr>
            <a:r>
              <a:rPr lang="en-US" altLang="en-US" sz="1800" i="1" dirty="0">
                <a:latin typeface="Arial" panose="020B0604020202020204" pitchFamily="34" charset="0"/>
                <a:cs typeface="Arial" panose="020B0604020202020204" pitchFamily="34" charset="0"/>
              </a:rPr>
              <a:t>An SEI (initial EMR or</a:t>
            </a:r>
            <a:r>
              <a:rPr lang="en-US" altLang="en-US" sz="1800" dirty="0">
                <a:latin typeface="Arial" panose="020B0604020202020204" pitchFamily="34" charset="0"/>
                <a:cs typeface="Arial" panose="020B0604020202020204" pitchFamily="34" charset="0"/>
              </a:rPr>
              <a:t> </a:t>
            </a:r>
            <a:r>
              <a:rPr lang="en-US" altLang="en-US" sz="1800" i="1" dirty="0">
                <a:latin typeface="Arial" panose="020B0604020202020204" pitchFamily="34" charset="0"/>
                <a:cs typeface="Arial" panose="020B0604020202020204" pitchFamily="34" charset="0"/>
              </a:rPr>
              <a:t>EMT classes) or EMS evaluator (for OTEP classes) should be present during the guest lecturer’s presentation.</a:t>
            </a:r>
          </a:p>
        </p:txBody>
      </p:sp>
    </p:spTree>
    <p:extLst>
      <p:ext uri="{BB962C8B-B14F-4D97-AF65-F5344CB8AC3E}">
        <p14:creationId xmlns:p14="http://schemas.microsoft.com/office/powerpoint/2010/main" val="375500693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21"/>
          </p:nvPr>
        </p:nvSpPr>
        <p:spPr/>
        <p:txBody>
          <a:bodyPr/>
          <a:lstStyle/>
          <a:p>
            <a:r>
              <a:rPr kumimoji="1" lang="en-US" altLang="en-US" sz="3200" b="1" dirty="0">
                <a:latin typeface="Arial" panose="020B0604020202020204" pitchFamily="34" charset="0"/>
                <a:cs typeface="Arial" panose="020B0604020202020204" pitchFamily="34" charset="0"/>
              </a:rPr>
              <a:t>What is an SEI?</a:t>
            </a:r>
            <a:endParaRPr lang="en-US" dirty="0">
              <a:latin typeface="Arial" panose="020B0604020202020204" pitchFamily="34" charset="0"/>
              <a:cs typeface="Arial" panose="020B0604020202020204" pitchFamily="34" charset="0"/>
            </a:endParaRPr>
          </a:p>
        </p:txBody>
      </p:sp>
      <p:sp>
        <p:nvSpPr>
          <p:cNvPr id="3" name="Text Placeholder 2"/>
          <p:cNvSpPr>
            <a:spLocks noGrp="1"/>
          </p:cNvSpPr>
          <p:nvPr>
            <p:ph type="body" sz="quarter" idx="22"/>
          </p:nvPr>
        </p:nvSpPr>
        <p:spPr>
          <a:xfrm>
            <a:off x="1031132" y="2003898"/>
            <a:ext cx="7645940" cy="4260715"/>
          </a:xfrm>
        </p:spPr>
        <p:txBody>
          <a:bodyPr/>
          <a:lstStyle/>
          <a:p>
            <a:pPr marL="457200" indent="-457200">
              <a:spcBef>
                <a:spcPct val="50000"/>
              </a:spcBef>
              <a:buFont typeface="Wingdings" panose="05000000000000000000" pitchFamily="2" charset="2"/>
              <a:buChar char="§"/>
            </a:pPr>
            <a:r>
              <a:rPr lang="en-US" altLang="en-US" sz="2400" dirty="0">
                <a:latin typeface="Arial" panose="020B0604020202020204" pitchFamily="34" charset="0"/>
                <a:cs typeface="Arial" panose="020B0604020202020204" pitchFamily="34" charset="0"/>
              </a:rPr>
              <a:t>Senior EMS instructors are responsible for the overall instructional quality of initial EMR and</a:t>
            </a:r>
            <a:r>
              <a:rPr lang="en-US" altLang="en-US" dirty="0">
                <a:latin typeface="Arial" panose="020B0604020202020204" pitchFamily="34" charset="0"/>
                <a:cs typeface="Arial" panose="020B0604020202020204" pitchFamily="34" charset="0"/>
              </a:rPr>
              <a:t> </a:t>
            </a:r>
            <a:r>
              <a:rPr lang="en-US" altLang="en-US" sz="2400" dirty="0">
                <a:latin typeface="Arial" panose="020B0604020202020204" pitchFamily="34" charset="0"/>
                <a:cs typeface="Arial" panose="020B0604020202020204" pitchFamily="34" charset="0"/>
              </a:rPr>
              <a:t>EMT courses under the general supervision of the MPD.</a:t>
            </a:r>
          </a:p>
          <a:p>
            <a:pPr marL="0" indent="0">
              <a:spcBef>
                <a:spcPct val="50000"/>
              </a:spcBef>
              <a:buNone/>
            </a:pPr>
            <a:r>
              <a:rPr lang="en-US" altLang="en-US" sz="2400" dirty="0">
                <a:latin typeface="Arial" panose="020B0604020202020204" pitchFamily="34" charset="0"/>
                <a:cs typeface="Arial" panose="020B0604020202020204" pitchFamily="34" charset="0"/>
              </a:rPr>
              <a:t> </a:t>
            </a:r>
          </a:p>
          <a:p>
            <a:pPr marL="457200" indent="-457200">
              <a:spcBef>
                <a:spcPct val="50000"/>
              </a:spcBef>
              <a:buFont typeface="Wingdings" panose="05000000000000000000" pitchFamily="2" charset="2"/>
              <a:buChar char="§"/>
            </a:pPr>
            <a:r>
              <a:rPr lang="en-US" altLang="en-US" dirty="0">
                <a:latin typeface="Arial" panose="020B0604020202020204" pitchFamily="34" charset="0"/>
                <a:cs typeface="Arial" panose="020B0604020202020204" pitchFamily="34" charset="0"/>
              </a:rPr>
              <a:t>Prerequisites: EMS evaluator, NAEMSE instructor course completion or state-approved equivalent, completion of state mentoring program requirements, MPD recommendation and DOH approval</a:t>
            </a:r>
          </a:p>
        </p:txBody>
      </p:sp>
    </p:spTree>
    <p:extLst>
      <p:ext uri="{BB962C8B-B14F-4D97-AF65-F5344CB8AC3E}">
        <p14:creationId xmlns:p14="http://schemas.microsoft.com/office/powerpoint/2010/main" val="66931261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Title 17"/>
          <p:cNvSpPr>
            <a:spLocks noGrp="1"/>
          </p:cNvSpPr>
          <p:nvPr>
            <p:ph type="title"/>
          </p:nvPr>
        </p:nvSpPr>
        <p:spPr/>
        <p:txBody>
          <a:bodyPr>
            <a:normAutofit fontScale="90000"/>
          </a:bodyPr>
          <a:lstStyle/>
          <a:p>
            <a:pPr algn="ctr"/>
            <a:r>
              <a:rPr kumimoji="1" lang="en-US" altLang="en-US" b="1" dirty="0">
                <a:latin typeface="Arial" panose="020B0604020202020204" pitchFamily="34" charset="0"/>
                <a:cs typeface="Arial" panose="020B0604020202020204" pitchFamily="34" charset="0"/>
              </a:rPr>
              <a:t>General Instructor Requirements</a:t>
            </a:r>
            <a:br>
              <a:rPr kumimoji="1" lang="en-US" altLang="en-US" b="1" dirty="0">
                <a:latin typeface="Arial" panose="020B0604020202020204" pitchFamily="34" charset="0"/>
                <a:cs typeface="Arial" panose="020B0604020202020204" pitchFamily="34" charset="0"/>
              </a:rPr>
            </a:br>
            <a:r>
              <a:rPr kumimoji="1" lang="en-US" altLang="en-US" sz="2700" b="1" dirty="0">
                <a:latin typeface="Arial" panose="020B0604020202020204" pitchFamily="34" charset="0"/>
                <a:cs typeface="Arial" panose="020B0604020202020204" pitchFamily="34" charset="0"/>
              </a:rPr>
              <a:t>EMS Evaluator, SEI, or Guest Instructors</a:t>
            </a:r>
            <a:br>
              <a:rPr lang="en-US" dirty="0">
                <a:latin typeface="Arial" panose="020B0604020202020204" pitchFamily="34" charset="0"/>
                <a:cs typeface="Arial" panose="020B0604020202020204" pitchFamily="34" charset="0"/>
              </a:rPr>
            </a:br>
            <a:endParaRPr lang="en-US" dirty="0">
              <a:latin typeface="Arial" panose="020B0604020202020204" pitchFamily="34" charset="0"/>
              <a:cs typeface="Arial" panose="020B0604020202020204" pitchFamily="34" charset="0"/>
            </a:endParaRPr>
          </a:p>
        </p:txBody>
      </p:sp>
      <p:sp>
        <p:nvSpPr>
          <p:cNvPr id="6" name="Text Placeholder 5"/>
          <p:cNvSpPr>
            <a:spLocks noGrp="1"/>
          </p:cNvSpPr>
          <p:nvPr>
            <p:ph idx="1"/>
          </p:nvPr>
        </p:nvSpPr>
        <p:spPr>
          <a:xfrm>
            <a:off x="2522146" y="2138464"/>
            <a:ext cx="6012254" cy="3181159"/>
          </a:xfrm>
        </p:spPr>
        <p:txBody>
          <a:bodyPr>
            <a:normAutofit/>
          </a:bodyPr>
          <a:lstStyle/>
          <a:p>
            <a:pPr>
              <a:buFont typeface="Wingdings" panose="05000000000000000000" pitchFamily="2" charset="2"/>
              <a:buChar char="§"/>
            </a:pPr>
            <a:r>
              <a:rPr kumimoji="1" lang="en-US" altLang="en-US" sz="3200" i="1" dirty="0">
                <a:latin typeface="Arial" panose="020B0604020202020204" pitchFamily="34" charset="0"/>
                <a:cs typeface="Arial" panose="020B0604020202020204" pitchFamily="34" charset="0"/>
              </a:rPr>
              <a:t>Competent as an instructor</a:t>
            </a:r>
          </a:p>
          <a:p>
            <a:pPr>
              <a:buFont typeface="Wingdings" panose="05000000000000000000" pitchFamily="2" charset="2"/>
              <a:buChar char="§"/>
            </a:pPr>
            <a:r>
              <a:rPr kumimoji="1" lang="en-US" altLang="en-US" sz="3200" i="1" dirty="0">
                <a:latin typeface="Arial" panose="020B0604020202020204" pitchFamily="34" charset="0"/>
                <a:cs typeface="Arial" panose="020B0604020202020204" pitchFamily="34" charset="0"/>
              </a:rPr>
              <a:t>Knowledgeable in the topic content</a:t>
            </a:r>
          </a:p>
          <a:p>
            <a:pPr>
              <a:buFont typeface="Wingdings" panose="05000000000000000000" pitchFamily="2" charset="2"/>
              <a:buChar char="§"/>
            </a:pPr>
            <a:r>
              <a:rPr kumimoji="1" lang="en-US" altLang="en-US" sz="3200" i="1" dirty="0">
                <a:latin typeface="Arial" panose="020B0604020202020204" pitchFamily="34" charset="0"/>
                <a:cs typeface="Arial" panose="020B0604020202020204" pitchFamily="34" charset="0"/>
              </a:rPr>
              <a:t>Approved by the MPD</a:t>
            </a:r>
            <a:endParaRPr kumimoji="1" lang="en-US" altLang="en-US" sz="3200" b="1" dirty="0">
              <a:latin typeface="Arial" panose="020B0604020202020204" pitchFamily="34" charset="0"/>
              <a:cs typeface="Arial" panose="020B0604020202020204" pitchFamily="34" charset="0"/>
            </a:endParaRPr>
          </a:p>
          <a:p>
            <a:endParaRPr lang="en-US"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73429969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21"/>
          </p:nvPr>
        </p:nvSpPr>
        <p:spPr/>
        <p:txBody>
          <a:bodyPr/>
          <a:lstStyle/>
          <a:p>
            <a:r>
              <a:rPr kumimoji="1" lang="en-US" altLang="en-US" sz="3200" b="1" dirty="0">
                <a:latin typeface="Arial" panose="020B0604020202020204" pitchFamily="34" charset="0"/>
                <a:cs typeface="Arial" panose="020B0604020202020204" pitchFamily="34" charset="0"/>
              </a:rPr>
              <a:t>What is an EMS Evaluator?</a:t>
            </a:r>
            <a:endParaRPr lang="en-US" dirty="0">
              <a:latin typeface="Arial" panose="020B0604020202020204" pitchFamily="34" charset="0"/>
              <a:cs typeface="Arial" panose="020B0604020202020204" pitchFamily="34" charset="0"/>
            </a:endParaRPr>
          </a:p>
        </p:txBody>
      </p:sp>
      <p:sp>
        <p:nvSpPr>
          <p:cNvPr id="3" name="Text Placeholder 2"/>
          <p:cNvSpPr>
            <a:spLocks noGrp="1"/>
          </p:cNvSpPr>
          <p:nvPr>
            <p:ph type="body" sz="quarter" idx="22"/>
          </p:nvPr>
        </p:nvSpPr>
        <p:spPr>
          <a:xfrm>
            <a:off x="1955260" y="1634247"/>
            <a:ext cx="6916365" cy="4692811"/>
          </a:xfrm>
        </p:spPr>
        <p:txBody>
          <a:bodyPr/>
          <a:lstStyle/>
          <a:p>
            <a:pPr marL="0" indent="0">
              <a:spcBef>
                <a:spcPct val="50000"/>
              </a:spcBef>
              <a:buNone/>
            </a:pPr>
            <a:r>
              <a:rPr lang="en-US" altLang="en-US" sz="2400" b="1" dirty="0">
                <a:latin typeface="Arial" panose="020B0604020202020204" pitchFamily="34" charset="0"/>
                <a:cs typeface="Arial" panose="020B0604020202020204" pitchFamily="34" charset="0"/>
              </a:rPr>
              <a:t>EMS evaluators are responsible for the evaluation of skills within their own scope of practice. </a:t>
            </a:r>
          </a:p>
          <a:p>
            <a:pPr marL="0" indent="0">
              <a:spcBef>
                <a:spcPct val="50000"/>
              </a:spcBef>
              <a:buNone/>
            </a:pPr>
            <a:r>
              <a:rPr lang="en-US" altLang="en-US" sz="2400" b="1" dirty="0">
                <a:latin typeface="Arial" panose="020B0604020202020204" pitchFamily="34" charset="0"/>
                <a:cs typeface="Arial" panose="020B0604020202020204" pitchFamily="34" charset="0"/>
              </a:rPr>
              <a:t>This takes place in a variety of settings:</a:t>
            </a:r>
            <a:endParaRPr lang="en-US" altLang="en-US" sz="2400" dirty="0">
              <a:latin typeface="Arial" panose="020B0604020202020204" pitchFamily="34" charset="0"/>
              <a:cs typeface="Arial" panose="020B0604020202020204" pitchFamily="34" charset="0"/>
            </a:endParaRPr>
          </a:p>
          <a:p>
            <a:pPr lvl="1">
              <a:spcBef>
                <a:spcPct val="50000"/>
              </a:spcBef>
              <a:buClr>
                <a:schemeClr val="tx2"/>
              </a:buClr>
              <a:buFont typeface="Times" panose="02020603050405020304" pitchFamily="18" charset="0"/>
              <a:buChar char="•"/>
            </a:pPr>
            <a:r>
              <a:rPr lang="en-US" altLang="en-US" dirty="0">
                <a:latin typeface="Arial" panose="020B0604020202020204" pitchFamily="34" charset="0"/>
                <a:cs typeface="Arial" panose="020B0604020202020204" pitchFamily="34" charset="0"/>
              </a:rPr>
              <a:t>Individual skills evaluations in initial EMR/EMT courses</a:t>
            </a:r>
          </a:p>
          <a:p>
            <a:pPr lvl="1">
              <a:spcBef>
                <a:spcPct val="50000"/>
              </a:spcBef>
              <a:buClr>
                <a:schemeClr val="tx2"/>
              </a:buClr>
              <a:buFont typeface="Times" panose="02020603050405020304" pitchFamily="18" charset="0"/>
              <a:buChar char="•"/>
            </a:pPr>
            <a:r>
              <a:rPr lang="en-US" altLang="en-US" dirty="0">
                <a:latin typeface="Arial" panose="020B0604020202020204" pitchFamily="34" charset="0"/>
                <a:cs typeface="Arial" panose="020B0604020202020204" pitchFamily="34" charset="0"/>
              </a:rPr>
              <a:t>End of course skills evaluations for EMR/EMT courses</a:t>
            </a:r>
          </a:p>
          <a:p>
            <a:pPr lvl="1">
              <a:spcBef>
                <a:spcPct val="50000"/>
              </a:spcBef>
              <a:buClr>
                <a:schemeClr val="tx2"/>
              </a:buClr>
              <a:buFont typeface="Times" panose="02020603050405020304" pitchFamily="18" charset="0"/>
              <a:buChar char="•"/>
            </a:pPr>
            <a:r>
              <a:rPr lang="en-US" altLang="en-US" dirty="0">
                <a:latin typeface="Arial" panose="020B0604020202020204" pitchFamily="34" charset="0"/>
                <a:cs typeface="Arial" panose="020B0604020202020204" pitchFamily="34" charset="0"/>
              </a:rPr>
              <a:t>Evaluations of skills during OTEP</a:t>
            </a:r>
          </a:p>
          <a:p>
            <a:pPr lvl="1">
              <a:spcBef>
                <a:spcPct val="50000"/>
              </a:spcBef>
              <a:buClr>
                <a:schemeClr val="tx2"/>
              </a:buClr>
              <a:buFont typeface="Times" panose="02020603050405020304" pitchFamily="18" charset="0"/>
              <a:buChar char="•"/>
            </a:pPr>
            <a:r>
              <a:rPr lang="en-US" altLang="en-US" dirty="0">
                <a:latin typeface="Arial" panose="020B0604020202020204" pitchFamily="34" charset="0"/>
                <a:cs typeface="Arial" panose="020B0604020202020204" pitchFamily="34" charset="0"/>
              </a:rPr>
              <a:t>Evaluations as needed for Traditional CME recertification</a:t>
            </a:r>
          </a:p>
          <a:p>
            <a:pPr lvl="1">
              <a:spcBef>
                <a:spcPct val="50000"/>
              </a:spcBef>
              <a:buClr>
                <a:schemeClr val="tx2"/>
              </a:buClr>
              <a:buFont typeface="Times" panose="02020603050405020304" pitchFamily="18" charset="0"/>
              <a:buChar char="•"/>
            </a:pPr>
            <a:endParaRPr lang="en-US" altLang="en-US" sz="28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90857460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21"/>
          </p:nvPr>
        </p:nvSpPr>
        <p:spPr/>
        <p:txBody>
          <a:bodyPr/>
          <a:lstStyle/>
          <a:p>
            <a:r>
              <a:rPr kumimoji="1" lang="en-US" altLang="en-US" sz="3200" b="1" dirty="0">
                <a:latin typeface="Arial" panose="020B0604020202020204" pitchFamily="34" charset="0"/>
                <a:cs typeface="Arial" panose="020B0604020202020204" pitchFamily="34" charset="0"/>
              </a:rPr>
              <a:t>Becoming an EMS Evaluator</a:t>
            </a:r>
            <a:endParaRPr lang="en-US" dirty="0">
              <a:latin typeface="Arial" panose="020B0604020202020204" pitchFamily="34" charset="0"/>
              <a:cs typeface="Arial" panose="020B0604020202020204" pitchFamily="34" charset="0"/>
            </a:endParaRPr>
          </a:p>
        </p:txBody>
      </p:sp>
      <p:sp>
        <p:nvSpPr>
          <p:cNvPr id="3" name="Text Placeholder 2"/>
          <p:cNvSpPr>
            <a:spLocks noGrp="1"/>
          </p:cNvSpPr>
          <p:nvPr>
            <p:ph type="body" sz="quarter" idx="22"/>
          </p:nvPr>
        </p:nvSpPr>
        <p:spPr>
          <a:xfrm>
            <a:off x="2140085" y="1721796"/>
            <a:ext cx="6478621" cy="4357991"/>
          </a:xfrm>
        </p:spPr>
        <p:txBody>
          <a:bodyPr/>
          <a:lstStyle/>
          <a:p>
            <a:pPr>
              <a:spcBef>
                <a:spcPct val="50000"/>
              </a:spcBef>
              <a:buClr>
                <a:schemeClr val="tx2"/>
              </a:buClr>
              <a:buFont typeface="Wingdings" panose="05000000000000000000" pitchFamily="2" charset="2"/>
              <a:buChar char="§"/>
            </a:pPr>
            <a:r>
              <a:rPr lang="en-US" altLang="en-US" dirty="0">
                <a:latin typeface="Arial" panose="020B0604020202020204" pitchFamily="34" charset="0"/>
                <a:cs typeface="Arial" panose="020B0604020202020204" pitchFamily="34" charset="0"/>
              </a:rPr>
              <a:t>Be a currently certified EMS provider and completed at least one certification cycle.  Certification must be at or above the level being evaluated.</a:t>
            </a:r>
          </a:p>
          <a:p>
            <a:pPr>
              <a:spcBef>
                <a:spcPct val="50000"/>
              </a:spcBef>
              <a:buClr>
                <a:schemeClr val="tx2"/>
              </a:buClr>
              <a:buFont typeface="Wingdings" panose="05000000000000000000" pitchFamily="2" charset="2"/>
              <a:buChar char="§"/>
            </a:pPr>
            <a:r>
              <a:rPr lang="en-US" altLang="en-US" dirty="0">
                <a:latin typeface="Arial" panose="020B0604020202020204" pitchFamily="34" charset="0"/>
                <a:cs typeface="Arial" panose="020B0604020202020204" pitchFamily="34" charset="0"/>
              </a:rPr>
              <a:t>Complete an MPD-approved EMS evaluator workshop</a:t>
            </a:r>
          </a:p>
          <a:p>
            <a:pPr>
              <a:spcBef>
                <a:spcPct val="50000"/>
              </a:spcBef>
              <a:buClr>
                <a:schemeClr val="tx2"/>
              </a:buClr>
              <a:buFont typeface="Wingdings" panose="05000000000000000000" pitchFamily="2" charset="2"/>
              <a:buChar char="§"/>
            </a:pPr>
            <a:r>
              <a:rPr lang="en-US" altLang="en-US" dirty="0">
                <a:latin typeface="Arial" panose="020B0604020202020204" pitchFamily="34" charset="0"/>
                <a:cs typeface="Arial" panose="020B0604020202020204" pitchFamily="34" charset="0"/>
              </a:rPr>
              <a:t>Complete the EMS evaluator application</a:t>
            </a:r>
          </a:p>
          <a:p>
            <a:pPr lvl="1">
              <a:spcBef>
                <a:spcPct val="50000"/>
              </a:spcBef>
              <a:buClr>
                <a:schemeClr val="hlink"/>
              </a:buClr>
              <a:buFont typeface="Times" panose="02020603050405020304" pitchFamily="18" charset="0"/>
              <a:buChar char="•"/>
            </a:pPr>
            <a:r>
              <a:rPr lang="en-US" altLang="en-US" dirty="0">
                <a:latin typeface="Arial" panose="020B0604020202020204" pitchFamily="34" charset="0"/>
                <a:cs typeface="Arial" panose="020B0604020202020204" pitchFamily="34" charset="0"/>
              </a:rPr>
              <a:t>MPD recommendation</a:t>
            </a:r>
          </a:p>
          <a:p>
            <a:pPr lvl="1">
              <a:spcBef>
                <a:spcPct val="50000"/>
              </a:spcBef>
              <a:buClr>
                <a:schemeClr val="hlink"/>
              </a:buClr>
              <a:buFont typeface="Times" panose="02020603050405020304" pitchFamily="18" charset="0"/>
              <a:buChar char="•"/>
            </a:pPr>
            <a:r>
              <a:rPr lang="en-US" altLang="en-US" dirty="0">
                <a:latin typeface="Arial" panose="020B0604020202020204" pitchFamily="34" charset="0"/>
                <a:cs typeface="Arial" panose="020B0604020202020204" pitchFamily="34" charset="0"/>
              </a:rPr>
              <a:t>DOH approval</a:t>
            </a:r>
          </a:p>
          <a:p>
            <a:pPr>
              <a:spcBef>
                <a:spcPct val="50000"/>
              </a:spcBef>
              <a:buClr>
                <a:schemeClr val="tx2"/>
              </a:buClr>
              <a:buFont typeface="Wingdings" panose="05000000000000000000" pitchFamily="2" charset="2"/>
              <a:buChar char="§"/>
            </a:pPr>
            <a:r>
              <a:rPr lang="en-US" altLang="en-US" dirty="0">
                <a:latin typeface="Arial" panose="020B0604020202020204" pitchFamily="34" charset="0"/>
                <a:cs typeface="Arial" panose="020B0604020202020204" pitchFamily="34" charset="0"/>
              </a:rPr>
              <a:t>CPR instructor highly recommended, but not required</a:t>
            </a:r>
            <a:endParaRPr lang="en-US" altLang="en-US"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23402433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21"/>
          </p:nvPr>
        </p:nvSpPr>
        <p:spPr>
          <a:xfrm>
            <a:off x="-8311" y="446049"/>
            <a:ext cx="9143998" cy="709954"/>
          </a:xfrm>
        </p:spPr>
        <p:txBody>
          <a:bodyPr/>
          <a:lstStyle/>
          <a:p>
            <a:r>
              <a:rPr kumimoji="1" lang="en-US" altLang="en-US" sz="3200" b="1" dirty="0">
                <a:latin typeface="Arial" panose="020B0604020202020204" pitchFamily="34" charset="0"/>
                <a:cs typeface="Arial" panose="020B0604020202020204" pitchFamily="34" charset="0"/>
              </a:rPr>
              <a:t>Evaluating the Evaluator</a:t>
            </a:r>
            <a:endParaRPr lang="en-US" dirty="0">
              <a:latin typeface="Arial" panose="020B0604020202020204" pitchFamily="34" charset="0"/>
              <a:cs typeface="Arial" panose="020B0604020202020204" pitchFamily="34" charset="0"/>
            </a:endParaRPr>
          </a:p>
        </p:txBody>
      </p:sp>
      <p:sp>
        <p:nvSpPr>
          <p:cNvPr id="3" name="Text Placeholder 2"/>
          <p:cNvSpPr>
            <a:spLocks noGrp="1"/>
          </p:cNvSpPr>
          <p:nvPr>
            <p:ph type="body" sz="quarter" idx="22"/>
          </p:nvPr>
        </p:nvSpPr>
        <p:spPr>
          <a:xfrm>
            <a:off x="1643974" y="1427357"/>
            <a:ext cx="7033097" cy="4467606"/>
          </a:xfrm>
        </p:spPr>
        <p:txBody>
          <a:bodyPr/>
          <a:lstStyle/>
          <a:p>
            <a:pPr marL="457200" indent="-457200">
              <a:buFont typeface="Arial" panose="020B0604020202020204" pitchFamily="34" charset="0"/>
              <a:buChar char="•"/>
            </a:pPr>
            <a:r>
              <a:rPr lang="en-US" altLang="en-US" sz="2400" dirty="0">
                <a:latin typeface="Arial" panose="020B0604020202020204" pitchFamily="34" charset="0"/>
                <a:cs typeface="Arial" panose="020B0604020202020204" pitchFamily="34" charset="0"/>
              </a:rPr>
              <a:t>Evaluators should demonstrate proficiency on any skill they will evaluate before performing the evaluation on another.</a:t>
            </a:r>
          </a:p>
          <a:p>
            <a:pPr marL="457200" indent="-457200">
              <a:buFont typeface="Arial" panose="020B0604020202020204" pitchFamily="34" charset="0"/>
              <a:buChar char="•"/>
            </a:pPr>
            <a:r>
              <a:rPr lang="en-US" altLang="en-US" sz="2400" dirty="0">
                <a:latin typeface="Arial" panose="020B0604020202020204" pitchFamily="34" charset="0"/>
                <a:cs typeface="Arial" panose="020B0604020202020204" pitchFamily="34" charset="0"/>
              </a:rPr>
              <a:t>Performing skill evaluations as an EMS evaluator does not meet the requirement to be competent in any skill for recertification purposes.</a:t>
            </a:r>
          </a:p>
          <a:p>
            <a:pPr marL="457200" indent="-457200">
              <a:buFont typeface="Arial" panose="020B0604020202020204" pitchFamily="34" charset="0"/>
              <a:buChar char="•"/>
            </a:pPr>
            <a:r>
              <a:rPr lang="en-US" altLang="en-US" sz="2400" dirty="0">
                <a:latin typeface="Arial" panose="020B0604020202020204" pitchFamily="34" charset="0"/>
                <a:cs typeface="Arial" panose="020B0604020202020204" pitchFamily="34" charset="0"/>
              </a:rPr>
              <a:t>Each EMS evaluator must perform each skill, be evaluated by another EMS evaluator, and be determined successful in performing each skill to meet competency requirements for recertification.</a:t>
            </a:r>
          </a:p>
        </p:txBody>
      </p:sp>
    </p:spTree>
    <p:extLst>
      <p:ext uri="{BB962C8B-B14F-4D97-AF65-F5344CB8AC3E}">
        <p14:creationId xmlns:p14="http://schemas.microsoft.com/office/powerpoint/2010/main" val="395903817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21"/>
          </p:nvPr>
        </p:nvSpPr>
        <p:spPr/>
        <p:txBody>
          <a:bodyPr/>
          <a:lstStyle/>
          <a:p>
            <a:r>
              <a:rPr kumimoji="1" lang="en-US" altLang="en-US" sz="3200" b="1" dirty="0">
                <a:latin typeface="Arial" panose="020B0604020202020204" pitchFamily="34" charset="0"/>
                <a:cs typeface="Arial" panose="020B0604020202020204" pitchFamily="34" charset="0"/>
              </a:rPr>
              <a:t>Module 2</a:t>
            </a:r>
            <a:endParaRPr lang="en-US" dirty="0">
              <a:latin typeface="Arial" panose="020B0604020202020204" pitchFamily="34" charset="0"/>
              <a:cs typeface="Arial" panose="020B0604020202020204" pitchFamily="34" charset="0"/>
            </a:endParaRPr>
          </a:p>
        </p:txBody>
      </p:sp>
      <p:sp>
        <p:nvSpPr>
          <p:cNvPr id="3" name="Text Placeholder 2"/>
          <p:cNvSpPr>
            <a:spLocks noGrp="1"/>
          </p:cNvSpPr>
          <p:nvPr>
            <p:ph type="body" sz="quarter" idx="22"/>
          </p:nvPr>
        </p:nvSpPr>
        <p:spPr>
          <a:xfrm>
            <a:off x="1449421" y="1606082"/>
            <a:ext cx="7227650" cy="4662833"/>
          </a:xfrm>
        </p:spPr>
        <p:txBody>
          <a:bodyPr/>
          <a:lstStyle/>
          <a:p>
            <a:pPr marL="0" indent="0" algn="ctr">
              <a:buNone/>
              <a:defRPr/>
            </a:pPr>
            <a:endParaRPr kumimoji="1" lang="en-US" sz="3200" b="1" i="1" dirty="0">
              <a:effectLst>
                <a:outerShdw blurRad="38100" dist="38100" dir="2700000" algn="tl">
                  <a:srgbClr val="C0C0C0"/>
                </a:outerShdw>
              </a:effectLst>
              <a:latin typeface="Arial" panose="020B0604020202020204" pitchFamily="34" charset="0"/>
              <a:cs typeface="Arial" panose="020B0604020202020204" pitchFamily="34" charset="0"/>
            </a:endParaRPr>
          </a:p>
          <a:p>
            <a:pPr marL="0" indent="0" algn="ctr">
              <a:buNone/>
              <a:defRPr/>
            </a:pPr>
            <a:r>
              <a:rPr kumimoji="1" lang="en-US" sz="3200" b="1" i="1" dirty="0">
                <a:effectLst>
                  <a:outerShdw blurRad="38100" dist="38100" dir="2700000" algn="tl">
                    <a:srgbClr val="C0C0C0"/>
                  </a:outerShdw>
                </a:effectLst>
                <a:latin typeface="Arial" panose="020B0604020202020204" pitchFamily="34" charset="0"/>
                <a:cs typeface="Arial" panose="020B0604020202020204" pitchFamily="34" charset="0"/>
              </a:rPr>
              <a:t>Administrative Issues</a:t>
            </a:r>
          </a:p>
          <a:p>
            <a:pPr marL="0" indent="0">
              <a:buNone/>
              <a:defRPr/>
            </a:pPr>
            <a:endParaRPr kumimoji="1" lang="en-US" sz="2800" b="1" i="1" dirty="0">
              <a:effectLst>
                <a:outerShdw blurRad="38100" dist="38100" dir="2700000" algn="tl">
                  <a:srgbClr val="C0C0C0"/>
                </a:outerShdw>
              </a:effectLst>
              <a:latin typeface="Arial" panose="020B0604020202020204" pitchFamily="34" charset="0"/>
              <a:cs typeface="Arial" panose="020B0604020202020204" pitchFamily="34" charset="0"/>
            </a:endParaRPr>
          </a:p>
          <a:p>
            <a:pPr marL="0" indent="0">
              <a:buNone/>
              <a:defRPr/>
            </a:pPr>
            <a:endParaRPr kumimoji="1" lang="en-US" sz="2800" b="1" i="1" dirty="0">
              <a:effectLst>
                <a:outerShdw blurRad="38100" dist="38100" dir="2700000" algn="tl">
                  <a:srgbClr val="C0C0C0"/>
                </a:outerShdw>
              </a:effectLst>
              <a:latin typeface="Arial" panose="020B0604020202020204" pitchFamily="34" charset="0"/>
              <a:cs typeface="Arial" panose="020B0604020202020204" pitchFamily="34" charset="0"/>
            </a:endParaRPr>
          </a:p>
          <a:p>
            <a:pPr marL="0" indent="0">
              <a:buNone/>
              <a:defRPr/>
            </a:pPr>
            <a:r>
              <a:rPr kumimoji="1" lang="en-US" sz="2800" b="1" i="1" dirty="0">
                <a:effectLst>
                  <a:outerShdw blurRad="38100" dist="38100" dir="2700000" algn="tl">
                    <a:srgbClr val="C0C0C0"/>
                  </a:outerShdw>
                </a:effectLst>
                <a:latin typeface="Arial" panose="020B0604020202020204" pitchFamily="34" charset="0"/>
                <a:cs typeface="Arial" panose="020B0604020202020204" pitchFamily="34" charset="0"/>
              </a:rPr>
              <a:t>“Misinformation is one of the greatest dangers of modern education.”   	</a:t>
            </a:r>
          </a:p>
          <a:p>
            <a:pPr marL="0" indent="0" algn="r">
              <a:buNone/>
              <a:defRPr/>
            </a:pPr>
            <a:r>
              <a:rPr kumimoji="1" lang="en-US" sz="2800" b="1" i="1" dirty="0">
                <a:effectLst>
                  <a:outerShdw blurRad="38100" dist="38100" dir="2700000" algn="tl">
                    <a:srgbClr val="C0C0C0"/>
                  </a:outerShdw>
                </a:effectLst>
                <a:latin typeface="Arial" panose="020B0604020202020204" pitchFamily="34" charset="0"/>
                <a:cs typeface="Arial" panose="020B0604020202020204" pitchFamily="34" charset="0"/>
              </a:rPr>
              <a:t>- Charles F. Kettering</a:t>
            </a:r>
            <a:endParaRPr kumimoji="1" lang="en-US" sz="2800" b="1" i="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87681915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21"/>
          </p:nvPr>
        </p:nvSpPr>
        <p:spPr/>
        <p:txBody>
          <a:bodyPr/>
          <a:lstStyle/>
          <a:p>
            <a:r>
              <a:rPr kumimoji="1" lang="en-US" altLang="en-US" sz="3200" b="1" dirty="0">
                <a:latin typeface="Arial" panose="020B0604020202020204" pitchFamily="34" charset="0"/>
                <a:cs typeface="Arial" panose="020B0604020202020204" pitchFamily="34" charset="0"/>
              </a:rPr>
              <a:t>Resources</a:t>
            </a:r>
            <a:endParaRPr lang="en-US" dirty="0">
              <a:latin typeface="Arial" panose="020B0604020202020204" pitchFamily="34" charset="0"/>
              <a:cs typeface="Arial" panose="020B0604020202020204" pitchFamily="34" charset="0"/>
            </a:endParaRPr>
          </a:p>
        </p:txBody>
      </p:sp>
      <p:sp>
        <p:nvSpPr>
          <p:cNvPr id="3" name="Text Placeholder 2"/>
          <p:cNvSpPr>
            <a:spLocks noGrp="1"/>
          </p:cNvSpPr>
          <p:nvPr>
            <p:ph type="body" sz="quarter" idx="22"/>
          </p:nvPr>
        </p:nvSpPr>
        <p:spPr>
          <a:xfrm>
            <a:off x="1780162" y="1606082"/>
            <a:ext cx="7115482" cy="4662833"/>
          </a:xfrm>
        </p:spPr>
        <p:txBody>
          <a:bodyPr/>
          <a:lstStyle/>
          <a:p>
            <a:pPr>
              <a:lnSpc>
                <a:spcPct val="90000"/>
              </a:lnSpc>
              <a:buNone/>
            </a:pPr>
            <a:r>
              <a:rPr kumimoji="1" lang="en-US" altLang="en-US" sz="1800" b="1" dirty="0">
                <a:latin typeface="Arial" panose="020B0604020202020204" pitchFamily="34" charset="0"/>
                <a:cs typeface="Arial" panose="020B0604020202020204" pitchFamily="34" charset="0"/>
              </a:rPr>
              <a:t>Up-to-date information is available from the Department of Health at:</a:t>
            </a:r>
          </a:p>
          <a:p>
            <a:pPr algn="ctr">
              <a:lnSpc>
                <a:spcPct val="90000"/>
              </a:lnSpc>
              <a:buNone/>
            </a:pPr>
            <a:r>
              <a:rPr kumimoji="1" lang="en-US" altLang="en-US" sz="1600" b="1" dirty="0">
                <a:solidFill>
                  <a:schemeClr val="accent6">
                    <a:lumMod val="75000"/>
                  </a:schemeClr>
                </a:solidFill>
                <a:latin typeface="Arial" panose="020B0604020202020204" pitchFamily="34" charset="0"/>
                <a:cs typeface="Arial" panose="020B0604020202020204" pitchFamily="34" charset="0"/>
              </a:rPr>
              <a:t>	</a:t>
            </a:r>
            <a:r>
              <a:rPr lang="en-US" sz="1600" b="1" dirty="0">
                <a:solidFill>
                  <a:schemeClr val="accent6">
                    <a:lumMod val="75000"/>
                  </a:schemeClr>
                </a:solidFill>
                <a:hlinkClick r:id="rId3">
                  <a:extLst>
                    <a:ext uri="{A12FA001-AC4F-418D-AE19-62706E023703}">
                      <ahyp:hlinkClr xmlns:ahyp="http://schemas.microsoft.com/office/drawing/2018/hyperlinkcolor" val="tx"/>
                    </a:ext>
                  </a:extLst>
                </a:hlinkClick>
              </a:rPr>
              <a:t>EMS Education and Training | Washington State Department of Health</a:t>
            </a:r>
            <a:endParaRPr lang="en-US" sz="1600" b="1" dirty="0">
              <a:solidFill>
                <a:schemeClr val="accent6">
                  <a:lumMod val="75000"/>
                </a:schemeClr>
              </a:solidFill>
            </a:endParaRPr>
          </a:p>
          <a:p>
            <a:pPr algn="ctr">
              <a:lnSpc>
                <a:spcPct val="90000"/>
              </a:lnSpc>
              <a:buNone/>
            </a:pPr>
            <a:r>
              <a:rPr kumimoji="1" lang="en-US" altLang="en-US" sz="1200" dirty="0">
                <a:solidFill>
                  <a:schemeClr val="accent6">
                    <a:lumMod val="50000"/>
                  </a:schemeClr>
                </a:solidFill>
                <a:latin typeface="Arial" panose="020B0604020202020204" pitchFamily="34" charset="0"/>
                <a:cs typeface="Arial" panose="020B0604020202020204" pitchFamily="34" charset="0"/>
              </a:rPr>
              <a:t>or </a:t>
            </a:r>
          </a:p>
          <a:p>
            <a:pPr algn="ctr">
              <a:lnSpc>
                <a:spcPct val="90000"/>
              </a:lnSpc>
              <a:buNone/>
            </a:pPr>
            <a:r>
              <a:rPr kumimoji="1" lang="en-US" altLang="en-US" dirty="0">
                <a:solidFill>
                  <a:schemeClr val="accent6">
                    <a:lumMod val="50000"/>
                  </a:schemeClr>
                </a:solidFill>
                <a:latin typeface="Arial" panose="020B0604020202020204" pitchFamily="34" charset="0"/>
                <a:cs typeface="Arial" panose="020B0604020202020204" pitchFamily="34" charset="0"/>
              </a:rPr>
              <a:t>www.doh.wa.gov/hsqa/emstrauma</a:t>
            </a:r>
          </a:p>
          <a:p>
            <a:pPr>
              <a:lnSpc>
                <a:spcPct val="90000"/>
              </a:lnSpc>
              <a:buNone/>
            </a:pPr>
            <a:r>
              <a:rPr kumimoji="1" lang="en-US" altLang="en-US" sz="1800" dirty="0">
                <a:latin typeface="Arial" panose="020B0604020202020204" pitchFamily="34" charset="0"/>
                <a:cs typeface="Arial" panose="020B0604020202020204" pitchFamily="34" charset="0"/>
              </a:rPr>
              <a:t>	</a:t>
            </a:r>
            <a:r>
              <a:rPr kumimoji="1" lang="en-US" altLang="en-US" b="1" dirty="0">
                <a:latin typeface="Arial" panose="020B0604020202020204" pitchFamily="34" charset="0"/>
                <a:cs typeface="Arial" panose="020B0604020202020204" pitchFamily="34" charset="0"/>
              </a:rPr>
              <a:t>Additional sources of up-to-date information:</a:t>
            </a:r>
            <a:endParaRPr kumimoji="1" lang="en-US" altLang="en-US" sz="1800" b="1" dirty="0">
              <a:latin typeface="Arial" panose="020B0604020202020204" pitchFamily="34" charset="0"/>
              <a:cs typeface="Arial" panose="020B0604020202020204" pitchFamily="34" charset="0"/>
            </a:endParaRPr>
          </a:p>
          <a:p>
            <a:pPr marL="862013" lvl="2" indent="-342900">
              <a:lnSpc>
                <a:spcPct val="90000"/>
              </a:lnSpc>
              <a:buFont typeface="Wingdings" panose="05000000000000000000" pitchFamily="2" charset="2"/>
              <a:buChar char="§"/>
            </a:pPr>
            <a:r>
              <a:rPr kumimoji="1" lang="en-US" altLang="en-US" dirty="0">
                <a:latin typeface="Arial" panose="020B0604020202020204" pitchFamily="34" charset="0"/>
                <a:cs typeface="Arial" panose="020B0604020202020204" pitchFamily="34" charset="0"/>
              </a:rPr>
              <a:t>State EMS education staff 360-236-2842</a:t>
            </a:r>
          </a:p>
          <a:p>
            <a:pPr marL="862013" lvl="2" indent="-342900">
              <a:lnSpc>
                <a:spcPct val="90000"/>
              </a:lnSpc>
              <a:buFont typeface="Wingdings" panose="05000000000000000000" pitchFamily="2" charset="2"/>
              <a:buChar char="§"/>
            </a:pPr>
            <a:r>
              <a:rPr kumimoji="1" lang="en-US" altLang="en-US" dirty="0">
                <a:latin typeface="Arial" panose="020B0604020202020204" pitchFamily="34" charset="0"/>
                <a:cs typeface="Arial" panose="020B0604020202020204" pitchFamily="34" charset="0"/>
              </a:rPr>
              <a:t>Your MPD</a:t>
            </a:r>
          </a:p>
          <a:p>
            <a:pPr marL="862013" lvl="2" indent="-342900">
              <a:lnSpc>
                <a:spcPct val="90000"/>
              </a:lnSpc>
              <a:buFont typeface="Wingdings" panose="05000000000000000000" pitchFamily="2" charset="2"/>
              <a:buChar char="§"/>
            </a:pPr>
            <a:r>
              <a:rPr kumimoji="1" lang="en-US" altLang="en-US" dirty="0">
                <a:latin typeface="Arial" panose="020B0604020202020204" pitchFamily="34" charset="0"/>
                <a:cs typeface="Arial" panose="020B0604020202020204" pitchFamily="34" charset="0"/>
              </a:rPr>
              <a:t>Local senior EMS instructors</a:t>
            </a:r>
          </a:p>
          <a:p>
            <a:pPr marL="862013" lvl="2" indent="-342900">
              <a:lnSpc>
                <a:spcPct val="90000"/>
              </a:lnSpc>
              <a:buFont typeface="Wingdings" panose="05000000000000000000" pitchFamily="2" charset="2"/>
              <a:buChar char="§"/>
            </a:pPr>
            <a:r>
              <a:rPr kumimoji="1" lang="en-US" altLang="en-US" dirty="0">
                <a:latin typeface="Arial" panose="020B0604020202020204" pitchFamily="34" charset="0"/>
                <a:cs typeface="Arial" panose="020B0604020202020204" pitchFamily="34" charset="0"/>
              </a:rPr>
              <a:t>Local and regional EMS council members</a:t>
            </a:r>
          </a:p>
          <a:p>
            <a:pPr marL="862013" lvl="2" indent="-342900">
              <a:lnSpc>
                <a:spcPct val="90000"/>
              </a:lnSpc>
              <a:buFont typeface="Wingdings" panose="05000000000000000000" pitchFamily="2" charset="2"/>
              <a:buChar char="§"/>
            </a:pPr>
            <a:r>
              <a:rPr kumimoji="1" lang="en-US" altLang="en-US" dirty="0">
                <a:latin typeface="Arial" panose="020B0604020202020204" pitchFamily="34" charset="0"/>
                <a:cs typeface="Arial" panose="020B0604020202020204" pitchFamily="34" charset="0"/>
              </a:rPr>
              <a:t>Members of local, regional and state committees</a:t>
            </a:r>
            <a:endParaRPr kumimoji="1" lang="en-US" altLang="en-US" sz="16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1449189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21"/>
          </p:nvPr>
        </p:nvSpPr>
        <p:spPr/>
        <p:txBody>
          <a:bodyPr/>
          <a:lstStyle/>
          <a:p>
            <a:r>
              <a:rPr kumimoji="1" lang="en-US" altLang="en-US" sz="3200" b="1" dirty="0">
                <a:latin typeface="Arial" panose="020B0604020202020204" pitchFamily="34" charset="0"/>
                <a:cs typeface="Arial" panose="020B0604020202020204" pitchFamily="34" charset="0"/>
              </a:rPr>
              <a:t>Individual Skills Evaluations </a:t>
            </a:r>
            <a:br>
              <a:rPr kumimoji="1" lang="en-US" altLang="en-US" sz="3200" b="1" dirty="0">
                <a:latin typeface="Arial" panose="020B0604020202020204" pitchFamily="34" charset="0"/>
                <a:cs typeface="Arial" panose="020B0604020202020204" pitchFamily="34" charset="0"/>
              </a:rPr>
            </a:br>
            <a:r>
              <a:rPr kumimoji="1" lang="en-US" altLang="en-US" sz="3200" b="1" dirty="0">
                <a:latin typeface="Arial" panose="020B0604020202020204" pitchFamily="34" charset="0"/>
                <a:cs typeface="Arial" panose="020B0604020202020204" pitchFamily="34" charset="0"/>
              </a:rPr>
              <a:t>During an Initial EMR/EMT Course</a:t>
            </a:r>
            <a:endParaRPr lang="en-US" dirty="0">
              <a:latin typeface="Arial" panose="020B0604020202020204" pitchFamily="34" charset="0"/>
              <a:cs typeface="Arial" panose="020B0604020202020204" pitchFamily="34" charset="0"/>
            </a:endParaRPr>
          </a:p>
        </p:txBody>
      </p:sp>
      <p:sp>
        <p:nvSpPr>
          <p:cNvPr id="3" name="Text Placeholder 2"/>
          <p:cNvSpPr>
            <a:spLocks noGrp="1"/>
          </p:cNvSpPr>
          <p:nvPr>
            <p:ph type="body" sz="quarter" idx="22"/>
          </p:nvPr>
        </p:nvSpPr>
        <p:spPr>
          <a:xfrm>
            <a:off x="2042809" y="2156178"/>
            <a:ext cx="6634262" cy="4112737"/>
          </a:xfrm>
        </p:spPr>
        <p:txBody>
          <a:bodyPr/>
          <a:lstStyle/>
          <a:p>
            <a:pPr marL="457200" indent="-457200">
              <a:buFont typeface="Wingdings" panose="05000000000000000000" pitchFamily="2" charset="2"/>
              <a:buChar char="§"/>
            </a:pPr>
            <a:r>
              <a:rPr kumimoji="1" lang="en-US" altLang="en-US" sz="2400" dirty="0">
                <a:latin typeface="Arial" panose="020B0604020202020204" pitchFamily="34" charset="0"/>
                <a:cs typeface="Arial" panose="020B0604020202020204" pitchFamily="34" charset="0"/>
              </a:rPr>
              <a:t>Use DOH-approved skill sheets only</a:t>
            </a:r>
          </a:p>
          <a:p>
            <a:pPr marL="457200" indent="-457200">
              <a:buFont typeface="Wingdings" panose="05000000000000000000" pitchFamily="2" charset="2"/>
              <a:buChar char="§"/>
            </a:pPr>
            <a:r>
              <a:rPr kumimoji="1" lang="en-US" altLang="en-US" sz="2400" dirty="0">
                <a:latin typeface="Arial" panose="020B0604020202020204" pitchFamily="34" charset="0"/>
                <a:cs typeface="Arial" panose="020B0604020202020204" pitchFamily="34" charset="0"/>
              </a:rPr>
              <a:t>Demonstrate proficiency individually</a:t>
            </a:r>
          </a:p>
          <a:p>
            <a:pPr marL="457200" indent="-457200">
              <a:buFont typeface="Wingdings" panose="05000000000000000000" pitchFamily="2" charset="2"/>
              <a:buChar char="§"/>
            </a:pPr>
            <a:r>
              <a:rPr kumimoji="1" lang="en-US" altLang="en-US" sz="2400" dirty="0">
                <a:latin typeface="Arial" panose="020B0604020202020204" pitchFamily="34" charset="0"/>
                <a:cs typeface="Arial" panose="020B0604020202020204" pitchFamily="34" charset="0"/>
              </a:rPr>
              <a:t>Evaluations done throughout the course</a:t>
            </a:r>
          </a:p>
          <a:p>
            <a:pPr marL="457200" indent="-457200">
              <a:buFont typeface="Wingdings" panose="05000000000000000000" pitchFamily="2" charset="2"/>
              <a:buChar char="§"/>
            </a:pPr>
            <a:r>
              <a:rPr kumimoji="1" lang="en-US" altLang="en-US" sz="2400" dirty="0">
                <a:latin typeface="Arial" panose="020B0604020202020204" pitchFamily="34" charset="0"/>
                <a:cs typeface="Arial" panose="020B0604020202020204" pitchFamily="34" charset="0"/>
              </a:rPr>
              <a:t>Must achieve a minimum score</a:t>
            </a:r>
          </a:p>
          <a:p>
            <a:pPr marL="457200" indent="-457200">
              <a:buFont typeface="Wingdings" panose="05000000000000000000" pitchFamily="2" charset="2"/>
              <a:buChar char="§"/>
            </a:pPr>
            <a:r>
              <a:rPr kumimoji="1" lang="en-US" altLang="en-US" sz="2400" dirty="0">
                <a:latin typeface="Arial" panose="020B0604020202020204" pitchFamily="34" charset="0"/>
                <a:cs typeface="Arial" panose="020B0604020202020204" pitchFamily="34" charset="0"/>
              </a:rPr>
              <a:t>No errors in the Critical Criteria section</a:t>
            </a:r>
          </a:p>
        </p:txBody>
      </p:sp>
    </p:spTree>
    <p:extLst>
      <p:ext uri="{BB962C8B-B14F-4D97-AF65-F5344CB8AC3E}">
        <p14:creationId xmlns:p14="http://schemas.microsoft.com/office/powerpoint/2010/main" val="263278847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0" y="2192502"/>
            <a:ext cx="9144000" cy="478522"/>
          </a:xfrm>
        </p:spPr>
        <p:txBody>
          <a:bodyPr/>
          <a:lstStyle/>
          <a:p>
            <a:r>
              <a:rPr lang="en-US" dirty="0">
                <a:latin typeface="Arial" panose="020B0604020202020204" pitchFamily="34" charset="0"/>
                <a:cs typeface="Arial" panose="020B0604020202020204" pitchFamily="34" charset="0"/>
              </a:rPr>
              <a:t>THANK YOU</a:t>
            </a:r>
          </a:p>
        </p:txBody>
      </p:sp>
      <p:sp>
        <p:nvSpPr>
          <p:cNvPr id="3" name="Text Placeholder 2"/>
          <p:cNvSpPr>
            <a:spLocks noGrp="1"/>
          </p:cNvSpPr>
          <p:nvPr>
            <p:ph type="body" sz="quarter" idx="12"/>
          </p:nvPr>
        </p:nvSpPr>
        <p:spPr>
          <a:xfrm>
            <a:off x="1293780" y="2986391"/>
            <a:ext cx="7373566" cy="3461705"/>
          </a:xfrm>
        </p:spPr>
        <p:txBody>
          <a:bodyPr>
            <a:normAutofit/>
          </a:bodyPr>
          <a:lstStyle/>
          <a:p>
            <a:r>
              <a:rPr kumimoji="1" lang="en-US" altLang="en-US" sz="2000" cap="none" dirty="0">
                <a:latin typeface="Arial" panose="020B0604020202020204" pitchFamily="34" charset="0"/>
                <a:cs typeface="Arial" panose="020B0604020202020204" pitchFamily="34" charset="0"/>
              </a:rPr>
              <a:t>This course was developed by the Washington State </a:t>
            </a:r>
          </a:p>
          <a:p>
            <a:r>
              <a:rPr kumimoji="1" lang="en-US" altLang="en-US" sz="2000" cap="none" dirty="0">
                <a:latin typeface="Arial" panose="020B0604020202020204" pitchFamily="34" charset="0"/>
                <a:cs typeface="Arial" panose="020B0604020202020204" pitchFamily="34" charset="0"/>
              </a:rPr>
              <a:t>EMS Education Workgroup under the oversight </a:t>
            </a:r>
          </a:p>
          <a:p>
            <a:r>
              <a:rPr kumimoji="1" lang="en-US" altLang="en-US" sz="2000" cap="none" dirty="0">
                <a:latin typeface="Arial" panose="020B0604020202020204" pitchFamily="34" charset="0"/>
                <a:cs typeface="Arial" panose="020B0604020202020204" pitchFamily="34" charset="0"/>
              </a:rPr>
              <a:t>of the Prehospital Technical Advisory Committee.  </a:t>
            </a:r>
          </a:p>
          <a:p>
            <a:endParaRPr kumimoji="1" lang="en-US" altLang="en-US" sz="2000" cap="none" dirty="0">
              <a:latin typeface="Arial" panose="020B0604020202020204" pitchFamily="34" charset="0"/>
              <a:cs typeface="Arial" panose="020B0604020202020204" pitchFamily="34" charset="0"/>
            </a:endParaRPr>
          </a:p>
          <a:p>
            <a:r>
              <a:rPr kumimoji="1" lang="en-US" altLang="en-US" sz="2000" cap="none" dirty="0">
                <a:latin typeface="Arial" panose="020B0604020202020204" pitchFamily="34" charset="0"/>
                <a:cs typeface="Arial" panose="020B0604020202020204" pitchFamily="34" charset="0"/>
              </a:rPr>
              <a:t>This revision reflects the latest changes of the </a:t>
            </a:r>
          </a:p>
          <a:p>
            <a:r>
              <a:rPr kumimoji="1" lang="en-US" altLang="en-US" sz="2000" cap="none" dirty="0">
                <a:latin typeface="Arial" panose="020B0604020202020204" pitchFamily="34" charset="0"/>
                <a:cs typeface="Arial" panose="020B0604020202020204" pitchFamily="34" charset="0"/>
              </a:rPr>
              <a:t>Washington Administrative Code and </a:t>
            </a:r>
          </a:p>
          <a:p>
            <a:r>
              <a:rPr kumimoji="1" lang="en-US" altLang="en-US" sz="2000" cap="none" dirty="0">
                <a:latin typeface="Arial" panose="020B0604020202020204" pitchFamily="34" charset="0"/>
                <a:cs typeface="Arial" panose="020B0604020202020204" pitchFamily="34" charset="0"/>
              </a:rPr>
              <a:t>National EMS Educational Standards and Instructional Guidelines.</a:t>
            </a:r>
            <a:endParaRPr lang="en-US" sz="1800" cap="none"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80782999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21"/>
          </p:nvPr>
        </p:nvSpPr>
        <p:spPr/>
        <p:txBody>
          <a:bodyPr/>
          <a:lstStyle/>
          <a:p>
            <a:r>
              <a:rPr kumimoji="1" lang="en-US" altLang="en-US" sz="3200" b="1" dirty="0">
                <a:latin typeface="Arial" panose="020B0604020202020204" pitchFamily="34" charset="0"/>
                <a:cs typeface="Arial" panose="020B0604020202020204" pitchFamily="34" charset="0"/>
              </a:rPr>
              <a:t>End of Course </a:t>
            </a:r>
            <a:br>
              <a:rPr kumimoji="1" lang="en-US" altLang="en-US" sz="3200" b="1" dirty="0">
                <a:latin typeface="Arial" panose="020B0604020202020204" pitchFamily="34" charset="0"/>
                <a:cs typeface="Arial" panose="020B0604020202020204" pitchFamily="34" charset="0"/>
              </a:rPr>
            </a:br>
            <a:r>
              <a:rPr kumimoji="1" lang="en-US" altLang="en-US" sz="3200" b="1" dirty="0">
                <a:latin typeface="Arial" panose="020B0604020202020204" pitchFamily="34" charset="0"/>
                <a:cs typeface="Arial" panose="020B0604020202020204" pitchFamily="34" charset="0"/>
              </a:rPr>
              <a:t>Comprehensive Skills Exam</a:t>
            </a:r>
            <a:endParaRPr lang="en-US" dirty="0">
              <a:latin typeface="Arial" panose="020B0604020202020204" pitchFamily="34" charset="0"/>
              <a:cs typeface="Arial" panose="020B0604020202020204" pitchFamily="34" charset="0"/>
            </a:endParaRPr>
          </a:p>
        </p:txBody>
      </p:sp>
      <p:sp>
        <p:nvSpPr>
          <p:cNvPr id="3" name="Text Placeholder 2"/>
          <p:cNvSpPr>
            <a:spLocks noGrp="1"/>
          </p:cNvSpPr>
          <p:nvPr>
            <p:ph type="body" sz="quarter" idx="22"/>
          </p:nvPr>
        </p:nvSpPr>
        <p:spPr>
          <a:xfrm>
            <a:off x="1964987" y="2077156"/>
            <a:ext cx="6712084" cy="4191759"/>
          </a:xfrm>
        </p:spPr>
        <p:txBody>
          <a:bodyPr/>
          <a:lstStyle/>
          <a:p>
            <a:pPr marL="457200" indent="-457200">
              <a:lnSpc>
                <a:spcPct val="90000"/>
              </a:lnSpc>
              <a:buFont typeface="Wingdings" panose="05000000000000000000" pitchFamily="2" charset="2"/>
              <a:buChar char="§"/>
            </a:pPr>
            <a:r>
              <a:rPr kumimoji="1" lang="en-US" altLang="en-US" sz="2400" dirty="0">
                <a:latin typeface="Arial" panose="020B0604020202020204" pitchFamily="34" charset="0"/>
                <a:cs typeface="Arial" panose="020B0604020202020204" pitchFamily="34" charset="0"/>
              </a:rPr>
              <a:t>Supervised by a SEI, but usually performed by an EMS evaluator</a:t>
            </a:r>
          </a:p>
          <a:p>
            <a:pPr marL="457200" indent="-457200">
              <a:lnSpc>
                <a:spcPct val="90000"/>
              </a:lnSpc>
              <a:buFont typeface="Wingdings" panose="05000000000000000000" pitchFamily="2" charset="2"/>
              <a:buChar char="§"/>
            </a:pPr>
            <a:r>
              <a:rPr kumimoji="1" lang="en-US" altLang="en-US" sz="2400" dirty="0">
                <a:latin typeface="Arial" panose="020B0604020202020204" pitchFamily="34" charset="0"/>
                <a:cs typeface="Arial" panose="020B0604020202020204" pitchFamily="34" charset="0"/>
              </a:rPr>
              <a:t>Four scenario-based role-play stations with moulaged patients</a:t>
            </a:r>
          </a:p>
          <a:p>
            <a:pPr marL="457200" indent="-457200">
              <a:lnSpc>
                <a:spcPct val="90000"/>
              </a:lnSpc>
              <a:buFont typeface="Wingdings" panose="05000000000000000000" pitchFamily="2" charset="2"/>
              <a:buChar char="§"/>
            </a:pPr>
            <a:r>
              <a:rPr kumimoji="1" lang="en-US" altLang="en-US" sz="2400" dirty="0">
                <a:latin typeface="Arial" panose="020B0604020202020204" pitchFamily="34" charset="0"/>
                <a:cs typeface="Arial" panose="020B0604020202020204" pitchFamily="34" charset="0"/>
              </a:rPr>
              <a:t>Evaluated as a team with a time limit</a:t>
            </a:r>
          </a:p>
          <a:p>
            <a:pPr marL="457200" indent="-457200">
              <a:lnSpc>
                <a:spcPct val="90000"/>
              </a:lnSpc>
              <a:buFont typeface="Wingdings" panose="05000000000000000000" pitchFamily="2" charset="2"/>
              <a:buChar char="§"/>
            </a:pPr>
            <a:r>
              <a:rPr kumimoji="1" lang="en-US" altLang="en-US" sz="2400" dirty="0">
                <a:latin typeface="Arial" panose="020B0604020202020204" pitchFamily="34" charset="0"/>
                <a:cs typeface="Arial" panose="020B0604020202020204" pitchFamily="34" charset="0"/>
              </a:rPr>
              <a:t>No critical criteria errors allowed  </a:t>
            </a:r>
          </a:p>
          <a:p>
            <a:pPr marL="457200" indent="-457200">
              <a:lnSpc>
                <a:spcPct val="90000"/>
              </a:lnSpc>
              <a:buFont typeface="Wingdings" panose="05000000000000000000" pitchFamily="2" charset="2"/>
              <a:buChar char="§"/>
            </a:pPr>
            <a:r>
              <a:rPr kumimoji="1" lang="en-US" altLang="en-US" sz="2400" dirty="0">
                <a:latin typeface="Arial" panose="020B0604020202020204" pitchFamily="34" charset="0"/>
                <a:cs typeface="Arial" panose="020B0604020202020204" pitchFamily="34" charset="0"/>
              </a:rPr>
              <a:t>No instruction or feedback is given</a:t>
            </a:r>
            <a:endParaRPr kumimoji="1" lang="en-US" altLang="en-US" sz="24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15533797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21"/>
          </p:nvPr>
        </p:nvSpPr>
        <p:spPr>
          <a:xfrm>
            <a:off x="0" y="538506"/>
            <a:ext cx="9143998" cy="482030"/>
          </a:xfrm>
        </p:spPr>
        <p:txBody>
          <a:bodyPr/>
          <a:lstStyle/>
          <a:p>
            <a:r>
              <a:rPr kumimoji="1" lang="en-US" altLang="en-US" sz="4400" b="1" dirty="0">
                <a:latin typeface="Arial" panose="020B0604020202020204" pitchFamily="34" charset="0"/>
                <a:cs typeface="Arial" panose="020B0604020202020204" pitchFamily="34" charset="0"/>
              </a:rPr>
              <a:t>RECERTIFICATION</a:t>
            </a:r>
            <a:br>
              <a:rPr kumimoji="1" lang="en-US" altLang="en-US" sz="4400" b="1" dirty="0">
                <a:latin typeface="Arial" panose="020B0604020202020204" pitchFamily="34" charset="0"/>
                <a:cs typeface="Arial" panose="020B0604020202020204" pitchFamily="34" charset="0"/>
              </a:rPr>
            </a:br>
            <a:r>
              <a:rPr kumimoji="1" lang="en-US" altLang="en-US" sz="3200" b="1" dirty="0">
                <a:latin typeface="Arial" panose="020B0604020202020204" pitchFamily="34" charset="0"/>
                <a:cs typeface="Arial" panose="020B0604020202020204" pitchFamily="34" charset="0"/>
              </a:rPr>
              <a:t>Continuing Medical Education + Testing</a:t>
            </a:r>
            <a:endParaRPr lang="en-US" dirty="0">
              <a:latin typeface="Arial" panose="020B0604020202020204" pitchFamily="34" charset="0"/>
              <a:cs typeface="Arial" panose="020B0604020202020204" pitchFamily="34" charset="0"/>
            </a:endParaRPr>
          </a:p>
        </p:txBody>
      </p:sp>
      <p:sp>
        <p:nvSpPr>
          <p:cNvPr id="3" name="Text Placeholder 2"/>
          <p:cNvSpPr>
            <a:spLocks noGrp="1"/>
          </p:cNvSpPr>
          <p:nvPr>
            <p:ph type="body" sz="quarter" idx="22"/>
          </p:nvPr>
        </p:nvSpPr>
        <p:spPr>
          <a:xfrm>
            <a:off x="981306" y="2077156"/>
            <a:ext cx="7695765" cy="4191759"/>
          </a:xfrm>
        </p:spPr>
        <p:txBody>
          <a:bodyPr/>
          <a:lstStyle/>
          <a:p>
            <a:pPr marL="342900" indent="-342900">
              <a:lnSpc>
                <a:spcPct val="80000"/>
              </a:lnSpc>
              <a:buFont typeface="Wingdings" panose="05000000000000000000" pitchFamily="2" charset="2"/>
              <a:buChar char="§"/>
            </a:pPr>
            <a:r>
              <a:rPr kumimoji="1" lang="en-US" altLang="en-US" sz="2400" dirty="0">
                <a:latin typeface="Arial" panose="020B0604020202020204" pitchFamily="34" charset="0"/>
                <a:cs typeface="Arial" panose="020B0604020202020204" pitchFamily="34" charset="0"/>
              </a:rPr>
              <a:t>Under the direction of an SEI</a:t>
            </a:r>
          </a:p>
          <a:p>
            <a:pPr marL="342900" indent="-342900">
              <a:lnSpc>
                <a:spcPct val="80000"/>
              </a:lnSpc>
              <a:buFont typeface="Wingdings" panose="05000000000000000000" pitchFamily="2" charset="2"/>
              <a:buChar char="§"/>
            </a:pPr>
            <a:endParaRPr kumimoji="1" lang="en-US" altLang="en-US" sz="2400" dirty="0">
              <a:latin typeface="Arial" panose="020B0604020202020204" pitchFamily="34" charset="0"/>
              <a:cs typeface="Arial" panose="020B0604020202020204" pitchFamily="34" charset="0"/>
            </a:endParaRPr>
          </a:p>
          <a:p>
            <a:pPr marL="342900" indent="-342900">
              <a:lnSpc>
                <a:spcPct val="80000"/>
              </a:lnSpc>
              <a:buFont typeface="Wingdings" panose="05000000000000000000" pitchFamily="2" charset="2"/>
              <a:buChar char="§"/>
            </a:pPr>
            <a:r>
              <a:rPr kumimoji="1" lang="en-US" altLang="en-US" dirty="0">
                <a:latin typeface="Arial" panose="020B0604020202020204" pitchFamily="34" charset="0"/>
                <a:cs typeface="Arial" panose="020B0604020202020204" pitchFamily="34" charset="0"/>
              </a:rPr>
              <a:t>Practical skills test using DOH/EMS </a:t>
            </a:r>
          </a:p>
          <a:p>
            <a:pPr marL="280987" lvl="1" indent="0">
              <a:lnSpc>
                <a:spcPct val="80000"/>
              </a:lnSpc>
              <a:buNone/>
            </a:pPr>
            <a:r>
              <a:rPr kumimoji="1" lang="en-US" altLang="en-US" dirty="0">
                <a:latin typeface="Arial" panose="020B0604020202020204" pitchFamily="34" charset="0"/>
                <a:cs typeface="Arial" panose="020B0604020202020204" pitchFamily="34" charset="0"/>
              </a:rPr>
              <a:t>approved skills sheets for the specific</a:t>
            </a:r>
          </a:p>
          <a:p>
            <a:pPr marL="280987" lvl="1" indent="0">
              <a:lnSpc>
                <a:spcPct val="80000"/>
              </a:lnSpc>
              <a:buNone/>
            </a:pPr>
            <a:r>
              <a:rPr kumimoji="1" lang="en-US" altLang="en-US" dirty="0">
                <a:latin typeface="Arial" panose="020B0604020202020204" pitchFamily="34" charset="0"/>
                <a:cs typeface="Arial" panose="020B0604020202020204" pitchFamily="34" charset="0"/>
              </a:rPr>
              <a:t>certification level</a:t>
            </a:r>
          </a:p>
          <a:p>
            <a:pPr marL="342900" indent="-342900">
              <a:lnSpc>
                <a:spcPct val="80000"/>
              </a:lnSpc>
              <a:buFont typeface="Wingdings" panose="05000000000000000000" pitchFamily="2" charset="2"/>
              <a:buChar char="§"/>
            </a:pPr>
            <a:r>
              <a:rPr kumimoji="1" lang="en-US" altLang="en-US" dirty="0">
                <a:latin typeface="Arial" panose="020B0604020202020204" pitchFamily="34" charset="0"/>
                <a:cs typeface="Arial" panose="020B0604020202020204" pitchFamily="34" charset="0"/>
              </a:rPr>
              <a:t>State certification exam (NREMT CAT)</a:t>
            </a:r>
          </a:p>
          <a:p>
            <a:pPr marL="623887" lvl="1" indent="-342900">
              <a:lnSpc>
                <a:spcPct val="80000"/>
              </a:lnSpc>
              <a:buFont typeface="Wingdings" panose="05000000000000000000" pitchFamily="2" charset="2"/>
              <a:buChar char="§"/>
            </a:pPr>
            <a:endParaRPr kumimoji="1" lang="en-US" altLang="en-US" dirty="0">
              <a:latin typeface="Arial" panose="020B0604020202020204" pitchFamily="34" charset="0"/>
              <a:cs typeface="Arial" panose="020B0604020202020204" pitchFamily="34" charset="0"/>
            </a:endParaRPr>
          </a:p>
          <a:p>
            <a:pPr marL="342900" indent="-342900">
              <a:lnSpc>
                <a:spcPct val="80000"/>
              </a:lnSpc>
              <a:buFont typeface="Wingdings" panose="05000000000000000000" pitchFamily="2" charset="2"/>
              <a:buChar char="§"/>
            </a:pPr>
            <a:r>
              <a:rPr kumimoji="1" lang="en-US" altLang="en-US" sz="2400" dirty="0">
                <a:latin typeface="Arial" panose="020B0604020202020204" pitchFamily="34" charset="0"/>
                <a:cs typeface="Arial" panose="020B0604020202020204" pitchFamily="34" charset="0"/>
              </a:rPr>
              <a:t>Requires CME (hours dependent upon skill level) and skills proficiency requirements</a:t>
            </a: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901093" y="2581561"/>
            <a:ext cx="2620336" cy="1694878"/>
          </a:xfrm>
          <a:prstGeom prst="rect">
            <a:avLst/>
          </a:prstGeom>
        </p:spPr>
      </p:pic>
    </p:spTree>
    <p:extLst>
      <p:ext uri="{BB962C8B-B14F-4D97-AF65-F5344CB8AC3E}">
        <p14:creationId xmlns:p14="http://schemas.microsoft.com/office/powerpoint/2010/main" val="1357326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21"/>
          </p:nvPr>
        </p:nvSpPr>
        <p:spPr>
          <a:xfrm>
            <a:off x="93289" y="527218"/>
            <a:ext cx="9143998" cy="482030"/>
          </a:xfrm>
        </p:spPr>
        <p:txBody>
          <a:bodyPr/>
          <a:lstStyle/>
          <a:p>
            <a:r>
              <a:rPr kumimoji="1" lang="en-US" altLang="en-US" sz="4400" b="1" dirty="0">
                <a:latin typeface="Arial" panose="020B0604020202020204" pitchFamily="34" charset="0"/>
                <a:cs typeface="Arial" panose="020B0604020202020204" pitchFamily="34" charset="0"/>
              </a:rPr>
              <a:t>RECERTIFICATION</a:t>
            </a:r>
            <a:br>
              <a:rPr kumimoji="1" lang="en-US" altLang="en-US" sz="4400" b="1" dirty="0">
                <a:latin typeface="Arial" panose="020B0604020202020204" pitchFamily="34" charset="0"/>
                <a:cs typeface="Arial" panose="020B0604020202020204" pitchFamily="34" charset="0"/>
              </a:rPr>
            </a:br>
            <a:r>
              <a:rPr kumimoji="1" lang="en-US" altLang="en-US" sz="3200" b="1" dirty="0">
                <a:latin typeface="Arial" panose="020B0604020202020204" pitchFamily="34" charset="0"/>
                <a:cs typeface="Arial" panose="020B0604020202020204" pitchFamily="34" charset="0"/>
              </a:rPr>
              <a:t>Ongoing Training and Evaluation program</a:t>
            </a:r>
            <a:endParaRPr lang="en-US" dirty="0">
              <a:latin typeface="Arial" panose="020B0604020202020204" pitchFamily="34" charset="0"/>
              <a:cs typeface="Arial" panose="020B0604020202020204" pitchFamily="34" charset="0"/>
            </a:endParaRPr>
          </a:p>
        </p:txBody>
      </p:sp>
      <p:sp>
        <p:nvSpPr>
          <p:cNvPr id="3" name="Text Placeholder 2"/>
          <p:cNvSpPr>
            <a:spLocks noGrp="1"/>
          </p:cNvSpPr>
          <p:nvPr>
            <p:ph type="body" sz="quarter" idx="22"/>
          </p:nvPr>
        </p:nvSpPr>
        <p:spPr>
          <a:xfrm>
            <a:off x="1799617" y="1941690"/>
            <a:ext cx="7231494" cy="4327226"/>
          </a:xfrm>
        </p:spPr>
        <p:txBody>
          <a:bodyPr/>
          <a:lstStyle/>
          <a:p>
            <a:pPr marL="342900" indent="-342900">
              <a:lnSpc>
                <a:spcPct val="90000"/>
              </a:lnSpc>
              <a:buFont typeface="Wingdings" panose="05000000000000000000" pitchFamily="2" charset="2"/>
              <a:buChar char="§"/>
            </a:pPr>
            <a:r>
              <a:rPr kumimoji="1" lang="en-US" altLang="en-US" sz="1600" dirty="0">
                <a:latin typeface="Arial" panose="020B0604020202020204" pitchFamily="34" charset="0"/>
                <a:cs typeface="Arial" panose="020B0604020202020204" pitchFamily="34" charset="0"/>
              </a:rPr>
              <a:t>Local direction.  SEI not required.  </a:t>
            </a:r>
          </a:p>
          <a:p>
            <a:pPr marL="342900" indent="-342900">
              <a:lnSpc>
                <a:spcPct val="90000"/>
              </a:lnSpc>
              <a:buFont typeface="Wingdings" panose="05000000000000000000" pitchFamily="2" charset="2"/>
              <a:buChar char="§"/>
            </a:pPr>
            <a:r>
              <a:rPr kumimoji="1" lang="en-US" altLang="en-US" sz="1600" dirty="0">
                <a:latin typeface="Arial" panose="020B0604020202020204" pitchFamily="34" charset="0"/>
                <a:cs typeface="Arial" panose="020B0604020202020204" pitchFamily="34" charset="0"/>
              </a:rPr>
              <a:t>Skill evaluation sheets shall be DOH approved or MPD approved for the level</a:t>
            </a:r>
          </a:p>
          <a:p>
            <a:pPr marL="342900" indent="-342900">
              <a:lnSpc>
                <a:spcPct val="90000"/>
              </a:lnSpc>
              <a:buFont typeface="Wingdings" panose="05000000000000000000" pitchFamily="2" charset="2"/>
              <a:buChar char="§"/>
            </a:pPr>
            <a:r>
              <a:rPr kumimoji="1" lang="en-US" altLang="en-US" sz="1600" dirty="0">
                <a:latin typeface="Arial" panose="020B0604020202020204" pitchFamily="34" charset="0"/>
                <a:cs typeface="Arial" panose="020B0604020202020204" pitchFamily="34" charset="0"/>
              </a:rPr>
              <a:t>Evaluations/not tests/competency based</a:t>
            </a:r>
          </a:p>
          <a:p>
            <a:pPr marL="623887" lvl="1" indent="-342900">
              <a:lnSpc>
                <a:spcPct val="90000"/>
              </a:lnSpc>
              <a:buFont typeface="Wingdings" panose="05000000000000000000" pitchFamily="2" charset="2"/>
              <a:buChar char="§"/>
            </a:pPr>
            <a:r>
              <a:rPr kumimoji="1" lang="en-US" altLang="en-US" sz="1600" dirty="0">
                <a:latin typeface="Arial" panose="020B0604020202020204" pitchFamily="34" charset="0"/>
                <a:cs typeface="Arial" panose="020B0604020202020204" pitchFamily="34" charset="0"/>
              </a:rPr>
              <a:t>Written evaluations are topic specific and are taken after completion of the didactic portion</a:t>
            </a:r>
          </a:p>
          <a:p>
            <a:pPr marL="623887" lvl="1" indent="-342900">
              <a:lnSpc>
                <a:spcPct val="90000"/>
              </a:lnSpc>
              <a:buFont typeface="Wingdings" panose="05000000000000000000" pitchFamily="2" charset="2"/>
              <a:buChar char="§"/>
            </a:pPr>
            <a:r>
              <a:rPr kumimoji="1" lang="en-US" altLang="en-US" sz="1600" dirty="0">
                <a:latin typeface="Arial" panose="020B0604020202020204" pitchFamily="34" charset="0"/>
                <a:cs typeface="Arial" panose="020B0604020202020204" pitchFamily="34" charset="0"/>
              </a:rPr>
              <a:t>Skill evaluation where remediation are reevaluation are allowed</a:t>
            </a:r>
          </a:p>
          <a:p>
            <a:pPr marL="623887" lvl="1" indent="-342900">
              <a:lnSpc>
                <a:spcPct val="90000"/>
              </a:lnSpc>
              <a:buFont typeface="Wingdings" panose="05000000000000000000" pitchFamily="2" charset="2"/>
              <a:buChar char="§"/>
            </a:pPr>
            <a:r>
              <a:rPr kumimoji="1" lang="en-US" altLang="en-US" sz="1600" dirty="0">
                <a:latin typeface="Arial" panose="020B0604020202020204" pitchFamily="34" charset="0"/>
                <a:cs typeface="Arial" panose="020B0604020202020204" pitchFamily="34" charset="0"/>
              </a:rPr>
              <a:t>Multiple learning opportunities</a:t>
            </a:r>
          </a:p>
          <a:p>
            <a:pPr marL="342900" indent="-342900">
              <a:lnSpc>
                <a:spcPct val="90000"/>
              </a:lnSpc>
              <a:buFont typeface="Wingdings" panose="05000000000000000000" pitchFamily="2" charset="2"/>
              <a:buChar char="§"/>
            </a:pPr>
            <a:r>
              <a:rPr kumimoji="1" lang="en-US" altLang="en-US" sz="1600" dirty="0">
                <a:latin typeface="Arial" panose="020B0604020202020204" pitchFamily="34" charset="0"/>
                <a:cs typeface="Arial" panose="020B0604020202020204" pitchFamily="34" charset="0"/>
              </a:rPr>
              <a:t>Didactic portion may be via a live person presentation or web-based online presentation</a:t>
            </a:r>
          </a:p>
          <a:p>
            <a:pPr marL="342900" indent="-342900">
              <a:lnSpc>
                <a:spcPct val="90000"/>
              </a:lnSpc>
              <a:buFont typeface="Wingdings" panose="05000000000000000000" pitchFamily="2" charset="2"/>
              <a:buChar char="§"/>
            </a:pPr>
            <a:r>
              <a:rPr kumimoji="1" lang="en-US" altLang="en-US" sz="1600" dirty="0">
                <a:latin typeface="Arial" panose="020B0604020202020204" pitchFamily="34" charset="0"/>
                <a:cs typeface="Arial" panose="020B0604020202020204" pitchFamily="34" charset="0"/>
              </a:rPr>
              <a:t>A safe, realistic and challenging learning environment</a:t>
            </a:r>
          </a:p>
          <a:p>
            <a:pPr marL="623887" lvl="1" indent="-342900">
              <a:lnSpc>
                <a:spcPct val="90000"/>
              </a:lnSpc>
              <a:buFont typeface="Wingdings" panose="05000000000000000000" pitchFamily="2" charset="2"/>
              <a:buChar char="§"/>
            </a:pPr>
            <a:r>
              <a:rPr kumimoji="1" lang="en-US" altLang="en-US" sz="1600" dirty="0">
                <a:latin typeface="Arial" panose="020B0604020202020204" pitchFamily="34" charset="0"/>
                <a:cs typeface="Arial" panose="020B0604020202020204" pitchFamily="34" charset="0"/>
              </a:rPr>
              <a:t>Minimum knowledge and skills are evaluated</a:t>
            </a:r>
          </a:p>
          <a:p>
            <a:pPr marL="623887" lvl="1" indent="-342900">
              <a:lnSpc>
                <a:spcPct val="90000"/>
              </a:lnSpc>
              <a:buFont typeface="Wingdings" panose="05000000000000000000" pitchFamily="2" charset="2"/>
              <a:buChar char="§"/>
            </a:pPr>
            <a:r>
              <a:rPr kumimoji="1" lang="en-US" altLang="en-US" sz="1600" dirty="0">
                <a:latin typeface="Arial" panose="020B0604020202020204" pitchFamily="34" charset="0"/>
                <a:cs typeface="Arial" panose="020B0604020202020204" pitchFamily="34" charset="0"/>
              </a:rPr>
              <a:t>Repetition and remediation are key to learning and skill proficiency</a:t>
            </a:r>
          </a:p>
        </p:txBody>
      </p:sp>
    </p:spTree>
    <p:extLst>
      <p:ext uri="{BB962C8B-B14F-4D97-AF65-F5344CB8AC3E}">
        <p14:creationId xmlns:p14="http://schemas.microsoft.com/office/powerpoint/2010/main" val="33813707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1"/>
          <p:cNvSpPr txBox="1">
            <a:spLocks/>
          </p:cNvSpPr>
          <p:nvPr/>
        </p:nvSpPr>
        <p:spPr>
          <a:xfrm>
            <a:off x="2091447" y="1945059"/>
            <a:ext cx="2957208" cy="3210601"/>
          </a:xfrm>
          <a:prstGeom prst="rect">
            <a:avLst/>
          </a:prstGeom>
        </p:spPr>
        <p:txBody>
          <a:bodyPr>
            <a:normAutofit fontScale="25000" lnSpcReduction="20000"/>
          </a:bodyPr>
          <a:lst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a:lstStyle>
          <a:p>
            <a:pPr marL="0" indent="0">
              <a:buNone/>
            </a:pPr>
            <a:r>
              <a:rPr kumimoji="1" lang="en-US" altLang="en-US" sz="11200" dirty="0">
                <a:latin typeface="Arial" panose="020B0604020202020204" pitchFamily="34" charset="0"/>
                <a:cs typeface="Arial" panose="020B0604020202020204" pitchFamily="34" charset="0"/>
              </a:rPr>
              <a:t>Initial Courses</a:t>
            </a:r>
          </a:p>
          <a:p>
            <a:pPr>
              <a:buClrTx/>
              <a:buSzPct val="100000"/>
              <a:buFont typeface="Arial" panose="020B0604020202020204" pitchFamily="34" charset="0"/>
              <a:buChar char="•"/>
            </a:pPr>
            <a:r>
              <a:rPr kumimoji="1" lang="en-US" altLang="en-US" sz="8800" dirty="0">
                <a:latin typeface="Arial" panose="020B0604020202020204" pitchFamily="34" charset="0"/>
                <a:cs typeface="Arial" panose="020B0604020202020204" pitchFamily="34" charset="0"/>
              </a:rPr>
              <a:t>Course completion certificates</a:t>
            </a:r>
          </a:p>
          <a:p>
            <a:pPr>
              <a:buClrTx/>
              <a:buSzPct val="100000"/>
              <a:buFont typeface="Arial" panose="020B0604020202020204" pitchFamily="34" charset="0"/>
              <a:buChar char="•"/>
            </a:pPr>
            <a:r>
              <a:rPr kumimoji="1" lang="en-US" altLang="en-US" sz="8800" dirty="0">
                <a:latin typeface="Arial" panose="020B0604020202020204" pitchFamily="34" charset="0"/>
                <a:cs typeface="Arial" panose="020B0604020202020204" pitchFamily="34" charset="0"/>
              </a:rPr>
              <a:t>Graduation forms</a:t>
            </a:r>
          </a:p>
          <a:p>
            <a:pPr>
              <a:buClrTx/>
              <a:buSzPct val="100000"/>
              <a:buFont typeface="Arial" panose="020B0604020202020204" pitchFamily="34" charset="0"/>
              <a:buChar char="•"/>
            </a:pPr>
            <a:r>
              <a:rPr kumimoji="1" lang="en-US" altLang="en-US" sz="8800" dirty="0">
                <a:latin typeface="Arial" panose="020B0604020202020204" pitchFamily="34" charset="0"/>
                <a:cs typeface="Arial" panose="020B0604020202020204" pitchFamily="34" charset="0"/>
              </a:rPr>
              <a:t>Individuals submit initial application and other required documents</a:t>
            </a:r>
          </a:p>
        </p:txBody>
      </p:sp>
      <p:sp>
        <p:nvSpPr>
          <p:cNvPr id="5" name="Text Placeholder 2"/>
          <p:cNvSpPr txBox="1">
            <a:spLocks/>
          </p:cNvSpPr>
          <p:nvPr/>
        </p:nvSpPr>
        <p:spPr>
          <a:xfrm>
            <a:off x="5307369" y="1857510"/>
            <a:ext cx="3290561" cy="2986112"/>
          </a:xfrm>
          <a:prstGeom prst="rect">
            <a:avLst/>
          </a:prstGeom>
        </p:spPr>
        <p:txBody>
          <a:bodyPr>
            <a:noAutofit/>
          </a:bodyPr>
          <a:lst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a:lstStyle>
          <a:p>
            <a:pPr marL="0" indent="0">
              <a:buNone/>
            </a:pPr>
            <a:r>
              <a:rPr kumimoji="1" lang="en-US" altLang="en-US" sz="2800" dirty="0">
                <a:latin typeface="Arial" panose="020B0604020202020204" pitchFamily="34" charset="0"/>
                <a:cs typeface="Arial" panose="020B0604020202020204" pitchFamily="34" charset="0"/>
              </a:rPr>
              <a:t>Recertification</a:t>
            </a:r>
          </a:p>
          <a:p>
            <a:pPr>
              <a:buClrTx/>
              <a:buSzPct val="100000"/>
              <a:buFont typeface="Arial" panose="020B0604020202020204" pitchFamily="34" charset="0"/>
              <a:buChar char="•"/>
            </a:pPr>
            <a:r>
              <a:rPr kumimoji="1" lang="en-US" altLang="en-US" sz="2200" dirty="0">
                <a:latin typeface="Arial" panose="020B0604020202020204" pitchFamily="34" charset="0"/>
                <a:cs typeface="Arial" panose="020B0604020202020204" pitchFamily="34" charset="0"/>
              </a:rPr>
              <a:t>Individuals submit recertification application and other required documents</a:t>
            </a:r>
          </a:p>
          <a:p>
            <a:pPr>
              <a:buClrTx/>
              <a:buSzPct val="100000"/>
              <a:buFont typeface="Arial" panose="020B0604020202020204" pitchFamily="34" charset="0"/>
              <a:buChar char="•"/>
            </a:pPr>
            <a:r>
              <a:rPr kumimoji="1" lang="en-US" altLang="en-US" sz="2200" dirty="0">
                <a:latin typeface="Arial" panose="020B0604020202020204" pitchFamily="34" charset="0"/>
                <a:cs typeface="Arial" panose="020B0604020202020204" pitchFamily="34" charset="0"/>
              </a:rPr>
              <a:t>Retain verification of training for four years</a:t>
            </a:r>
          </a:p>
        </p:txBody>
      </p:sp>
      <p:sp>
        <p:nvSpPr>
          <p:cNvPr id="6" name="Text Placeholder 9"/>
          <p:cNvSpPr txBox="1">
            <a:spLocks/>
          </p:cNvSpPr>
          <p:nvPr/>
        </p:nvSpPr>
        <p:spPr>
          <a:xfrm>
            <a:off x="1049867" y="519289"/>
            <a:ext cx="7834488" cy="664936"/>
          </a:xfrm>
          <a:prstGeom prst="rect">
            <a:avLst/>
          </a:prstGeom>
        </p:spPr>
        <p:txBody>
          <a:bodyPr vert="horz" lIns="91440" tIns="45720" rIns="91440" bIns="45720" rtlCol="0">
            <a:noAutofit/>
          </a:bodyPr>
          <a:lstStyle>
            <a:lvl1pPr marL="0" indent="0" algn="ctr" defTabSz="457200" rtl="0" eaLnBrk="1" latinLnBrk="0" hangingPunct="1">
              <a:spcBef>
                <a:spcPts val="1000"/>
              </a:spcBef>
              <a:spcAft>
                <a:spcPts val="0"/>
              </a:spcAft>
              <a:buClr>
                <a:schemeClr val="accent1"/>
              </a:buClr>
              <a:buFont typeface="Wingdings 3" charset="2"/>
              <a:buNone/>
              <a:defRPr sz="3000" kern="1200" baseline="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a:lstStyle>
          <a:p>
            <a:r>
              <a:rPr kumimoji="1" lang="en-US" altLang="en-US" sz="3200" b="1" dirty="0">
                <a:latin typeface="Arial" panose="020B0604020202020204" pitchFamily="34" charset="0"/>
                <a:cs typeface="Arial" panose="020B0604020202020204" pitchFamily="34" charset="0"/>
              </a:rPr>
              <a:t>Paperwork &amp; Documentation</a:t>
            </a:r>
            <a:endParaRPr lang="en-US"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62151819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latin typeface="Arial" panose="020B0604020202020204" pitchFamily="34" charset="0"/>
                <a:cs typeface="Arial" panose="020B0604020202020204" pitchFamily="34" charset="0"/>
              </a:rPr>
              <a:t>Retention Requirements</a:t>
            </a:r>
          </a:p>
        </p:txBody>
      </p:sp>
      <p:sp>
        <p:nvSpPr>
          <p:cNvPr id="3" name="Content Placeholder 2"/>
          <p:cNvSpPr>
            <a:spLocks noGrp="1"/>
          </p:cNvSpPr>
          <p:nvPr>
            <p:ph idx="1"/>
          </p:nvPr>
        </p:nvSpPr>
        <p:spPr>
          <a:xfrm>
            <a:off x="2190750" y="1905000"/>
            <a:ext cx="6343650" cy="4006222"/>
          </a:xfrm>
        </p:spPr>
        <p:txBody>
          <a:bodyPr>
            <a:normAutofit/>
          </a:bodyPr>
          <a:lstStyle/>
          <a:p>
            <a:r>
              <a:rPr lang="en-US" sz="2000" dirty="0">
                <a:latin typeface="Arial" panose="020B0604020202020204" pitchFamily="34" charset="0"/>
                <a:cs typeface="Arial" panose="020B0604020202020204" pitchFamily="34" charset="0"/>
              </a:rPr>
              <a:t>Training record retention requirements should be aligned with Training program under WAC 246-976</a:t>
            </a:r>
          </a:p>
          <a:p>
            <a:r>
              <a:rPr lang="en-US" sz="2000" dirty="0">
                <a:latin typeface="Arial" panose="020B0604020202020204" pitchFamily="34" charset="0"/>
                <a:cs typeface="Arial" panose="020B0604020202020204" pitchFamily="34" charset="0"/>
              </a:rPr>
              <a:t>Or in alignment with EMS Service or department retention policy.</a:t>
            </a:r>
          </a:p>
        </p:txBody>
      </p:sp>
      <p:sp>
        <p:nvSpPr>
          <p:cNvPr id="4" name="Footer Placeholder 3"/>
          <p:cNvSpPr>
            <a:spLocks noGrp="1"/>
          </p:cNvSpPr>
          <p:nvPr>
            <p:ph type="ftr" sz="quarter" idx="11"/>
          </p:nvPr>
        </p:nvSpPr>
        <p:spPr>
          <a:xfrm>
            <a:off x="1942415" y="6051327"/>
            <a:ext cx="5716488" cy="365125"/>
          </a:xfrm>
        </p:spPr>
        <p:txBody>
          <a:bodyPr/>
          <a:lstStyle/>
          <a:p>
            <a:r>
              <a:rPr lang="en-US" dirty="0"/>
              <a:t>DOH 530-227 January 2022</a:t>
            </a:r>
          </a:p>
        </p:txBody>
      </p:sp>
      <p:pic>
        <p:nvPicPr>
          <p:cNvPr id="6" name="Picture 5">
            <a:extLst>
              <a:ext uri="{FF2B5EF4-FFF2-40B4-BE49-F238E27FC236}">
                <a16:creationId xmlns:a16="http://schemas.microsoft.com/office/drawing/2014/main" id="{35CCBB99-BA3B-4727-819B-D358ECA5CC7B}"/>
              </a:ext>
            </a:extLst>
          </p:cNvPr>
          <p:cNvPicPr>
            <a:picLocks noChangeAspect="1"/>
          </p:cNvPicPr>
          <p:nvPr/>
        </p:nvPicPr>
        <p:blipFill>
          <a:blip r:embed="rId2"/>
          <a:stretch>
            <a:fillRect/>
          </a:stretch>
        </p:blipFill>
        <p:spPr>
          <a:xfrm>
            <a:off x="6328064" y="3497457"/>
            <a:ext cx="2509838" cy="2553870"/>
          </a:xfrm>
          <a:prstGeom prst="rect">
            <a:avLst/>
          </a:prstGeom>
        </p:spPr>
      </p:pic>
      <p:pic>
        <p:nvPicPr>
          <p:cNvPr id="7" name="Picture 6">
            <a:extLst>
              <a:ext uri="{FF2B5EF4-FFF2-40B4-BE49-F238E27FC236}">
                <a16:creationId xmlns:a16="http://schemas.microsoft.com/office/drawing/2014/main" id="{695A8DD9-7A1F-41AE-9FA5-7D3A57E3C85A}"/>
              </a:ext>
            </a:extLst>
          </p:cNvPr>
          <p:cNvPicPr>
            <a:picLocks noChangeAspect="1"/>
          </p:cNvPicPr>
          <p:nvPr/>
        </p:nvPicPr>
        <p:blipFill>
          <a:blip r:embed="rId3"/>
          <a:stretch>
            <a:fillRect/>
          </a:stretch>
        </p:blipFill>
        <p:spPr>
          <a:xfrm>
            <a:off x="1562100" y="3908111"/>
            <a:ext cx="4462462" cy="1991162"/>
          </a:xfrm>
          <a:prstGeom prst="rect">
            <a:avLst/>
          </a:prstGeom>
        </p:spPr>
      </p:pic>
    </p:spTree>
    <p:extLst>
      <p:ext uri="{BB962C8B-B14F-4D97-AF65-F5344CB8AC3E}">
        <p14:creationId xmlns:p14="http://schemas.microsoft.com/office/powerpoint/2010/main" val="283083402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21"/>
          </p:nvPr>
        </p:nvSpPr>
        <p:spPr/>
        <p:txBody>
          <a:bodyPr/>
          <a:lstStyle/>
          <a:p>
            <a:r>
              <a:rPr kumimoji="1" lang="en-US" altLang="en-US" sz="3200" b="1" dirty="0">
                <a:latin typeface="Arial" panose="020B0604020202020204" pitchFamily="34" charset="0"/>
                <a:cs typeface="Arial" panose="020B0604020202020204" pitchFamily="34" charset="0"/>
              </a:rPr>
              <a:t>Module 3</a:t>
            </a:r>
            <a:endParaRPr lang="en-US" dirty="0">
              <a:latin typeface="Arial" panose="020B0604020202020204" pitchFamily="34" charset="0"/>
              <a:cs typeface="Arial" panose="020B0604020202020204" pitchFamily="34" charset="0"/>
            </a:endParaRPr>
          </a:p>
        </p:txBody>
      </p:sp>
      <p:sp>
        <p:nvSpPr>
          <p:cNvPr id="3" name="Text Placeholder 2"/>
          <p:cNvSpPr>
            <a:spLocks noGrp="1"/>
          </p:cNvSpPr>
          <p:nvPr>
            <p:ph type="body" sz="quarter" idx="22"/>
          </p:nvPr>
        </p:nvSpPr>
        <p:spPr>
          <a:xfrm>
            <a:off x="1955260" y="2077156"/>
            <a:ext cx="6721811" cy="4191759"/>
          </a:xfrm>
        </p:spPr>
        <p:txBody>
          <a:bodyPr/>
          <a:lstStyle/>
          <a:p>
            <a:pPr marL="0" indent="0">
              <a:buNone/>
              <a:defRPr/>
            </a:pPr>
            <a:r>
              <a:rPr kumimoji="1" lang="en-US" sz="2400" b="1" i="1" dirty="0">
                <a:effectLst>
                  <a:outerShdw blurRad="38100" dist="38100" dir="2700000" algn="tl">
                    <a:srgbClr val="C0C0C0"/>
                  </a:outerShdw>
                </a:effectLst>
                <a:latin typeface="Arial" panose="020B0604020202020204" pitchFamily="34" charset="0"/>
                <a:cs typeface="Arial" panose="020B0604020202020204" pitchFamily="34" charset="0"/>
              </a:rPr>
              <a:t>Legal Issues in EMS Education</a:t>
            </a:r>
          </a:p>
          <a:p>
            <a:pPr marL="0" indent="0">
              <a:buNone/>
              <a:defRPr/>
            </a:pPr>
            <a:endParaRPr kumimoji="1" lang="en-US" sz="2400" b="1" i="1" dirty="0">
              <a:effectLst>
                <a:outerShdw blurRad="38100" dist="38100" dir="2700000" algn="tl">
                  <a:srgbClr val="C0C0C0"/>
                </a:outerShdw>
              </a:effectLst>
              <a:latin typeface="Arial" panose="020B0604020202020204" pitchFamily="34" charset="0"/>
              <a:cs typeface="Arial" panose="020B0604020202020204" pitchFamily="34" charset="0"/>
            </a:endParaRPr>
          </a:p>
          <a:p>
            <a:pPr marL="0" indent="0">
              <a:buNone/>
              <a:defRPr/>
            </a:pPr>
            <a:endParaRPr kumimoji="1" lang="en-US" sz="2400" b="1" i="1" dirty="0">
              <a:effectLst>
                <a:outerShdw blurRad="38100" dist="38100" dir="2700000" algn="tl">
                  <a:srgbClr val="C0C0C0"/>
                </a:outerShdw>
              </a:effectLst>
              <a:latin typeface="Arial" panose="020B0604020202020204" pitchFamily="34" charset="0"/>
              <a:cs typeface="Arial" panose="020B0604020202020204" pitchFamily="34" charset="0"/>
            </a:endParaRPr>
          </a:p>
          <a:p>
            <a:pPr marL="0" indent="0">
              <a:buNone/>
              <a:defRPr/>
            </a:pPr>
            <a:r>
              <a:rPr kumimoji="1" lang="en-US" sz="1600" b="1" i="1" dirty="0">
                <a:solidFill>
                  <a:schemeClr val="tx2"/>
                </a:solidFill>
                <a:effectLst>
                  <a:outerShdw blurRad="38100" dist="38100" dir="2700000" algn="tl">
                    <a:srgbClr val="C0C0C0"/>
                  </a:outerShdw>
                </a:effectLst>
                <a:latin typeface="Arial" panose="020B0604020202020204" pitchFamily="34" charset="0"/>
                <a:cs typeface="Arial" panose="020B0604020202020204" pitchFamily="34" charset="0"/>
              </a:rPr>
              <a:t>“ Education does not mean teaching people what they know… It is a painful, continual, and difficult work to be done by kindness, by watching, by warning, by precept, and by praise, but above all-by example.”  - John Ruskin</a:t>
            </a:r>
            <a:endParaRPr kumimoji="1" lang="en-US" sz="1600" b="1" i="1" dirty="0">
              <a:solidFill>
                <a:schemeClr val="tx2"/>
              </a:solidFill>
              <a:latin typeface="Arial" panose="020B0604020202020204" pitchFamily="34" charset="0"/>
              <a:cs typeface="Arial" panose="020B0604020202020204" pitchFamily="34" charset="0"/>
            </a:endParaRPr>
          </a:p>
          <a:p>
            <a:pPr marL="0" indent="0">
              <a:buNone/>
              <a:defRPr/>
            </a:pPr>
            <a:endParaRPr kumimoji="1" lang="en-US" sz="1400" b="1" i="1" dirty="0">
              <a:latin typeface="Arial" panose="020B0604020202020204" pitchFamily="34" charset="0"/>
              <a:cs typeface="Arial" panose="020B0604020202020204" pitchFamily="34" charset="0"/>
            </a:endParaRPr>
          </a:p>
        </p:txBody>
      </p:sp>
      <p:pic>
        <p:nvPicPr>
          <p:cNvPr id="4" name="Picture 11" descr="SCLSJST1"/>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865865" y="1894344"/>
            <a:ext cx="1447800" cy="1420813"/>
          </a:xfrm>
          <a:prstGeom prst="rect">
            <a:avLst/>
          </a:prstGeom>
          <a:solidFill>
            <a:schemeClr val="accent2"/>
          </a:solidFill>
          <a:ln w="9525">
            <a:solidFill>
              <a:schemeClr val="hlink"/>
            </a:solidFill>
            <a:miter lim="800000"/>
            <a:headEnd/>
            <a:tailEnd/>
          </a:ln>
        </p:spPr>
      </p:pic>
    </p:spTree>
    <p:extLst>
      <p:ext uri="{BB962C8B-B14F-4D97-AF65-F5344CB8AC3E}">
        <p14:creationId xmlns:p14="http://schemas.microsoft.com/office/powerpoint/2010/main" val="164411538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45201" y="624110"/>
            <a:ext cx="6589199" cy="1509490"/>
          </a:xfrm>
        </p:spPr>
        <p:txBody>
          <a:bodyPr>
            <a:normAutofit fontScale="90000"/>
          </a:bodyPr>
          <a:lstStyle/>
          <a:p>
            <a:pPr algn="ctr"/>
            <a:r>
              <a:rPr kumimoji="1" lang="en-US" altLang="en-US" b="1" dirty="0">
                <a:latin typeface="Arial" panose="020B0604020202020204" pitchFamily="34" charset="0"/>
                <a:cs typeface="Arial" panose="020B0604020202020204" pitchFamily="34" charset="0"/>
              </a:rPr>
              <a:t>Legal Issues in EMS Education</a:t>
            </a:r>
            <a:br>
              <a:rPr kumimoji="1" lang="en-US" altLang="en-US" b="1" dirty="0">
                <a:latin typeface="Arial" panose="020B0604020202020204" pitchFamily="34" charset="0"/>
                <a:cs typeface="Arial" panose="020B0604020202020204" pitchFamily="34" charset="0"/>
              </a:rPr>
            </a:br>
            <a:r>
              <a:rPr lang="en-US" sz="2700" b="1" i="1" dirty="0">
                <a:latin typeface="Arial" panose="020B0604020202020204" pitchFamily="34" charset="0"/>
                <a:cs typeface="Arial" panose="020B0604020202020204" pitchFamily="34" charset="0"/>
              </a:rPr>
              <a:t>Falsification of Records</a:t>
            </a:r>
          </a:p>
        </p:txBody>
      </p:sp>
      <p:sp>
        <p:nvSpPr>
          <p:cNvPr id="3" name="Content Placeholder 2"/>
          <p:cNvSpPr>
            <a:spLocks noGrp="1"/>
          </p:cNvSpPr>
          <p:nvPr>
            <p:ph idx="1"/>
          </p:nvPr>
        </p:nvSpPr>
        <p:spPr/>
        <p:txBody>
          <a:bodyPr/>
          <a:lstStyle/>
          <a:p>
            <a:r>
              <a:rPr lang="en-US" sz="2800" dirty="0">
                <a:latin typeface="Arial" panose="020B0604020202020204" pitchFamily="34" charset="0"/>
                <a:cs typeface="Arial" panose="020B0604020202020204" pitchFamily="34" charset="0"/>
              </a:rPr>
              <a:t>Sign and Leave</a:t>
            </a:r>
          </a:p>
          <a:p>
            <a:r>
              <a:rPr lang="en-US" sz="2800" dirty="0">
                <a:latin typeface="Arial" panose="020B0604020202020204" pitchFamily="34" charset="0"/>
                <a:cs typeface="Arial" panose="020B0604020202020204" pitchFamily="34" charset="0"/>
              </a:rPr>
              <a:t>Forging </a:t>
            </a:r>
          </a:p>
          <a:p>
            <a:r>
              <a:rPr lang="en-US" sz="2800" dirty="0">
                <a:latin typeface="Arial" panose="020B0604020202020204" pitchFamily="34" charset="0"/>
                <a:cs typeface="Arial" panose="020B0604020202020204" pitchFamily="34" charset="0"/>
              </a:rPr>
              <a:t>Overstating Content</a:t>
            </a:r>
          </a:p>
          <a:p>
            <a:endParaRPr lang="en-US" dirty="0">
              <a:latin typeface="Arial" panose="020B0604020202020204" pitchFamily="34" charset="0"/>
              <a:cs typeface="Arial" panose="020B0604020202020204" pitchFamily="34" charset="0"/>
            </a:endParaRPr>
          </a:p>
          <a:p>
            <a:pPr marL="0" indent="0" algn="ctr">
              <a:buNone/>
            </a:pPr>
            <a:r>
              <a:rPr lang="en-US" sz="2800" b="1" dirty="0">
                <a:latin typeface="Arial" panose="020B0604020202020204" pitchFamily="34" charset="0"/>
                <a:cs typeface="Arial" panose="020B0604020202020204" pitchFamily="34" charset="0"/>
              </a:rPr>
              <a:t>This is A Direct Representation of Your Professionalism </a:t>
            </a:r>
          </a:p>
        </p:txBody>
      </p:sp>
      <p:sp>
        <p:nvSpPr>
          <p:cNvPr id="4" name="Footer Placeholder 3"/>
          <p:cNvSpPr>
            <a:spLocks noGrp="1"/>
          </p:cNvSpPr>
          <p:nvPr>
            <p:ph type="ftr" sz="quarter" idx="11"/>
          </p:nvPr>
        </p:nvSpPr>
        <p:spPr/>
        <p:txBody>
          <a:bodyPr/>
          <a:lstStyle/>
          <a:p>
            <a:r>
              <a:rPr lang="en-US" dirty="0"/>
              <a:t>DOH 530-227 January 2022</a:t>
            </a:r>
          </a:p>
        </p:txBody>
      </p:sp>
    </p:spTree>
    <p:extLst>
      <p:ext uri="{BB962C8B-B14F-4D97-AF65-F5344CB8AC3E}">
        <p14:creationId xmlns:p14="http://schemas.microsoft.com/office/powerpoint/2010/main" val="386678025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r>
              <a:rPr lang="en-US" dirty="0"/>
              <a:t>DOH 530-227 January 2022</a:t>
            </a:r>
          </a:p>
        </p:txBody>
      </p:sp>
      <p:pic>
        <p:nvPicPr>
          <p:cNvPr id="4" name="Picture 3"/>
          <p:cNvPicPr>
            <a:picLocks noChangeAspect="1"/>
          </p:cNvPicPr>
          <p:nvPr/>
        </p:nvPicPr>
        <p:blipFill>
          <a:blip r:embed="rId2"/>
          <a:stretch>
            <a:fillRect/>
          </a:stretch>
        </p:blipFill>
        <p:spPr>
          <a:xfrm>
            <a:off x="5606451" y="2183000"/>
            <a:ext cx="3051044" cy="3810010"/>
          </a:xfrm>
          <a:prstGeom prst="rect">
            <a:avLst/>
          </a:prstGeom>
        </p:spPr>
      </p:pic>
      <p:pic>
        <p:nvPicPr>
          <p:cNvPr id="5" name="Picture 4"/>
          <p:cNvPicPr>
            <a:picLocks noChangeAspect="1"/>
          </p:cNvPicPr>
          <p:nvPr/>
        </p:nvPicPr>
        <p:blipFill>
          <a:blip r:embed="rId3"/>
          <a:stretch>
            <a:fillRect/>
          </a:stretch>
        </p:blipFill>
        <p:spPr>
          <a:xfrm>
            <a:off x="801680" y="1673411"/>
            <a:ext cx="4526938" cy="2548394"/>
          </a:xfrm>
          <a:prstGeom prst="rect">
            <a:avLst/>
          </a:prstGeom>
        </p:spPr>
      </p:pic>
    </p:spTree>
    <p:extLst>
      <p:ext uri="{BB962C8B-B14F-4D97-AF65-F5344CB8AC3E}">
        <p14:creationId xmlns:p14="http://schemas.microsoft.com/office/powerpoint/2010/main" val="405690220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r>
              <a:rPr lang="en-US" dirty="0"/>
              <a:t>DOH 530-227 January 2022</a:t>
            </a:r>
          </a:p>
        </p:txBody>
      </p:sp>
      <p:sp>
        <p:nvSpPr>
          <p:cNvPr id="3" name="Rectangle 2"/>
          <p:cNvSpPr/>
          <p:nvPr/>
        </p:nvSpPr>
        <p:spPr>
          <a:xfrm>
            <a:off x="1942415" y="205583"/>
            <a:ext cx="6478621" cy="2862322"/>
          </a:xfrm>
          <a:prstGeom prst="rect">
            <a:avLst/>
          </a:prstGeom>
        </p:spPr>
        <p:txBody>
          <a:bodyPr wrap="square">
            <a:spAutoFit/>
          </a:bodyPr>
          <a:lstStyle/>
          <a:p>
            <a:r>
              <a:rPr lang="en-US" dirty="0"/>
              <a:t>Former Mass. EMT sentenced to jail for falsifying training records</a:t>
            </a:r>
          </a:p>
          <a:p>
            <a:r>
              <a:rPr lang="en-US" dirty="0"/>
              <a:t>Four other co-defendants awaiting trial; part of larger investigation into training certification in state. </a:t>
            </a:r>
          </a:p>
          <a:p>
            <a:r>
              <a:rPr lang="en-US" dirty="0"/>
              <a:t>“….</a:t>
            </a:r>
            <a:r>
              <a:rPr lang="en-US" dirty="0" err="1"/>
              <a:t>Codair</a:t>
            </a:r>
            <a:r>
              <a:rPr lang="en-US" dirty="0"/>
              <a:t> permitted EMTs to sign course rosters without attending the course. </a:t>
            </a:r>
            <a:r>
              <a:rPr lang="en-US" dirty="0" err="1"/>
              <a:t>Codair</a:t>
            </a:r>
            <a:r>
              <a:rPr lang="en-US" dirty="0"/>
              <a:t> then submitted the rosters to OEMS, falsely certifying all signers' attendance at those courses, thus enabling the signers to qualify for recertification.”</a:t>
            </a:r>
          </a:p>
          <a:p>
            <a:r>
              <a:rPr lang="en-US" dirty="0"/>
              <a:t>EMS1 Apr 23, 2012</a:t>
            </a:r>
          </a:p>
        </p:txBody>
      </p:sp>
      <p:sp>
        <p:nvSpPr>
          <p:cNvPr id="4" name="Rectangle 3"/>
          <p:cNvSpPr/>
          <p:nvPr/>
        </p:nvSpPr>
        <p:spPr>
          <a:xfrm>
            <a:off x="5039880" y="3067905"/>
            <a:ext cx="3938750" cy="2378336"/>
          </a:xfrm>
          <a:prstGeom prst="rect">
            <a:avLst/>
          </a:prstGeom>
        </p:spPr>
        <p:txBody>
          <a:bodyPr wrap="square">
            <a:spAutoFit/>
          </a:bodyPr>
          <a:lstStyle/>
          <a:p>
            <a:r>
              <a:rPr lang="en-US" dirty="0">
                <a:solidFill>
                  <a:srgbClr val="303030"/>
                </a:solidFill>
                <a:latin typeface="Georgia Pro"/>
              </a:rPr>
              <a:t>Four former members of Escambia County's Emergency Medical Services division have been arrested following a year-long investigation into allegations of falsifying training documents.</a:t>
            </a:r>
          </a:p>
          <a:p>
            <a:r>
              <a:rPr lang="en-US" dirty="0">
                <a:hlinkClick r:id="rId2"/>
              </a:rPr>
              <a:t>Jim Little</a:t>
            </a:r>
            <a:r>
              <a:rPr lang="en-US" dirty="0"/>
              <a:t> Pensacola News Journal</a:t>
            </a:r>
          </a:p>
          <a:p>
            <a:r>
              <a:rPr lang="en-US" dirty="0"/>
              <a:t>March 24, 2020</a:t>
            </a:r>
          </a:p>
        </p:txBody>
      </p:sp>
      <p:sp>
        <p:nvSpPr>
          <p:cNvPr id="5" name="Rectangle 1"/>
          <p:cNvSpPr>
            <a:spLocks noChangeArrowheads="1"/>
          </p:cNvSpPr>
          <p:nvPr/>
        </p:nvSpPr>
        <p:spPr bwMode="auto">
          <a:xfrm>
            <a:off x="0" y="0"/>
            <a:ext cx="9144000" cy="0"/>
          </a:xfrm>
          <a:prstGeom prst="rect">
            <a:avLst/>
          </a:prstGeom>
          <a:solidFill>
            <a:srgbClr val="0A32A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14283" tIns="6348" rIns="23805" bIns="6348"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303030"/>
                </a:solidFill>
                <a:effectLst/>
                <a:latin typeface="Georgia Pro"/>
              </a:rPr>
              <a:t>Pensacola News Journal</a:t>
            </a:r>
            <a:endParaRPr kumimoji="0" lang="en-US" altLang="en-US" sz="600" b="0" i="0" u="none" strike="noStrike" cap="none" normalizeH="0" baseline="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900" b="1" i="0" u="none" strike="noStrike" cap="none" normalizeH="0" baseline="0">
                <a:ln>
                  <a:noFill/>
                </a:ln>
                <a:solidFill>
                  <a:srgbClr val="FFFFFF"/>
                </a:solidFill>
                <a:effectLst/>
                <a:latin typeface="Unify Sans"/>
                <a:hlinkClick r:id="rId3"/>
              </a:rPr>
              <a:t>View Comments</a:t>
            </a:r>
            <a:endParaRPr kumimoji="0" lang="en-US" altLang="en-US" sz="600" b="0" i="0" u="none" strike="noStrike" cap="none" normalizeH="0" baseline="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br>
              <a:rPr kumimoji="0" lang="en-US" altLang="en-US" sz="700" b="0" i="0" u="none" strike="noStrike" cap="none" normalizeH="0" baseline="0">
                <a:ln>
                  <a:noFill/>
                </a:ln>
                <a:solidFill>
                  <a:srgbClr val="000000"/>
                </a:solidFill>
                <a:effectLst/>
                <a:latin typeface="Helvetica Neue"/>
              </a:rPr>
            </a:b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6" name="Rectangle 5"/>
          <p:cNvSpPr/>
          <p:nvPr/>
        </p:nvSpPr>
        <p:spPr>
          <a:xfrm>
            <a:off x="1536970" y="3861881"/>
            <a:ext cx="3263689" cy="2308324"/>
          </a:xfrm>
          <a:prstGeom prst="rect">
            <a:avLst/>
          </a:prstGeom>
        </p:spPr>
        <p:txBody>
          <a:bodyPr wrap="square">
            <a:spAutoFit/>
          </a:bodyPr>
          <a:lstStyle/>
          <a:p>
            <a:r>
              <a:rPr lang="en-US" dirty="0">
                <a:solidFill>
                  <a:srgbClr val="444444"/>
                </a:solidFill>
                <a:latin typeface="FranklinITCProLight"/>
              </a:rPr>
              <a:t>State public health officials have suspended the licenses of 207 emergency medical technicians and paramedics across Massachusetts because they were involved in falsifying training records.</a:t>
            </a:r>
          </a:p>
          <a:p>
            <a:r>
              <a:rPr lang="en-US" dirty="0">
                <a:solidFill>
                  <a:srgbClr val="444444"/>
                </a:solidFill>
                <a:latin typeface="FranklinITCProLight"/>
              </a:rPr>
              <a:t>The Eagle-Tribune June 18, 2010</a:t>
            </a:r>
            <a:endParaRPr lang="en-US" dirty="0"/>
          </a:p>
        </p:txBody>
      </p:sp>
    </p:spTree>
    <p:extLst>
      <p:ext uri="{BB962C8B-B14F-4D97-AF65-F5344CB8AC3E}">
        <p14:creationId xmlns:p14="http://schemas.microsoft.com/office/powerpoint/2010/main" val="382948001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kumimoji="1" lang="en-US" altLang="en-US" b="1" dirty="0">
                <a:latin typeface="Arial" panose="020B0604020202020204" pitchFamily="34" charset="0"/>
                <a:cs typeface="Arial" panose="020B0604020202020204" pitchFamily="34" charset="0"/>
              </a:rPr>
              <a:t>Legal Issues in EMS Education</a:t>
            </a:r>
            <a:br>
              <a:rPr kumimoji="1" lang="en-US" altLang="en-US" b="1" dirty="0">
                <a:latin typeface="Arial" panose="020B0604020202020204" pitchFamily="34" charset="0"/>
                <a:cs typeface="Arial" panose="020B0604020202020204" pitchFamily="34" charset="0"/>
              </a:rPr>
            </a:br>
            <a:r>
              <a:rPr kumimoji="1" lang="en-US" altLang="en-US" sz="2800" b="1" i="1" dirty="0">
                <a:latin typeface="Arial" panose="020B0604020202020204" pitchFamily="34" charset="0"/>
                <a:cs typeface="Arial" panose="020B0604020202020204" pitchFamily="34" charset="0"/>
              </a:rPr>
              <a:t>HIPPA</a:t>
            </a:r>
            <a:endParaRPr lang="en-US" sz="2800" i="1" dirty="0">
              <a:latin typeface="Arial" panose="020B0604020202020204" pitchFamily="34" charset="0"/>
              <a:cs typeface="Arial" panose="020B0604020202020204" pitchFamily="34" charset="0"/>
            </a:endParaRPr>
          </a:p>
        </p:txBody>
      </p:sp>
      <p:sp>
        <p:nvSpPr>
          <p:cNvPr id="4" name="Footer Placeholder 3"/>
          <p:cNvSpPr>
            <a:spLocks noGrp="1"/>
          </p:cNvSpPr>
          <p:nvPr>
            <p:ph type="ftr" sz="quarter" idx="11"/>
          </p:nvPr>
        </p:nvSpPr>
        <p:spPr/>
        <p:txBody>
          <a:bodyPr/>
          <a:lstStyle/>
          <a:p>
            <a:r>
              <a:rPr lang="en-US" dirty="0"/>
              <a:t>DOH 530-227 January 2022</a:t>
            </a:r>
          </a:p>
        </p:txBody>
      </p:sp>
      <p:sp>
        <p:nvSpPr>
          <p:cNvPr id="6" name="Rectangle 5"/>
          <p:cNvSpPr/>
          <p:nvPr/>
        </p:nvSpPr>
        <p:spPr>
          <a:xfrm>
            <a:off x="3222701" y="4460488"/>
            <a:ext cx="5218771" cy="2031325"/>
          </a:xfrm>
          <a:prstGeom prst="rect">
            <a:avLst/>
          </a:prstGeom>
        </p:spPr>
        <p:txBody>
          <a:bodyPr wrap="square">
            <a:spAutoFit/>
          </a:bodyPr>
          <a:lstStyle/>
          <a:p>
            <a:r>
              <a:rPr lang="en-US" b="1" dirty="0">
                <a:solidFill>
                  <a:srgbClr val="000000"/>
                </a:solidFill>
                <a:latin typeface="Rokkitt"/>
              </a:rPr>
              <a:t>Lawsuit alleges EMT shared crash photos</a:t>
            </a:r>
          </a:p>
          <a:p>
            <a:r>
              <a:rPr lang="en-US" b="1" dirty="0">
                <a:solidFill>
                  <a:srgbClr val="404040"/>
                </a:solidFill>
                <a:latin typeface="Rokkitt"/>
              </a:rPr>
              <a:t>The EMT took photos, not for diagnostic or legitimate purposes, of the man with her cell phone and later circulated them throughout the community</a:t>
            </a:r>
          </a:p>
          <a:p>
            <a:r>
              <a:rPr lang="en-US" dirty="0">
                <a:solidFill>
                  <a:srgbClr val="000000"/>
                </a:solidFill>
                <a:latin typeface="Open Sans"/>
              </a:rPr>
              <a:t>Sep 4, 2013</a:t>
            </a:r>
          </a:p>
          <a:p>
            <a:br>
              <a:rPr lang="en-US" dirty="0"/>
            </a:br>
            <a:endParaRPr lang="en-US" dirty="0"/>
          </a:p>
        </p:txBody>
      </p:sp>
      <p:sp>
        <p:nvSpPr>
          <p:cNvPr id="7" name="Content Placeholder 6">
            <a:extLst>
              <a:ext uri="{FF2B5EF4-FFF2-40B4-BE49-F238E27FC236}">
                <a16:creationId xmlns:a16="http://schemas.microsoft.com/office/drawing/2014/main" id="{122F42D8-40E6-44E1-980D-2692D94941E4}"/>
              </a:ext>
            </a:extLst>
          </p:cNvPr>
          <p:cNvSpPr>
            <a:spLocks noGrp="1"/>
          </p:cNvSpPr>
          <p:nvPr>
            <p:ph idx="1"/>
          </p:nvPr>
        </p:nvSpPr>
        <p:spPr>
          <a:xfrm>
            <a:off x="1685937" y="2131593"/>
            <a:ext cx="6591985" cy="3777622"/>
          </a:xfrm>
        </p:spPr>
        <p:txBody>
          <a:bodyPr/>
          <a:lstStyle/>
          <a:p>
            <a:r>
              <a:rPr lang="en-US" dirty="0"/>
              <a:t>Health Insurance Portability and Accountability Act of 1996 (HIPAA)</a:t>
            </a:r>
          </a:p>
          <a:p>
            <a:r>
              <a:rPr lang="en-US" dirty="0"/>
              <a:t>A federal law that required the creation of national standards to protect sensitive patient health information from being disclosed without the patient’s consent or knowledge.</a:t>
            </a:r>
          </a:p>
        </p:txBody>
      </p:sp>
    </p:spTree>
    <p:extLst>
      <p:ext uri="{BB962C8B-B14F-4D97-AF65-F5344CB8AC3E}">
        <p14:creationId xmlns:p14="http://schemas.microsoft.com/office/powerpoint/2010/main" val="246533914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21"/>
          </p:nvPr>
        </p:nvSpPr>
        <p:spPr>
          <a:xfrm>
            <a:off x="2" y="2094212"/>
            <a:ext cx="9143998" cy="482030"/>
          </a:xfrm>
        </p:spPr>
        <p:txBody>
          <a:bodyPr/>
          <a:lstStyle/>
          <a:p>
            <a:r>
              <a:rPr kumimoji="1" lang="en-US" altLang="en-US" sz="3200" b="1" dirty="0">
                <a:latin typeface="Arial" panose="020B0604020202020204" pitchFamily="34" charset="0"/>
                <a:cs typeface="Arial" panose="020B0604020202020204" pitchFamily="34" charset="0"/>
              </a:rPr>
              <a:t>Introductions</a:t>
            </a:r>
            <a:endParaRPr lang="en-US" dirty="0">
              <a:latin typeface="Arial" panose="020B0604020202020204" pitchFamily="34" charset="0"/>
              <a:cs typeface="Arial" panose="020B0604020202020204" pitchFamily="34" charset="0"/>
            </a:endParaRPr>
          </a:p>
        </p:txBody>
      </p:sp>
      <p:sp>
        <p:nvSpPr>
          <p:cNvPr id="3" name="Text Placeholder 2"/>
          <p:cNvSpPr>
            <a:spLocks noGrp="1"/>
          </p:cNvSpPr>
          <p:nvPr>
            <p:ph type="body" sz="quarter" idx="22"/>
          </p:nvPr>
        </p:nvSpPr>
        <p:spPr>
          <a:xfrm>
            <a:off x="808278" y="3229583"/>
            <a:ext cx="7553207" cy="3039332"/>
          </a:xfrm>
        </p:spPr>
        <p:txBody>
          <a:bodyPr/>
          <a:lstStyle/>
          <a:p>
            <a:pPr algn="ctr"/>
            <a:r>
              <a:rPr kumimoji="1" lang="en-US" altLang="en-US" dirty="0">
                <a:latin typeface="Arial" panose="020B0604020202020204" pitchFamily="34" charset="0"/>
                <a:cs typeface="Arial" panose="020B0604020202020204" pitchFamily="34" charset="0"/>
              </a:rPr>
              <a:t>You</a:t>
            </a:r>
          </a:p>
          <a:p>
            <a:pPr algn="ctr"/>
            <a:r>
              <a:rPr kumimoji="1" lang="en-US" altLang="en-US" dirty="0">
                <a:latin typeface="Arial" panose="020B0604020202020204" pitchFamily="34" charset="0"/>
                <a:cs typeface="Arial" panose="020B0604020202020204" pitchFamily="34" charset="0"/>
              </a:rPr>
              <a:t>Your Employer and Role</a:t>
            </a:r>
          </a:p>
          <a:p>
            <a:pPr algn="ctr"/>
            <a:r>
              <a:rPr kumimoji="1" lang="en-US" altLang="en-US" dirty="0">
                <a:latin typeface="Arial" panose="020B0604020202020204" pitchFamily="34" charset="0"/>
                <a:cs typeface="Arial" panose="020B0604020202020204" pitchFamily="34" charset="0"/>
              </a:rPr>
              <a:t>Education/Training Background</a:t>
            </a:r>
          </a:p>
          <a:p>
            <a:pPr algn="ctr"/>
            <a:endParaRPr kumimoji="1" lang="en-US" altLang="en-US" dirty="0">
              <a:latin typeface="Times New Roman" panose="02020603050405020304" pitchFamily="18" charset="0"/>
            </a:endParaRPr>
          </a:p>
          <a:p>
            <a:pPr algn="ctr"/>
            <a:endParaRPr kumimoji="1" lang="en-US" altLang="en-US" dirty="0">
              <a:latin typeface="Times New Roman" panose="02020603050405020304" pitchFamily="18" charset="0"/>
            </a:endParaRPr>
          </a:p>
          <a:p>
            <a:pPr algn="ctr"/>
            <a:endParaRPr kumimoji="1" lang="en-US" altLang="en-US" dirty="0">
              <a:latin typeface="Times New Roman" panose="02020603050405020304" pitchFamily="18" charset="0"/>
            </a:endParaRPr>
          </a:p>
          <a:p>
            <a:pPr algn="ctr"/>
            <a:endParaRPr kumimoji="1" lang="en-US" altLang="en-US" dirty="0">
              <a:latin typeface="Times New Roman" panose="02020603050405020304" pitchFamily="18" charset="0"/>
            </a:endParaRPr>
          </a:p>
          <a:p>
            <a:endParaRPr lang="en-US" dirty="0"/>
          </a:p>
        </p:txBody>
      </p:sp>
    </p:spTree>
    <p:extLst>
      <p:ext uri="{BB962C8B-B14F-4D97-AF65-F5344CB8AC3E}">
        <p14:creationId xmlns:p14="http://schemas.microsoft.com/office/powerpoint/2010/main" val="254150450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21"/>
          </p:nvPr>
        </p:nvSpPr>
        <p:spPr>
          <a:xfrm>
            <a:off x="-8311" y="564444"/>
            <a:ext cx="9143998" cy="591559"/>
          </a:xfrm>
        </p:spPr>
        <p:txBody>
          <a:bodyPr/>
          <a:lstStyle/>
          <a:p>
            <a:r>
              <a:rPr kumimoji="1" lang="en-US" altLang="en-US" sz="3200" b="1" dirty="0">
                <a:latin typeface="Arial" panose="020B0604020202020204" pitchFamily="34" charset="0"/>
                <a:cs typeface="Arial" panose="020B0604020202020204" pitchFamily="34" charset="0"/>
              </a:rPr>
              <a:t>Legal Issues in EMS Education</a:t>
            </a:r>
          </a:p>
          <a:p>
            <a:r>
              <a:rPr kumimoji="1" lang="en-US" altLang="en-US" sz="3200" b="1" i="1" dirty="0">
                <a:latin typeface="Arial" panose="020B0604020202020204" pitchFamily="34" charset="0"/>
                <a:cs typeface="Arial" panose="020B0604020202020204" pitchFamily="34" charset="0"/>
              </a:rPr>
              <a:t>Discrimination</a:t>
            </a:r>
          </a:p>
          <a:p>
            <a:endParaRPr lang="en-US" dirty="0">
              <a:latin typeface="Arial" panose="020B0604020202020204" pitchFamily="34" charset="0"/>
              <a:cs typeface="Arial" panose="020B0604020202020204" pitchFamily="34" charset="0"/>
            </a:endParaRPr>
          </a:p>
        </p:txBody>
      </p:sp>
      <p:sp>
        <p:nvSpPr>
          <p:cNvPr id="3" name="Text Placeholder 2"/>
          <p:cNvSpPr>
            <a:spLocks noGrp="1"/>
          </p:cNvSpPr>
          <p:nvPr>
            <p:ph type="body" sz="quarter" idx="22"/>
          </p:nvPr>
        </p:nvSpPr>
        <p:spPr>
          <a:xfrm>
            <a:off x="2120630" y="2077156"/>
            <a:ext cx="6556441" cy="4191759"/>
          </a:xfrm>
        </p:spPr>
        <p:txBody>
          <a:bodyPr/>
          <a:lstStyle/>
          <a:p>
            <a:pPr>
              <a:lnSpc>
                <a:spcPct val="90000"/>
              </a:lnSpc>
              <a:buNone/>
            </a:pPr>
            <a:r>
              <a:rPr kumimoji="1" lang="en-US" altLang="en-US" sz="2400" dirty="0">
                <a:latin typeface="Arial" panose="020B0604020202020204" pitchFamily="34" charset="0"/>
                <a:cs typeface="Arial" panose="020B0604020202020204" pitchFamily="34" charset="0"/>
              </a:rPr>
              <a:t>To avoid accusation of discrimination</a:t>
            </a:r>
          </a:p>
          <a:p>
            <a:pPr marL="342900" indent="-342900">
              <a:lnSpc>
                <a:spcPct val="90000"/>
              </a:lnSpc>
              <a:buFont typeface="Wingdings" panose="05000000000000000000" pitchFamily="2" charset="2"/>
              <a:buChar char="§"/>
            </a:pPr>
            <a:r>
              <a:rPr kumimoji="1" lang="en-US" altLang="en-US" sz="2400" dirty="0">
                <a:latin typeface="Arial" panose="020B0604020202020204" pitchFamily="34" charset="0"/>
                <a:cs typeface="Arial" panose="020B0604020202020204" pitchFamily="34" charset="0"/>
              </a:rPr>
              <a:t>Publish course guide with class rules and consequences</a:t>
            </a:r>
          </a:p>
          <a:p>
            <a:pPr marL="342900" indent="-342900">
              <a:lnSpc>
                <a:spcPct val="90000"/>
              </a:lnSpc>
              <a:buFont typeface="Wingdings" panose="05000000000000000000" pitchFamily="2" charset="2"/>
              <a:buChar char="§"/>
            </a:pPr>
            <a:r>
              <a:rPr kumimoji="1" lang="en-US" altLang="en-US" sz="2400" dirty="0">
                <a:latin typeface="Arial" panose="020B0604020202020204" pitchFamily="34" charset="0"/>
                <a:cs typeface="Arial" panose="020B0604020202020204" pitchFamily="34" charset="0"/>
              </a:rPr>
              <a:t>Hold each student to the same rules and consequences</a:t>
            </a:r>
          </a:p>
          <a:p>
            <a:pPr marL="342900" indent="-342900">
              <a:lnSpc>
                <a:spcPct val="90000"/>
              </a:lnSpc>
              <a:buFont typeface="Wingdings" panose="05000000000000000000" pitchFamily="2" charset="2"/>
              <a:buChar char="§"/>
            </a:pPr>
            <a:r>
              <a:rPr kumimoji="1" lang="en-US" altLang="en-US" sz="2400" dirty="0">
                <a:latin typeface="Arial" panose="020B0604020202020204" pitchFamily="34" charset="0"/>
                <a:cs typeface="Arial" panose="020B0604020202020204" pitchFamily="34" charset="0"/>
              </a:rPr>
              <a:t>Exercise fair and consistent treatment for all students</a:t>
            </a:r>
            <a:endParaRPr kumimoji="1" lang="en-US" altLang="en-US" sz="24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59086881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21"/>
          </p:nvPr>
        </p:nvSpPr>
        <p:spPr>
          <a:xfrm>
            <a:off x="-8311" y="673972"/>
            <a:ext cx="9143998" cy="1030649"/>
          </a:xfrm>
        </p:spPr>
        <p:txBody>
          <a:bodyPr/>
          <a:lstStyle/>
          <a:p>
            <a:r>
              <a:rPr kumimoji="1" lang="en-US" altLang="en-US" sz="3200" b="1" dirty="0">
                <a:latin typeface="Arial" panose="020B0604020202020204" pitchFamily="34" charset="0"/>
                <a:cs typeface="Arial" panose="020B0604020202020204" pitchFamily="34" charset="0"/>
              </a:rPr>
              <a:t>Legal Issues in EMS Education</a:t>
            </a:r>
          </a:p>
          <a:p>
            <a:r>
              <a:rPr kumimoji="1" lang="en-US" altLang="en-US" sz="2800" b="1" i="1" dirty="0">
                <a:latin typeface="Arial" panose="020B0604020202020204" pitchFamily="34" charset="0"/>
                <a:cs typeface="Arial" panose="020B0604020202020204" pitchFamily="34" charset="0"/>
              </a:rPr>
              <a:t>Harassment</a:t>
            </a:r>
          </a:p>
          <a:p>
            <a:endParaRPr lang="en-US" dirty="0">
              <a:latin typeface="Arial" panose="020B0604020202020204" pitchFamily="34" charset="0"/>
              <a:cs typeface="Arial" panose="020B0604020202020204" pitchFamily="34" charset="0"/>
            </a:endParaRPr>
          </a:p>
        </p:txBody>
      </p:sp>
      <p:sp>
        <p:nvSpPr>
          <p:cNvPr id="3" name="Text Placeholder 2"/>
          <p:cNvSpPr>
            <a:spLocks noGrp="1"/>
          </p:cNvSpPr>
          <p:nvPr>
            <p:ph type="body" sz="quarter" idx="22"/>
          </p:nvPr>
        </p:nvSpPr>
        <p:spPr>
          <a:xfrm>
            <a:off x="2091447" y="2167467"/>
            <a:ext cx="6585624" cy="4101448"/>
          </a:xfrm>
        </p:spPr>
        <p:txBody>
          <a:bodyPr/>
          <a:lstStyle/>
          <a:p>
            <a:pPr>
              <a:lnSpc>
                <a:spcPct val="90000"/>
              </a:lnSpc>
              <a:buNone/>
            </a:pPr>
            <a:r>
              <a:rPr kumimoji="1" lang="en-US" altLang="en-US" sz="2800" dirty="0">
                <a:latin typeface="Arial" panose="020B0604020202020204" pitchFamily="34" charset="0"/>
                <a:cs typeface="Arial" panose="020B0604020202020204" pitchFamily="34" charset="0"/>
              </a:rPr>
              <a:t>To avoid accusation of harassment</a:t>
            </a:r>
          </a:p>
          <a:p>
            <a:pPr marL="457200" indent="-457200">
              <a:lnSpc>
                <a:spcPct val="90000"/>
              </a:lnSpc>
              <a:buFont typeface="Wingdings" panose="05000000000000000000" pitchFamily="2" charset="2"/>
              <a:buChar char="§"/>
            </a:pPr>
            <a:r>
              <a:rPr kumimoji="1" lang="en-US" altLang="en-US" sz="2400" dirty="0">
                <a:latin typeface="Arial" panose="020B0604020202020204" pitchFamily="34" charset="0"/>
                <a:cs typeface="Arial" panose="020B0604020202020204" pitchFamily="34" charset="0"/>
              </a:rPr>
              <a:t>Conduct yourself beyond reproach</a:t>
            </a:r>
          </a:p>
          <a:p>
            <a:pPr marL="457200" indent="-457200">
              <a:lnSpc>
                <a:spcPct val="90000"/>
              </a:lnSpc>
              <a:buFont typeface="Wingdings" panose="05000000000000000000" pitchFamily="2" charset="2"/>
              <a:buChar char="§"/>
            </a:pPr>
            <a:r>
              <a:rPr kumimoji="1" lang="en-US" altLang="en-US" sz="2400" dirty="0">
                <a:latin typeface="Arial" panose="020B0604020202020204" pitchFamily="34" charset="0"/>
                <a:cs typeface="Arial" panose="020B0604020202020204" pitchFamily="34" charset="0"/>
              </a:rPr>
              <a:t>Have a professional attitude and maintain professional relationships with your students</a:t>
            </a:r>
          </a:p>
          <a:p>
            <a:pPr marL="457200" indent="-457200">
              <a:lnSpc>
                <a:spcPct val="90000"/>
              </a:lnSpc>
              <a:buFont typeface="Wingdings" panose="05000000000000000000" pitchFamily="2" charset="2"/>
              <a:buChar char="§"/>
            </a:pPr>
            <a:r>
              <a:rPr kumimoji="1" lang="en-US" altLang="en-US" sz="2400" dirty="0">
                <a:latin typeface="Arial" panose="020B0604020202020204" pitchFamily="34" charset="0"/>
                <a:cs typeface="Arial" panose="020B0604020202020204" pitchFamily="34" charset="0"/>
              </a:rPr>
              <a:t>Avoid one-on-one situations where it is just you and a student</a:t>
            </a:r>
          </a:p>
        </p:txBody>
      </p:sp>
    </p:spTree>
    <p:extLst>
      <p:ext uri="{BB962C8B-B14F-4D97-AF65-F5344CB8AC3E}">
        <p14:creationId xmlns:p14="http://schemas.microsoft.com/office/powerpoint/2010/main" val="75434321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21"/>
          </p:nvPr>
        </p:nvSpPr>
        <p:spPr/>
        <p:txBody>
          <a:bodyPr/>
          <a:lstStyle/>
          <a:p>
            <a:r>
              <a:rPr kumimoji="1" lang="en-US" altLang="en-US" sz="3200" b="1" dirty="0">
                <a:latin typeface="Arial" panose="020B0604020202020204" pitchFamily="34" charset="0"/>
                <a:cs typeface="Arial" panose="020B0604020202020204" pitchFamily="34" charset="0"/>
              </a:rPr>
              <a:t>Legal Issues in EMS Education</a:t>
            </a:r>
          </a:p>
          <a:p>
            <a:r>
              <a:rPr kumimoji="1" lang="en-US" altLang="en-US" sz="3200" b="1" i="1" dirty="0">
                <a:latin typeface="Arial" panose="020B0604020202020204" pitchFamily="34" charset="0"/>
                <a:cs typeface="Arial" panose="020B0604020202020204" pitchFamily="34" charset="0"/>
              </a:rPr>
              <a:t>The UDA</a:t>
            </a:r>
            <a:r>
              <a:rPr kumimoji="1" lang="en-US" altLang="en-US" sz="3200" dirty="0">
                <a:latin typeface="Arial" panose="020B0604020202020204" pitchFamily="34" charset="0"/>
                <a:cs typeface="Arial" panose="020B0604020202020204" pitchFamily="34" charset="0"/>
              </a:rPr>
              <a:t> </a:t>
            </a:r>
          </a:p>
          <a:p>
            <a:endParaRPr lang="en-US" dirty="0">
              <a:latin typeface="Arial" panose="020B0604020202020204" pitchFamily="34" charset="0"/>
              <a:cs typeface="Arial" panose="020B0604020202020204" pitchFamily="34" charset="0"/>
            </a:endParaRPr>
          </a:p>
        </p:txBody>
      </p:sp>
      <p:sp>
        <p:nvSpPr>
          <p:cNvPr id="3" name="Text Placeholder 2"/>
          <p:cNvSpPr>
            <a:spLocks noGrp="1"/>
          </p:cNvSpPr>
          <p:nvPr>
            <p:ph type="body" sz="quarter" idx="22"/>
          </p:nvPr>
        </p:nvSpPr>
        <p:spPr>
          <a:xfrm>
            <a:off x="2062264" y="2325511"/>
            <a:ext cx="6614807" cy="3943404"/>
          </a:xfrm>
        </p:spPr>
        <p:txBody>
          <a:bodyPr/>
          <a:lstStyle/>
          <a:p>
            <a:pPr marL="457200" indent="-457200">
              <a:buFont typeface="Wingdings" panose="05000000000000000000" pitchFamily="2" charset="2"/>
              <a:buChar char="§"/>
            </a:pPr>
            <a:r>
              <a:rPr kumimoji="1" lang="en-US" altLang="en-US" sz="2800" dirty="0">
                <a:latin typeface="Arial" panose="020B0604020202020204" pitchFamily="34" charset="0"/>
                <a:cs typeface="Arial" panose="020B0604020202020204" pitchFamily="34" charset="0"/>
              </a:rPr>
              <a:t>Protects the public</a:t>
            </a:r>
          </a:p>
          <a:p>
            <a:pPr>
              <a:buFont typeface="Wingdings" panose="05000000000000000000" pitchFamily="2" charset="2"/>
              <a:buChar char="§"/>
            </a:pPr>
            <a:endParaRPr kumimoji="1" lang="en-US" altLang="en-US" sz="1400" dirty="0">
              <a:latin typeface="Arial" panose="020B0604020202020204" pitchFamily="34" charset="0"/>
              <a:cs typeface="Arial" panose="020B0604020202020204" pitchFamily="34" charset="0"/>
            </a:endParaRPr>
          </a:p>
          <a:p>
            <a:pPr marL="457200" indent="-457200">
              <a:buFont typeface="Wingdings" panose="05000000000000000000" pitchFamily="2" charset="2"/>
              <a:buChar char="§"/>
            </a:pPr>
            <a:r>
              <a:rPr kumimoji="1" lang="en-US" altLang="en-US" sz="2800" dirty="0">
                <a:latin typeface="Arial" panose="020B0604020202020204" pitchFamily="34" charset="0"/>
                <a:cs typeface="Arial" panose="020B0604020202020204" pitchFamily="34" charset="0"/>
              </a:rPr>
              <a:t>Administered by the DOH</a:t>
            </a:r>
          </a:p>
          <a:p>
            <a:pPr>
              <a:buFont typeface="Wingdings" panose="05000000000000000000" pitchFamily="2" charset="2"/>
              <a:buChar char="§"/>
            </a:pPr>
            <a:endParaRPr kumimoji="1" lang="en-US" altLang="en-US" sz="1400" dirty="0">
              <a:latin typeface="Arial" panose="020B0604020202020204" pitchFamily="34" charset="0"/>
              <a:cs typeface="Arial" panose="020B0604020202020204" pitchFamily="34" charset="0"/>
            </a:endParaRPr>
          </a:p>
          <a:p>
            <a:pPr marL="457200" indent="-457200">
              <a:buFont typeface="Wingdings" panose="05000000000000000000" pitchFamily="2" charset="2"/>
              <a:buChar char="§"/>
            </a:pPr>
            <a:r>
              <a:rPr kumimoji="1" lang="en-US" altLang="en-US" sz="2800" dirty="0">
                <a:latin typeface="Arial" panose="020B0604020202020204" pitchFamily="34" charset="0"/>
                <a:cs typeface="Arial" panose="020B0604020202020204" pitchFamily="34" charset="0"/>
              </a:rPr>
              <a:t>See DOH document “The Uniform Disciplinary Act (UDA)” </a:t>
            </a:r>
          </a:p>
        </p:txBody>
      </p:sp>
      <p:pic>
        <p:nvPicPr>
          <p:cNvPr id="4" name="Picture 4" descr="amb"/>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6443133" y="5150556"/>
            <a:ext cx="2362200" cy="1249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58908891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21"/>
          </p:nvPr>
        </p:nvSpPr>
        <p:spPr/>
        <p:txBody>
          <a:bodyPr/>
          <a:lstStyle/>
          <a:p>
            <a:r>
              <a:rPr kumimoji="1" lang="en-US" altLang="en-US" sz="3200" b="1" dirty="0">
                <a:latin typeface="Arial" panose="020B0604020202020204" pitchFamily="34" charset="0"/>
                <a:cs typeface="Arial" panose="020B0604020202020204" pitchFamily="34" charset="0"/>
              </a:rPr>
              <a:t>Legal Issues in EMS Education</a:t>
            </a:r>
          </a:p>
          <a:p>
            <a:r>
              <a:rPr kumimoji="1" lang="en-US" altLang="en-US" sz="2800" b="1" i="1" dirty="0">
                <a:latin typeface="Arial" panose="020B0604020202020204" pitchFamily="34" charset="0"/>
                <a:cs typeface="Arial" panose="020B0604020202020204" pitchFamily="34" charset="0"/>
              </a:rPr>
              <a:t>Negligence</a:t>
            </a:r>
            <a:endParaRPr kumimoji="1" lang="en-US" altLang="en-US" sz="2800" dirty="0">
              <a:latin typeface="Arial" panose="020B0604020202020204" pitchFamily="34" charset="0"/>
              <a:cs typeface="Arial" panose="020B0604020202020204" pitchFamily="34" charset="0"/>
            </a:endParaRPr>
          </a:p>
          <a:p>
            <a:endParaRPr lang="en-US" dirty="0">
              <a:latin typeface="Arial" panose="020B0604020202020204" pitchFamily="34" charset="0"/>
              <a:cs typeface="Arial" panose="020B0604020202020204" pitchFamily="34" charset="0"/>
            </a:endParaRPr>
          </a:p>
        </p:txBody>
      </p:sp>
      <p:sp>
        <p:nvSpPr>
          <p:cNvPr id="3" name="Text Placeholder 2"/>
          <p:cNvSpPr>
            <a:spLocks noGrp="1"/>
          </p:cNvSpPr>
          <p:nvPr>
            <p:ph type="body" sz="quarter" idx="22"/>
          </p:nvPr>
        </p:nvSpPr>
        <p:spPr>
          <a:xfrm>
            <a:off x="1867711" y="2111022"/>
            <a:ext cx="6831937" cy="3774071"/>
          </a:xfrm>
        </p:spPr>
        <p:txBody>
          <a:bodyPr/>
          <a:lstStyle/>
          <a:p>
            <a:pPr marL="457200" indent="-457200">
              <a:buFont typeface="Wingdings" panose="05000000000000000000" pitchFamily="2" charset="2"/>
              <a:buChar char="§"/>
            </a:pPr>
            <a:r>
              <a:rPr kumimoji="1" lang="en-US" altLang="en-US" sz="2800" dirty="0">
                <a:latin typeface="Arial" panose="020B0604020202020204" pitchFamily="34" charset="0"/>
                <a:cs typeface="Arial" panose="020B0604020202020204" pitchFamily="34" charset="0"/>
              </a:rPr>
              <a:t>Not keeping or retaining records</a:t>
            </a:r>
          </a:p>
          <a:p>
            <a:pPr marL="457200" indent="-457200">
              <a:buFont typeface="Wingdings" panose="05000000000000000000" pitchFamily="2" charset="2"/>
              <a:buChar char="§"/>
            </a:pPr>
            <a:r>
              <a:rPr kumimoji="1" lang="en-US" altLang="en-US" sz="2800" dirty="0">
                <a:latin typeface="Arial" panose="020B0604020202020204" pitchFamily="34" charset="0"/>
                <a:cs typeface="Arial" panose="020B0604020202020204" pitchFamily="34" charset="0"/>
              </a:rPr>
              <a:t>Release of confidential information</a:t>
            </a:r>
          </a:p>
          <a:p>
            <a:pPr marL="457200" indent="-457200">
              <a:buFont typeface="Wingdings" panose="05000000000000000000" pitchFamily="2" charset="2"/>
              <a:buChar char="§"/>
            </a:pPr>
            <a:r>
              <a:rPr kumimoji="1" lang="en-US" altLang="en-US" sz="2800" dirty="0">
                <a:latin typeface="Arial" panose="020B0604020202020204" pitchFamily="34" charset="0"/>
                <a:cs typeface="Arial" panose="020B0604020202020204" pitchFamily="34" charset="0"/>
              </a:rPr>
              <a:t>Intentionally teaching something incorrectly</a:t>
            </a:r>
          </a:p>
          <a:p>
            <a:pPr marL="457200" indent="-457200">
              <a:buFont typeface="Wingdings" panose="05000000000000000000" pitchFamily="2" charset="2"/>
              <a:buChar char="§"/>
            </a:pPr>
            <a:r>
              <a:rPr kumimoji="1" lang="en-US" altLang="en-US" sz="2800" dirty="0">
                <a:latin typeface="Arial" panose="020B0604020202020204" pitchFamily="34" charset="0"/>
                <a:cs typeface="Arial" panose="020B0604020202020204" pitchFamily="34" charset="0"/>
              </a:rPr>
              <a:t>Releasing students early from class, thus not allowing them adequate time to learn a skill</a:t>
            </a:r>
          </a:p>
          <a:p>
            <a:pPr marL="457200" indent="-457200">
              <a:buFont typeface="Wingdings" panose="05000000000000000000" pitchFamily="2" charset="2"/>
              <a:buChar char="§"/>
            </a:pPr>
            <a:r>
              <a:rPr kumimoji="1" lang="en-US" altLang="en-US" sz="2800" b="1" dirty="0">
                <a:latin typeface="Arial" panose="020B0604020202020204" pitchFamily="34" charset="0"/>
                <a:cs typeface="Arial" panose="020B0604020202020204" pitchFamily="34" charset="0"/>
              </a:rPr>
              <a:t>Negligent classroom supervision</a:t>
            </a:r>
            <a:endParaRPr kumimoji="1" lang="en-US" altLang="en-US" sz="3200" b="1" dirty="0">
              <a:latin typeface="Arial" panose="020B0604020202020204" pitchFamily="34" charset="0"/>
              <a:cs typeface="Arial" panose="020B0604020202020204" pitchFamily="34" charset="0"/>
            </a:endParaRPr>
          </a:p>
        </p:txBody>
      </p:sp>
      <p:pic>
        <p:nvPicPr>
          <p:cNvPr id="5" name="Picture 4" descr="j0097919"/>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737574" y="1354427"/>
            <a:ext cx="1185333" cy="13387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88930614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21"/>
          </p:nvPr>
        </p:nvSpPr>
        <p:spPr/>
        <p:txBody>
          <a:bodyPr/>
          <a:lstStyle/>
          <a:p>
            <a:r>
              <a:rPr kumimoji="1" lang="en-US" altLang="en-US" sz="3200" b="1" dirty="0">
                <a:latin typeface="Arial" panose="020B0604020202020204" pitchFamily="34" charset="0"/>
                <a:cs typeface="Arial" panose="020B0604020202020204" pitchFamily="34" charset="0"/>
              </a:rPr>
              <a:t>Legal Issues in EMS Education</a:t>
            </a:r>
          </a:p>
          <a:p>
            <a:r>
              <a:rPr kumimoji="1" lang="en-US" altLang="en-US" sz="2800" b="1" i="1" dirty="0">
                <a:latin typeface="Arial" panose="020B0604020202020204" pitchFamily="34" charset="0"/>
                <a:cs typeface="Arial" panose="020B0604020202020204" pitchFamily="34" charset="0"/>
              </a:rPr>
              <a:t>Freedom of Information Act</a:t>
            </a:r>
            <a:endParaRPr kumimoji="1" lang="en-US" altLang="en-US" sz="2800" dirty="0">
              <a:latin typeface="Arial" panose="020B0604020202020204" pitchFamily="34" charset="0"/>
              <a:cs typeface="Arial" panose="020B0604020202020204" pitchFamily="34" charset="0"/>
            </a:endParaRPr>
          </a:p>
          <a:p>
            <a:endParaRPr lang="en-US" dirty="0">
              <a:latin typeface="Arial" panose="020B0604020202020204" pitchFamily="34" charset="0"/>
              <a:cs typeface="Arial" panose="020B0604020202020204" pitchFamily="34" charset="0"/>
            </a:endParaRPr>
          </a:p>
        </p:txBody>
      </p:sp>
      <p:sp>
        <p:nvSpPr>
          <p:cNvPr id="3" name="Text Placeholder 2"/>
          <p:cNvSpPr>
            <a:spLocks noGrp="1"/>
          </p:cNvSpPr>
          <p:nvPr>
            <p:ph type="body" sz="quarter" idx="22"/>
          </p:nvPr>
        </p:nvSpPr>
        <p:spPr>
          <a:xfrm>
            <a:off x="1984443" y="2227633"/>
            <a:ext cx="6733134" cy="3745149"/>
          </a:xfrm>
        </p:spPr>
        <p:txBody>
          <a:bodyPr/>
          <a:lstStyle/>
          <a:p>
            <a:pPr>
              <a:buSzPct val="100000"/>
              <a:buFont typeface="Wingdings" panose="05000000000000000000" pitchFamily="2" charset="2"/>
              <a:buChar char="§"/>
            </a:pPr>
            <a:r>
              <a:rPr lang="en-US" altLang="en-US" sz="2200" dirty="0">
                <a:latin typeface="Arial" panose="020B0604020202020204" pitchFamily="34" charset="0"/>
                <a:cs typeface="Arial" panose="020B0604020202020204" pitchFamily="34" charset="0"/>
              </a:rPr>
              <a:t>Training agency can’t disclose student/provider academic standing to others without their consent</a:t>
            </a:r>
          </a:p>
          <a:p>
            <a:pPr>
              <a:buSzPct val="100000"/>
              <a:buFont typeface="Wingdings" panose="05000000000000000000" pitchFamily="2" charset="2"/>
              <a:buChar char="§"/>
            </a:pPr>
            <a:r>
              <a:rPr lang="en-US" altLang="en-US" sz="2200" dirty="0">
                <a:latin typeface="Arial" panose="020B0604020202020204" pitchFamily="34" charset="0"/>
                <a:cs typeface="Arial" panose="020B0604020202020204" pitchFamily="34" charset="0"/>
              </a:rPr>
              <a:t>Student/provider records must be kept confidential</a:t>
            </a:r>
          </a:p>
          <a:p>
            <a:pPr>
              <a:buSzPct val="100000"/>
              <a:buFont typeface="Wingdings" panose="05000000000000000000" pitchFamily="2" charset="2"/>
              <a:buChar char="§"/>
            </a:pPr>
            <a:r>
              <a:rPr lang="en-US" sz="2200" dirty="0">
                <a:latin typeface="Arial" panose="020B0604020202020204" pitchFamily="34" charset="0"/>
                <a:cs typeface="Arial" panose="020B0604020202020204" pitchFamily="34" charset="0"/>
              </a:rPr>
              <a:t>The Family Educational Rights and Privacy Act (FERPA) (20 U.S.C. § 1232g; 34 CFR Part 99) is a Federal law that protects the privacy of student education records. </a:t>
            </a:r>
            <a:r>
              <a:rPr lang="en-US" sz="2200" b="1" dirty="0">
                <a:latin typeface="Arial" panose="020B0604020202020204" pitchFamily="34" charset="0"/>
                <a:cs typeface="Arial" panose="020B0604020202020204" pitchFamily="34" charset="0"/>
              </a:rPr>
              <a:t>The law applies to all schools that receive funds under an applicable program of the U.S. Department of Education</a:t>
            </a:r>
            <a:r>
              <a:rPr lang="en-US" sz="2200" dirty="0">
                <a:latin typeface="Arial" panose="020B0604020202020204" pitchFamily="34" charset="0"/>
                <a:cs typeface="Arial" panose="020B0604020202020204" pitchFamily="34" charset="0"/>
              </a:rPr>
              <a:t>.</a:t>
            </a:r>
            <a:endParaRPr lang="en-US" altLang="en-US" sz="2200" dirty="0">
              <a:latin typeface="Arial" panose="020B0604020202020204" pitchFamily="34" charset="0"/>
              <a:cs typeface="Arial" panose="020B0604020202020204" pitchFamily="34" charset="0"/>
            </a:endParaRPr>
          </a:p>
          <a:p>
            <a:pPr>
              <a:buSzPct val="100000"/>
              <a:buFont typeface="Wingdings" panose="05000000000000000000" pitchFamily="2" charset="2"/>
              <a:buNone/>
            </a:pPr>
            <a:endParaRPr lang="en-US" altLang="en-US" sz="28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58598440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21"/>
          </p:nvPr>
        </p:nvSpPr>
        <p:spPr/>
        <p:txBody>
          <a:bodyPr/>
          <a:lstStyle/>
          <a:p>
            <a:r>
              <a:rPr kumimoji="1" lang="en-US" altLang="en-US" sz="3200" b="1" dirty="0">
                <a:latin typeface="Arial" panose="020B0604020202020204" pitchFamily="34" charset="0"/>
                <a:cs typeface="Arial" panose="020B0604020202020204" pitchFamily="34" charset="0"/>
              </a:rPr>
              <a:t>Legal Issues in EMS Education</a:t>
            </a:r>
          </a:p>
          <a:p>
            <a:endParaRPr lang="en-US" dirty="0">
              <a:latin typeface="Arial" panose="020B0604020202020204" pitchFamily="34" charset="0"/>
              <a:cs typeface="Arial" panose="020B0604020202020204" pitchFamily="34" charset="0"/>
            </a:endParaRPr>
          </a:p>
        </p:txBody>
      </p:sp>
      <p:sp>
        <p:nvSpPr>
          <p:cNvPr id="3" name="Text Placeholder 2"/>
          <p:cNvSpPr>
            <a:spLocks noGrp="1"/>
          </p:cNvSpPr>
          <p:nvPr>
            <p:ph type="body" sz="quarter" idx="22"/>
          </p:nvPr>
        </p:nvSpPr>
        <p:spPr>
          <a:xfrm>
            <a:off x="1186774" y="2190044"/>
            <a:ext cx="7490297" cy="4078871"/>
          </a:xfrm>
        </p:spPr>
        <p:txBody>
          <a:bodyPr/>
          <a:lstStyle/>
          <a:p>
            <a:pPr marL="457200" indent="-457200" algn="ctr">
              <a:lnSpc>
                <a:spcPct val="150000"/>
              </a:lnSpc>
              <a:spcBef>
                <a:spcPct val="20000"/>
              </a:spcBef>
              <a:buClr>
                <a:schemeClr val="tx2"/>
              </a:buClr>
              <a:buFont typeface="Wingdings" panose="05000000000000000000" pitchFamily="2" charset="2"/>
              <a:buChar char="§"/>
            </a:pPr>
            <a:r>
              <a:rPr kumimoji="1" lang="en-US" altLang="en-US" sz="2800" b="1" dirty="0">
                <a:latin typeface="Arial" panose="020B0604020202020204" pitchFamily="34" charset="0"/>
                <a:cs typeface="Arial" panose="020B0604020202020204" pitchFamily="34" charset="0"/>
              </a:rPr>
              <a:t>INTEGRITY OF EVALUATOR</a:t>
            </a:r>
          </a:p>
          <a:p>
            <a:pPr marL="457200" indent="-457200" algn="ctr">
              <a:lnSpc>
                <a:spcPct val="150000"/>
              </a:lnSpc>
              <a:spcBef>
                <a:spcPct val="20000"/>
              </a:spcBef>
              <a:buClr>
                <a:schemeClr val="tx2"/>
              </a:buClr>
              <a:buFont typeface="Wingdings" panose="05000000000000000000" pitchFamily="2" charset="2"/>
              <a:buChar char="§"/>
            </a:pPr>
            <a:r>
              <a:rPr kumimoji="1" lang="en-US" altLang="en-US" sz="2800" b="1" dirty="0">
                <a:latin typeface="Arial" panose="020B0604020202020204" pitchFamily="34" charset="0"/>
                <a:cs typeface="Arial" panose="020B0604020202020204" pitchFamily="34" charset="0"/>
              </a:rPr>
              <a:t>CPR TO NATIONAL STANDARDS</a:t>
            </a:r>
          </a:p>
          <a:p>
            <a:pPr marL="457200" indent="-457200" algn="ctr">
              <a:lnSpc>
                <a:spcPct val="150000"/>
              </a:lnSpc>
              <a:spcBef>
                <a:spcPct val="20000"/>
              </a:spcBef>
              <a:buClr>
                <a:schemeClr val="tx2"/>
              </a:buClr>
              <a:buFont typeface="Wingdings" panose="05000000000000000000" pitchFamily="2" charset="2"/>
              <a:buChar char="§"/>
            </a:pPr>
            <a:r>
              <a:rPr kumimoji="1" lang="en-US" altLang="en-US" sz="2800" b="1" dirty="0">
                <a:latin typeface="Arial" panose="020B0604020202020204" pitchFamily="34" charset="0"/>
                <a:cs typeface="Arial" panose="020B0604020202020204" pitchFamily="34" charset="0"/>
              </a:rPr>
              <a:t>MPD APPROVED PROTOCOLS</a:t>
            </a:r>
          </a:p>
          <a:p>
            <a:pPr marL="457200" indent="-457200" algn="ctr">
              <a:lnSpc>
                <a:spcPct val="150000"/>
              </a:lnSpc>
              <a:spcBef>
                <a:spcPct val="20000"/>
              </a:spcBef>
              <a:buClr>
                <a:schemeClr val="tx2"/>
              </a:buClr>
              <a:buFont typeface="Wingdings" panose="05000000000000000000" pitchFamily="2" charset="2"/>
              <a:buChar char="§"/>
            </a:pPr>
            <a:r>
              <a:rPr kumimoji="1" lang="en-US" altLang="en-US" sz="2800" b="1" dirty="0">
                <a:latin typeface="Arial" panose="020B0604020202020204" pitchFamily="34" charset="0"/>
                <a:cs typeface="Arial" panose="020B0604020202020204" pitchFamily="34" charset="0"/>
              </a:rPr>
              <a:t>RECERTIFICATION REQUIREMENTS</a:t>
            </a:r>
          </a:p>
          <a:p>
            <a:pPr marL="0" indent="0" algn="ctr">
              <a:lnSpc>
                <a:spcPct val="90000"/>
              </a:lnSpc>
              <a:spcBef>
                <a:spcPct val="20000"/>
              </a:spcBef>
              <a:buClr>
                <a:schemeClr val="tx2"/>
              </a:buClr>
              <a:buNone/>
            </a:pPr>
            <a:endParaRPr lang="en-US" altLang="en-US" sz="28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0666006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2" presetClass="entr" presetSubtype="4" fill="hold" nodeType="clickEffect">
                                  <p:stCondLst>
                                    <p:cond delay="200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wipe(down)">
                                      <p:cBhvr>
                                        <p:cTn id="14" dur="1500"/>
                                        <p:tgtEl>
                                          <p:spTgt spid="3">
                                            <p:txEl>
                                              <p:pRg st="1" end="1"/>
                                            </p:txEl>
                                          </p:spTgt>
                                        </p:tgtEl>
                                      </p:cBhvr>
                                    </p:animEffect>
                                  </p:childTnLst>
                                </p:cTn>
                              </p:par>
                              <p:par>
                                <p:cTn id="15" presetID="6" presetClass="entr" presetSubtype="16" fill="hold" nodeType="withEffect">
                                  <p:stCondLst>
                                    <p:cond delay="400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circle(in)">
                                      <p:cBhvr>
                                        <p:cTn id="17" dur="3000"/>
                                        <p:tgtEl>
                                          <p:spTgt spid="3">
                                            <p:txEl>
                                              <p:pRg st="2" end="2"/>
                                            </p:txEl>
                                          </p:spTgt>
                                        </p:tgtEl>
                                      </p:cBhvr>
                                    </p:animEffect>
                                  </p:childTnLst>
                                </p:cTn>
                              </p:par>
                              <p:par>
                                <p:cTn id="18" presetID="31" presetClass="entr" presetSubtype="0" fill="hold" nodeType="withEffect">
                                  <p:stCondLst>
                                    <p:cond delay="4250"/>
                                  </p:stCondLst>
                                  <p:childTnLst>
                                    <p:set>
                                      <p:cBhvr>
                                        <p:cTn id="19" dur="1" fill="hold">
                                          <p:stCondLst>
                                            <p:cond delay="0"/>
                                          </p:stCondLst>
                                        </p:cTn>
                                        <p:tgtEl>
                                          <p:spTgt spid="3">
                                            <p:txEl>
                                              <p:pRg st="3" end="3"/>
                                            </p:txEl>
                                          </p:spTgt>
                                        </p:tgtEl>
                                        <p:attrNameLst>
                                          <p:attrName>style.visibility</p:attrName>
                                        </p:attrNameLst>
                                      </p:cBhvr>
                                      <p:to>
                                        <p:strVal val="visible"/>
                                      </p:to>
                                    </p:set>
                                    <p:anim calcmode="lin" valueType="num">
                                      <p:cBhvr>
                                        <p:cTn id="20" dur="3000" fill="hold"/>
                                        <p:tgtEl>
                                          <p:spTgt spid="3">
                                            <p:txEl>
                                              <p:pRg st="3" end="3"/>
                                            </p:txEl>
                                          </p:spTgt>
                                        </p:tgtEl>
                                        <p:attrNameLst>
                                          <p:attrName>ppt_w</p:attrName>
                                        </p:attrNameLst>
                                      </p:cBhvr>
                                      <p:tavLst>
                                        <p:tav tm="0">
                                          <p:val>
                                            <p:fltVal val="0"/>
                                          </p:val>
                                        </p:tav>
                                        <p:tav tm="100000">
                                          <p:val>
                                            <p:strVal val="#ppt_w"/>
                                          </p:val>
                                        </p:tav>
                                      </p:tavLst>
                                    </p:anim>
                                    <p:anim calcmode="lin" valueType="num">
                                      <p:cBhvr>
                                        <p:cTn id="21" dur="3000" fill="hold"/>
                                        <p:tgtEl>
                                          <p:spTgt spid="3">
                                            <p:txEl>
                                              <p:pRg st="3" end="3"/>
                                            </p:txEl>
                                          </p:spTgt>
                                        </p:tgtEl>
                                        <p:attrNameLst>
                                          <p:attrName>ppt_h</p:attrName>
                                        </p:attrNameLst>
                                      </p:cBhvr>
                                      <p:tavLst>
                                        <p:tav tm="0">
                                          <p:val>
                                            <p:fltVal val="0"/>
                                          </p:val>
                                        </p:tav>
                                        <p:tav tm="100000">
                                          <p:val>
                                            <p:strVal val="#ppt_h"/>
                                          </p:val>
                                        </p:tav>
                                      </p:tavLst>
                                    </p:anim>
                                    <p:anim calcmode="lin" valueType="num">
                                      <p:cBhvr>
                                        <p:cTn id="22" dur="3000" fill="hold"/>
                                        <p:tgtEl>
                                          <p:spTgt spid="3">
                                            <p:txEl>
                                              <p:pRg st="3" end="3"/>
                                            </p:txEl>
                                          </p:spTgt>
                                        </p:tgtEl>
                                        <p:attrNameLst>
                                          <p:attrName>style.rotation</p:attrName>
                                        </p:attrNameLst>
                                      </p:cBhvr>
                                      <p:tavLst>
                                        <p:tav tm="0">
                                          <p:val>
                                            <p:fltVal val="90"/>
                                          </p:val>
                                        </p:tav>
                                        <p:tav tm="100000">
                                          <p:val>
                                            <p:fltVal val="0"/>
                                          </p:val>
                                        </p:tav>
                                      </p:tavLst>
                                    </p:anim>
                                    <p:animEffect transition="in" filter="fade">
                                      <p:cBhvr>
                                        <p:cTn id="23" dur="30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21"/>
          </p:nvPr>
        </p:nvSpPr>
        <p:spPr/>
        <p:txBody>
          <a:bodyPr/>
          <a:lstStyle/>
          <a:p>
            <a:r>
              <a:rPr kumimoji="1" lang="en-US" altLang="en-US" sz="3200" b="1" dirty="0">
                <a:latin typeface="Arial" panose="020B0604020202020204" pitchFamily="34" charset="0"/>
                <a:cs typeface="Arial" panose="020B0604020202020204" pitchFamily="34" charset="0"/>
              </a:rPr>
              <a:t>Legal Issues in EMS Education</a:t>
            </a:r>
          </a:p>
          <a:p>
            <a:pPr>
              <a:lnSpc>
                <a:spcPct val="90000"/>
              </a:lnSpc>
            </a:pPr>
            <a:r>
              <a:rPr kumimoji="1" lang="en-US" altLang="en-US" sz="2800" b="1" i="1" dirty="0">
                <a:latin typeface="Arial" panose="020B0604020202020204" pitchFamily="34" charset="0"/>
                <a:cs typeface="Arial" panose="020B0604020202020204" pitchFamily="34" charset="0"/>
              </a:rPr>
              <a:t>Recertification Documentation</a:t>
            </a:r>
          </a:p>
          <a:p>
            <a:endParaRPr lang="en-US" dirty="0">
              <a:latin typeface="Arial" panose="020B0604020202020204" pitchFamily="34" charset="0"/>
              <a:cs typeface="Arial" panose="020B0604020202020204" pitchFamily="34" charset="0"/>
            </a:endParaRPr>
          </a:p>
        </p:txBody>
      </p:sp>
      <p:sp>
        <p:nvSpPr>
          <p:cNvPr id="3" name="Text Placeholder 2"/>
          <p:cNvSpPr>
            <a:spLocks noGrp="1"/>
          </p:cNvSpPr>
          <p:nvPr>
            <p:ph type="body" sz="quarter" idx="22"/>
          </p:nvPr>
        </p:nvSpPr>
        <p:spPr>
          <a:xfrm>
            <a:off x="1935804" y="2111022"/>
            <a:ext cx="6718688" cy="3774071"/>
          </a:xfrm>
        </p:spPr>
        <p:txBody>
          <a:bodyPr/>
          <a:lstStyle/>
          <a:p>
            <a:pPr marL="457200" indent="-457200">
              <a:lnSpc>
                <a:spcPct val="90000"/>
              </a:lnSpc>
              <a:buFont typeface="Wingdings" panose="05000000000000000000" pitchFamily="2" charset="2"/>
              <a:buChar char="§"/>
            </a:pPr>
            <a:r>
              <a:rPr kumimoji="1" lang="en-US" altLang="en-US" sz="2800" dirty="0">
                <a:latin typeface="Arial" panose="020B0604020202020204" pitchFamily="34" charset="0"/>
                <a:cs typeface="Arial" panose="020B0604020202020204" pitchFamily="34" charset="0"/>
              </a:rPr>
              <a:t>Individuals are responsible for their personal certification documentation (4 YEARS)</a:t>
            </a:r>
          </a:p>
          <a:p>
            <a:pPr marL="457200" indent="-457200">
              <a:lnSpc>
                <a:spcPct val="90000"/>
              </a:lnSpc>
              <a:buFont typeface="Wingdings" panose="05000000000000000000" pitchFamily="2" charset="2"/>
              <a:buChar char="§"/>
            </a:pPr>
            <a:r>
              <a:rPr kumimoji="1" lang="en-US" altLang="en-US" sz="2800" dirty="0">
                <a:latin typeface="Arial" panose="020B0604020202020204" pitchFamily="34" charset="0"/>
                <a:cs typeface="Arial" panose="020B0604020202020204" pitchFamily="34" charset="0"/>
              </a:rPr>
              <a:t>Course outline/name of instructor</a:t>
            </a:r>
          </a:p>
          <a:p>
            <a:pPr marL="457200" indent="-457200">
              <a:lnSpc>
                <a:spcPct val="90000"/>
              </a:lnSpc>
              <a:buFont typeface="Wingdings" panose="05000000000000000000" pitchFamily="2" charset="2"/>
              <a:buChar char="§"/>
            </a:pPr>
            <a:r>
              <a:rPr kumimoji="1" lang="en-US" altLang="en-US" sz="2800" dirty="0">
                <a:latin typeface="Arial" panose="020B0604020202020204" pitchFamily="34" charset="0"/>
                <a:cs typeface="Arial" panose="020B0604020202020204" pitchFamily="34" charset="0"/>
              </a:rPr>
              <a:t>Knowledge evaluations (“test” scores)</a:t>
            </a:r>
          </a:p>
          <a:p>
            <a:pPr marL="457200" indent="-457200">
              <a:lnSpc>
                <a:spcPct val="90000"/>
              </a:lnSpc>
              <a:buFont typeface="Wingdings" panose="05000000000000000000" pitchFamily="2" charset="2"/>
              <a:buChar char="§"/>
            </a:pPr>
            <a:r>
              <a:rPr kumimoji="1" lang="en-US" altLang="en-US" sz="2800" dirty="0">
                <a:latin typeface="Arial" panose="020B0604020202020204" pitchFamily="34" charset="0"/>
                <a:cs typeface="Arial" panose="020B0604020202020204" pitchFamily="34" charset="0"/>
              </a:rPr>
              <a:t>Skill sheets (or copy)</a:t>
            </a:r>
          </a:p>
          <a:p>
            <a:pPr marL="457200" indent="-457200">
              <a:lnSpc>
                <a:spcPct val="90000"/>
              </a:lnSpc>
              <a:buFont typeface="Wingdings" panose="05000000000000000000" pitchFamily="2" charset="2"/>
              <a:buChar char="§"/>
            </a:pPr>
            <a:r>
              <a:rPr kumimoji="1" lang="en-US" altLang="en-US" sz="2800" dirty="0">
                <a:latin typeface="Arial" panose="020B0604020202020204" pitchFamily="34" charset="0"/>
                <a:cs typeface="Arial" panose="020B0604020202020204" pitchFamily="34" charset="0"/>
              </a:rPr>
              <a:t>Remediation documentation</a:t>
            </a:r>
          </a:p>
        </p:txBody>
      </p:sp>
    </p:spTree>
    <p:extLst>
      <p:ext uri="{BB962C8B-B14F-4D97-AF65-F5344CB8AC3E}">
        <p14:creationId xmlns:p14="http://schemas.microsoft.com/office/powerpoint/2010/main" val="3630720733"/>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21"/>
          </p:nvPr>
        </p:nvSpPr>
        <p:spPr/>
        <p:txBody>
          <a:bodyPr/>
          <a:lstStyle/>
          <a:p>
            <a:r>
              <a:rPr kumimoji="1" lang="en-US" altLang="en-US" sz="3200" b="1" dirty="0">
                <a:latin typeface="Arial" panose="020B0604020202020204" pitchFamily="34" charset="0"/>
                <a:cs typeface="Arial" panose="020B0604020202020204" pitchFamily="34" charset="0"/>
              </a:rPr>
              <a:t>Legal Issues in EMS Education</a:t>
            </a:r>
          </a:p>
          <a:p>
            <a:pPr>
              <a:lnSpc>
                <a:spcPct val="90000"/>
              </a:lnSpc>
            </a:pPr>
            <a:r>
              <a:rPr kumimoji="1" lang="en-US" altLang="en-US" sz="2800" b="1" i="1" dirty="0">
                <a:latin typeface="Arial" panose="020B0604020202020204" pitchFamily="34" charset="0"/>
                <a:cs typeface="Arial" panose="020B0604020202020204" pitchFamily="34" charset="0"/>
              </a:rPr>
              <a:t>Remediation Documentation</a:t>
            </a:r>
          </a:p>
          <a:p>
            <a:endParaRPr lang="en-US" dirty="0">
              <a:latin typeface="Arial" panose="020B0604020202020204" pitchFamily="34" charset="0"/>
              <a:cs typeface="Arial" panose="020B0604020202020204" pitchFamily="34" charset="0"/>
            </a:endParaRPr>
          </a:p>
        </p:txBody>
      </p:sp>
      <p:sp>
        <p:nvSpPr>
          <p:cNvPr id="3" name="Text Placeholder 2"/>
          <p:cNvSpPr>
            <a:spLocks noGrp="1"/>
          </p:cNvSpPr>
          <p:nvPr>
            <p:ph type="body" sz="quarter" idx="22"/>
          </p:nvPr>
        </p:nvSpPr>
        <p:spPr>
          <a:xfrm>
            <a:off x="1877438" y="2111022"/>
            <a:ext cx="6777054" cy="3774071"/>
          </a:xfrm>
        </p:spPr>
        <p:txBody>
          <a:bodyPr/>
          <a:lstStyle/>
          <a:p>
            <a:pPr>
              <a:lnSpc>
                <a:spcPct val="90000"/>
              </a:lnSpc>
              <a:buNone/>
            </a:pPr>
            <a:r>
              <a:rPr kumimoji="1" lang="en-US" altLang="en-US" sz="2800" dirty="0">
                <a:latin typeface="Arial" panose="020B0604020202020204" pitchFamily="34" charset="0"/>
                <a:cs typeface="Arial" panose="020B0604020202020204" pitchFamily="34" charset="0"/>
              </a:rPr>
              <a:t>Document all activities and remediation efforts </a:t>
            </a:r>
          </a:p>
          <a:p>
            <a:pPr marL="457200" indent="-457200">
              <a:lnSpc>
                <a:spcPct val="90000"/>
              </a:lnSpc>
              <a:buFont typeface="Wingdings" panose="05000000000000000000" pitchFamily="2" charset="2"/>
              <a:buChar char="§"/>
            </a:pPr>
            <a:r>
              <a:rPr kumimoji="1" lang="en-US" altLang="en-US" sz="2400" dirty="0">
                <a:latin typeface="Arial" panose="020B0604020202020204" pitchFamily="34" charset="0"/>
                <a:cs typeface="Arial" panose="020B0604020202020204" pitchFamily="34" charset="0"/>
              </a:rPr>
              <a:t>Mark skills sheets appropriately, documenting specifically the actions that were done incorrectly</a:t>
            </a:r>
          </a:p>
          <a:p>
            <a:pPr marL="457200" indent="-457200">
              <a:lnSpc>
                <a:spcPct val="90000"/>
              </a:lnSpc>
              <a:buFont typeface="Wingdings" panose="05000000000000000000" pitchFamily="2" charset="2"/>
              <a:buChar char="§"/>
            </a:pPr>
            <a:r>
              <a:rPr kumimoji="1" lang="en-US" altLang="en-US" sz="2400" dirty="0">
                <a:latin typeface="Arial" panose="020B0604020202020204" pitchFamily="34" charset="0"/>
                <a:cs typeface="Arial" panose="020B0604020202020204" pitchFamily="34" charset="0"/>
              </a:rPr>
              <a:t>Document remediation efforts, including when and how you approached it and the outcome</a:t>
            </a:r>
          </a:p>
          <a:p>
            <a:pPr marL="457200" indent="-457200">
              <a:lnSpc>
                <a:spcPct val="90000"/>
              </a:lnSpc>
              <a:buFont typeface="Wingdings" panose="05000000000000000000" pitchFamily="2" charset="2"/>
              <a:buChar char="§"/>
            </a:pPr>
            <a:r>
              <a:rPr kumimoji="1" lang="en-US" altLang="en-US" sz="2400" dirty="0">
                <a:latin typeface="Arial" panose="020B0604020202020204" pitchFamily="34" charset="0"/>
                <a:cs typeface="Arial" panose="020B0604020202020204" pitchFamily="34" charset="0"/>
              </a:rPr>
              <a:t>File with the appropriate repository</a:t>
            </a:r>
          </a:p>
        </p:txBody>
      </p:sp>
    </p:spTree>
    <p:extLst>
      <p:ext uri="{BB962C8B-B14F-4D97-AF65-F5344CB8AC3E}">
        <p14:creationId xmlns:p14="http://schemas.microsoft.com/office/powerpoint/2010/main" val="911469342"/>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21"/>
          </p:nvPr>
        </p:nvSpPr>
        <p:spPr/>
        <p:txBody>
          <a:bodyPr/>
          <a:lstStyle/>
          <a:p>
            <a:r>
              <a:rPr kumimoji="1" lang="en-US" altLang="en-US" sz="3200" b="1" dirty="0">
                <a:latin typeface="Arial" panose="020B0604020202020204" pitchFamily="34" charset="0"/>
                <a:cs typeface="Arial" panose="020B0604020202020204" pitchFamily="34" charset="0"/>
              </a:rPr>
              <a:t>Module 4</a:t>
            </a:r>
            <a:endParaRPr kumimoji="1" lang="en-US" altLang="en-US" sz="2800" b="1" i="1" dirty="0">
              <a:latin typeface="Arial" panose="020B0604020202020204" pitchFamily="34" charset="0"/>
              <a:cs typeface="Arial" panose="020B0604020202020204" pitchFamily="34" charset="0"/>
            </a:endParaRPr>
          </a:p>
          <a:p>
            <a:endParaRPr lang="en-US" dirty="0">
              <a:latin typeface="Arial" panose="020B0604020202020204" pitchFamily="34" charset="0"/>
              <a:cs typeface="Arial" panose="020B0604020202020204" pitchFamily="34" charset="0"/>
            </a:endParaRPr>
          </a:p>
        </p:txBody>
      </p:sp>
      <p:sp>
        <p:nvSpPr>
          <p:cNvPr id="3" name="Text Placeholder 2"/>
          <p:cNvSpPr>
            <a:spLocks noGrp="1"/>
          </p:cNvSpPr>
          <p:nvPr>
            <p:ph type="body" sz="quarter" idx="22"/>
          </p:nvPr>
        </p:nvSpPr>
        <p:spPr>
          <a:xfrm>
            <a:off x="1945532" y="2111022"/>
            <a:ext cx="6708960" cy="3774071"/>
          </a:xfrm>
        </p:spPr>
        <p:txBody>
          <a:bodyPr/>
          <a:lstStyle/>
          <a:p>
            <a:pPr marL="0" indent="0" algn="ctr">
              <a:buNone/>
              <a:defRPr/>
            </a:pPr>
            <a:r>
              <a:rPr kumimoji="1" lang="en-US" sz="2800" b="1" i="1" dirty="0">
                <a:effectLst>
                  <a:outerShdw blurRad="38100" dist="38100" dir="2700000" algn="tl">
                    <a:srgbClr val="C0C0C0"/>
                  </a:outerShdw>
                </a:effectLst>
                <a:latin typeface="Arial" panose="020B0604020202020204" pitchFamily="34" charset="0"/>
                <a:cs typeface="Arial" panose="020B0604020202020204" pitchFamily="34" charset="0"/>
              </a:rPr>
              <a:t>The Evaluator IS an Educator!</a:t>
            </a:r>
            <a:endParaRPr kumimoji="1" lang="en-US" sz="3200" b="1" i="1" dirty="0">
              <a:effectLst>
                <a:outerShdw blurRad="38100" dist="38100" dir="2700000" algn="tl">
                  <a:srgbClr val="C0C0C0"/>
                </a:outerShdw>
              </a:effectLst>
              <a:latin typeface="Arial" panose="020B0604020202020204" pitchFamily="34" charset="0"/>
              <a:cs typeface="Arial" panose="020B0604020202020204" pitchFamily="34" charset="0"/>
            </a:endParaRPr>
          </a:p>
          <a:p>
            <a:pPr algn="ctr">
              <a:defRPr/>
            </a:pPr>
            <a:endParaRPr kumimoji="1" lang="en-US" i="1" dirty="0">
              <a:solidFill>
                <a:schemeClr val="tx2"/>
              </a:solidFill>
              <a:effectLst>
                <a:outerShdw blurRad="38100" dist="38100" dir="2700000" algn="tl">
                  <a:srgbClr val="C0C0C0"/>
                </a:outerShdw>
              </a:effectLst>
              <a:latin typeface="Arial" panose="020B0604020202020204" pitchFamily="34" charset="0"/>
              <a:cs typeface="Arial" panose="020B0604020202020204" pitchFamily="34" charset="0"/>
            </a:endParaRPr>
          </a:p>
          <a:p>
            <a:pPr marL="0" indent="0" algn="ctr">
              <a:buNone/>
              <a:defRPr/>
            </a:pPr>
            <a:r>
              <a:rPr kumimoji="1" lang="en-US" i="1" dirty="0">
                <a:effectLst>
                  <a:outerShdw blurRad="38100" dist="38100" dir="2700000" algn="tl">
                    <a:srgbClr val="C0C0C0"/>
                  </a:outerShdw>
                </a:effectLst>
                <a:latin typeface="Arial" panose="020B0604020202020204" pitchFamily="34" charset="0"/>
                <a:cs typeface="Arial" panose="020B0604020202020204" pitchFamily="34" charset="0"/>
              </a:rPr>
              <a:t>“Every person is gifted in some area. </a:t>
            </a:r>
          </a:p>
          <a:p>
            <a:pPr marL="0" indent="0" algn="ctr">
              <a:buNone/>
              <a:defRPr/>
            </a:pPr>
            <a:r>
              <a:rPr kumimoji="1" lang="en-US" i="1" dirty="0">
                <a:effectLst>
                  <a:outerShdw blurRad="38100" dist="38100" dir="2700000" algn="tl">
                    <a:srgbClr val="C0C0C0"/>
                  </a:outerShdw>
                </a:effectLst>
                <a:latin typeface="Arial" panose="020B0604020202020204" pitchFamily="34" charset="0"/>
                <a:cs typeface="Arial" panose="020B0604020202020204" pitchFamily="34" charset="0"/>
              </a:rPr>
              <a:t>We just have to find out what.” </a:t>
            </a:r>
          </a:p>
          <a:p>
            <a:pPr marL="0" indent="0" algn="ctr">
              <a:buNone/>
              <a:defRPr/>
            </a:pPr>
            <a:r>
              <a:rPr kumimoji="1" lang="en-US" i="1" dirty="0">
                <a:effectLst>
                  <a:outerShdw blurRad="38100" dist="38100" dir="2700000" algn="tl">
                    <a:srgbClr val="C0C0C0"/>
                  </a:outerShdw>
                </a:effectLst>
                <a:latin typeface="Arial" panose="020B0604020202020204" pitchFamily="34" charset="0"/>
                <a:cs typeface="Arial" panose="020B0604020202020204" pitchFamily="34" charset="0"/>
              </a:rPr>
              <a:t>- Evelyn Blose Holman</a:t>
            </a:r>
            <a:endParaRPr kumimoji="1" lang="en-US" i="1" dirty="0">
              <a:solidFill>
                <a:srgbClr val="00FFFF"/>
              </a:solidFill>
              <a:effectLst>
                <a:outerShdw blurRad="38100" dist="38100" dir="2700000" algn="tl">
                  <a:srgbClr val="C0C0C0"/>
                </a:outerShdw>
              </a:effectLst>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253396298"/>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21"/>
          </p:nvPr>
        </p:nvSpPr>
        <p:spPr/>
        <p:txBody>
          <a:bodyPr/>
          <a:lstStyle/>
          <a:p>
            <a:r>
              <a:rPr kumimoji="1" lang="en-US" altLang="en-US" sz="3200" b="1" dirty="0">
                <a:latin typeface="Arial" panose="020B0604020202020204" pitchFamily="34" charset="0"/>
                <a:cs typeface="Arial" panose="020B0604020202020204" pitchFamily="34" charset="0"/>
              </a:rPr>
              <a:t>Adult Learners</a:t>
            </a:r>
            <a:endParaRPr lang="en-US" dirty="0">
              <a:latin typeface="Arial" panose="020B0604020202020204" pitchFamily="34" charset="0"/>
              <a:cs typeface="Arial" panose="020B0604020202020204" pitchFamily="34" charset="0"/>
            </a:endParaRPr>
          </a:p>
        </p:txBody>
      </p:sp>
      <p:sp>
        <p:nvSpPr>
          <p:cNvPr id="3" name="Text Placeholder 2"/>
          <p:cNvSpPr>
            <a:spLocks noGrp="1"/>
          </p:cNvSpPr>
          <p:nvPr>
            <p:ph type="body" sz="quarter" idx="22"/>
          </p:nvPr>
        </p:nvSpPr>
        <p:spPr>
          <a:xfrm>
            <a:off x="2295727" y="1507788"/>
            <a:ext cx="6381343" cy="4761128"/>
          </a:xfrm>
        </p:spPr>
        <p:txBody>
          <a:bodyPr/>
          <a:lstStyle/>
          <a:p>
            <a:pPr marL="457200" indent="-457200">
              <a:buFont typeface="Wingdings" panose="05000000000000000000" pitchFamily="2" charset="2"/>
              <a:buChar char="§"/>
            </a:pPr>
            <a:r>
              <a:rPr kumimoji="1" lang="en-US" altLang="en-US" dirty="0">
                <a:latin typeface="Arial" panose="020B0604020202020204" pitchFamily="34" charset="0"/>
                <a:cs typeface="Arial" panose="020B0604020202020204" pitchFamily="34" charset="0"/>
              </a:rPr>
              <a:t>Each person perceives, processes, stores and retrieves material in a unique way. Even though they may have a tendency toward one learning style, adults are flexible and able to adapt to a variety of styles. </a:t>
            </a:r>
          </a:p>
          <a:p>
            <a:pPr marL="457200" indent="-457200">
              <a:buFont typeface="Wingdings" panose="05000000000000000000" pitchFamily="2" charset="2"/>
              <a:buChar char="§"/>
            </a:pPr>
            <a:r>
              <a:rPr kumimoji="1" lang="en-US" altLang="en-US" dirty="0">
                <a:latin typeface="Arial" panose="020B0604020202020204" pitchFamily="34" charset="0"/>
                <a:cs typeface="Arial" panose="020B0604020202020204" pitchFamily="34" charset="0"/>
              </a:rPr>
              <a:t>As an evaluator, you must identify the individual “pieces” and “put them together” to maximize the learning experience</a:t>
            </a:r>
          </a:p>
          <a:p>
            <a:pPr marL="457200" indent="-457200">
              <a:buFont typeface="Wingdings" panose="05000000000000000000" pitchFamily="2" charset="2"/>
              <a:buChar char="§"/>
            </a:pPr>
            <a:endParaRPr kumimoji="1" lang="en-US" altLang="en-US" dirty="0">
              <a:latin typeface="Arial" panose="020B0604020202020204" pitchFamily="34" charset="0"/>
              <a:cs typeface="Arial" panose="020B0604020202020204" pitchFamily="34" charset="0"/>
            </a:endParaRPr>
          </a:p>
          <a:p>
            <a:pPr marL="0" indent="0">
              <a:buNone/>
            </a:pPr>
            <a:r>
              <a:rPr kumimoji="1" lang="en-US" i="1" dirty="0">
                <a:effectLst>
                  <a:outerShdw blurRad="38100" dist="38100" dir="2700000" algn="tl">
                    <a:srgbClr val="C0C0C0"/>
                  </a:outerShdw>
                </a:effectLst>
                <a:latin typeface="Arial" panose="020B0604020202020204" pitchFamily="34" charset="0"/>
                <a:cs typeface="Arial" panose="020B0604020202020204" pitchFamily="34" charset="0"/>
              </a:rPr>
              <a:t>There should be no students or teachers; only learners and facilitators of learning.  Participants should change roles frequently during any encounter.  - Geri Chumley  </a:t>
            </a:r>
          </a:p>
        </p:txBody>
      </p:sp>
      <p:pic>
        <p:nvPicPr>
          <p:cNvPr id="4" name="Picture 4" descr="j0336962"/>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466930" y="1507788"/>
            <a:ext cx="1563688" cy="1563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86946360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latin typeface="Arial" panose="020B0604020202020204" pitchFamily="34" charset="0"/>
                <a:cs typeface="Arial" panose="020B0604020202020204" pitchFamily="34" charset="0"/>
              </a:rPr>
              <a:t>Tenants of An Online Meeting (optional)</a:t>
            </a:r>
          </a:p>
        </p:txBody>
      </p:sp>
      <p:pic>
        <p:nvPicPr>
          <p:cNvPr id="5" name="Content Placeholder 4"/>
          <p:cNvPicPr>
            <a:picLocks noGrp="1" noChangeAspect="1"/>
          </p:cNvPicPr>
          <p:nvPr>
            <p:ph idx="1"/>
          </p:nvPr>
        </p:nvPicPr>
        <p:blipFill>
          <a:blip r:embed="rId2"/>
          <a:stretch>
            <a:fillRect/>
          </a:stretch>
        </p:blipFill>
        <p:spPr>
          <a:xfrm>
            <a:off x="1287517" y="1839358"/>
            <a:ext cx="2809218" cy="4296451"/>
          </a:xfrm>
          <a:prstGeom prst="rect">
            <a:avLst/>
          </a:prstGeom>
        </p:spPr>
      </p:pic>
      <p:sp>
        <p:nvSpPr>
          <p:cNvPr id="4" name="Footer Placeholder 3"/>
          <p:cNvSpPr>
            <a:spLocks noGrp="1"/>
          </p:cNvSpPr>
          <p:nvPr>
            <p:ph type="ftr" sz="quarter" idx="11"/>
          </p:nvPr>
        </p:nvSpPr>
        <p:spPr/>
        <p:txBody>
          <a:bodyPr/>
          <a:lstStyle/>
          <a:p>
            <a:r>
              <a:rPr lang="en-US" dirty="0"/>
              <a:t>DOH 530-227 January 2022</a:t>
            </a:r>
          </a:p>
        </p:txBody>
      </p:sp>
      <p:sp>
        <p:nvSpPr>
          <p:cNvPr id="6" name="TextBox 5"/>
          <p:cNvSpPr txBox="1"/>
          <p:nvPr/>
        </p:nvSpPr>
        <p:spPr>
          <a:xfrm>
            <a:off x="4477406" y="1781527"/>
            <a:ext cx="4156842" cy="2585323"/>
          </a:xfrm>
          <a:prstGeom prst="rect">
            <a:avLst/>
          </a:prstGeom>
          <a:noFill/>
        </p:spPr>
        <p:txBody>
          <a:bodyPr wrap="square" rtlCol="0">
            <a:spAutoFit/>
          </a:bodyPr>
          <a:lstStyle/>
          <a:p>
            <a:pPr marL="285750" indent="-285750">
              <a:lnSpc>
                <a:spcPct val="200000"/>
              </a:lnSpc>
              <a:buFont typeface="Arial" panose="020B0604020202020204" pitchFamily="34" charset="0"/>
              <a:buChar char="•"/>
            </a:pPr>
            <a:r>
              <a:rPr lang="en-US" sz="2400" dirty="0">
                <a:latin typeface="Arial" panose="020B0604020202020204" pitchFamily="34" charset="0"/>
                <a:cs typeface="Arial" panose="020B0604020202020204" pitchFamily="34" charset="0"/>
              </a:rPr>
              <a:t>How to mute/unmute</a:t>
            </a:r>
          </a:p>
          <a:p>
            <a:pPr marL="285750" indent="-285750">
              <a:lnSpc>
                <a:spcPct val="200000"/>
              </a:lnSpc>
              <a:buFont typeface="Arial" panose="020B0604020202020204" pitchFamily="34" charset="0"/>
              <a:buChar char="•"/>
            </a:pPr>
            <a:r>
              <a:rPr lang="en-US" sz="2400" dirty="0">
                <a:latin typeface="Arial" panose="020B0604020202020204" pitchFamily="34" charset="0"/>
                <a:cs typeface="Arial" panose="020B0604020202020204" pitchFamily="34" charset="0"/>
              </a:rPr>
              <a:t>How to type in chat</a:t>
            </a:r>
          </a:p>
          <a:p>
            <a:pPr marL="285750" indent="-285750">
              <a:lnSpc>
                <a:spcPct val="200000"/>
              </a:lnSpc>
              <a:buFont typeface="Arial" panose="020B0604020202020204" pitchFamily="34" charset="0"/>
              <a:buChar char="•"/>
            </a:pPr>
            <a:r>
              <a:rPr lang="en-US" sz="2400" dirty="0">
                <a:latin typeface="Arial" panose="020B0604020202020204" pitchFamily="34" charset="0"/>
                <a:cs typeface="Arial" panose="020B0604020202020204" pitchFamily="34" charset="0"/>
              </a:rPr>
              <a:t>Certificates of completion</a:t>
            </a:r>
            <a:endParaRPr lang="en-US" sz="2400" dirty="0"/>
          </a:p>
          <a:p>
            <a:pPr marL="285750" indent="-285750">
              <a:buFont typeface="Arial" panose="020B0604020202020204" pitchFamily="34" charset="0"/>
              <a:buChar char="•"/>
            </a:pPr>
            <a:endParaRPr lang="en-US" dirty="0"/>
          </a:p>
        </p:txBody>
      </p:sp>
    </p:spTree>
    <p:extLst>
      <p:ext uri="{BB962C8B-B14F-4D97-AF65-F5344CB8AC3E}">
        <p14:creationId xmlns:p14="http://schemas.microsoft.com/office/powerpoint/2010/main" val="108350597"/>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r>
              <a:rPr lang="en-US"/>
              <a:t>DOH 530-227 October 2018</a:t>
            </a:r>
            <a:endParaRPr lang="en-US" dirty="0"/>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23114" y="711260"/>
            <a:ext cx="8155090" cy="5994339"/>
          </a:xfrm>
          <a:prstGeom prst="rect">
            <a:avLst/>
          </a:prstGeom>
        </p:spPr>
      </p:pic>
    </p:spTree>
    <p:extLst>
      <p:ext uri="{BB962C8B-B14F-4D97-AF65-F5344CB8AC3E}">
        <p14:creationId xmlns:p14="http://schemas.microsoft.com/office/powerpoint/2010/main" val="1243100607"/>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45202" y="624110"/>
            <a:ext cx="5846654" cy="1280890"/>
          </a:xfrm>
        </p:spPr>
        <p:txBody>
          <a:bodyPr/>
          <a:lstStyle/>
          <a:p>
            <a:pPr algn="ctr"/>
            <a:r>
              <a:rPr lang="en-US" dirty="0">
                <a:latin typeface="Arial" panose="020B0604020202020204" pitchFamily="34" charset="0"/>
                <a:cs typeface="Arial" panose="020B0604020202020204" pitchFamily="34" charset="0"/>
              </a:rPr>
              <a:t>Learning Styles</a:t>
            </a:r>
          </a:p>
        </p:txBody>
      </p:sp>
      <p:sp>
        <p:nvSpPr>
          <p:cNvPr id="3" name="Content Placeholder 2"/>
          <p:cNvSpPr>
            <a:spLocks noGrp="1"/>
          </p:cNvSpPr>
          <p:nvPr>
            <p:ph idx="1"/>
          </p:nvPr>
        </p:nvSpPr>
        <p:spPr>
          <a:xfrm>
            <a:off x="2393004" y="2133600"/>
            <a:ext cx="6141396" cy="3777622"/>
          </a:xfrm>
        </p:spPr>
        <p:txBody>
          <a:bodyPr/>
          <a:lstStyle/>
          <a:p>
            <a:r>
              <a:rPr lang="en-US" dirty="0">
                <a:latin typeface="Arial" panose="020B0604020202020204" pitchFamily="34" charset="0"/>
                <a:cs typeface="Arial" panose="020B0604020202020204" pitchFamily="34" charset="0"/>
              </a:rPr>
              <a:t>Visual/Spatial</a:t>
            </a:r>
          </a:p>
          <a:p>
            <a:r>
              <a:rPr lang="en-US" dirty="0">
                <a:latin typeface="Arial" panose="020B0604020202020204" pitchFamily="34" charset="0"/>
                <a:cs typeface="Arial" panose="020B0604020202020204" pitchFamily="34" charset="0"/>
              </a:rPr>
              <a:t>Auditory</a:t>
            </a:r>
          </a:p>
          <a:p>
            <a:r>
              <a:rPr lang="en-US" dirty="0">
                <a:latin typeface="Arial" panose="020B0604020202020204" pitchFamily="34" charset="0"/>
                <a:cs typeface="Arial" panose="020B0604020202020204" pitchFamily="34" charset="0"/>
              </a:rPr>
              <a:t>Verbal/Linguistic</a:t>
            </a:r>
          </a:p>
          <a:p>
            <a:r>
              <a:rPr lang="en-US" dirty="0">
                <a:latin typeface="Arial" panose="020B0604020202020204" pitchFamily="34" charset="0"/>
                <a:cs typeface="Arial" panose="020B0604020202020204" pitchFamily="34" charset="0"/>
              </a:rPr>
              <a:t>Kinesthetic</a:t>
            </a:r>
          </a:p>
          <a:p>
            <a:r>
              <a:rPr lang="en-US" dirty="0">
                <a:latin typeface="Arial" panose="020B0604020202020204" pitchFamily="34" charset="0"/>
                <a:cs typeface="Arial" panose="020B0604020202020204" pitchFamily="34" charset="0"/>
              </a:rPr>
              <a:t>Logical/Mathematical</a:t>
            </a:r>
          </a:p>
          <a:p>
            <a:r>
              <a:rPr lang="en-US" dirty="0">
                <a:latin typeface="Arial" panose="020B0604020202020204" pitchFamily="34" charset="0"/>
                <a:cs typeface="Arial" panose="020B0604020202020204" pitchFamily="34" charset="0"/>
              </a:rPr>
              <a:t>Interpersonal</a:t>
            </a:r>
          </a:p>
          <a:p>
            <a:r>
              <a:rPr lang="en-US" dirty="0">
                <a:latin typeface="Arial" panose="020B0604020202020204" pitchFamily="34" charset="0"/>
                <a:cs typeface="Arial" panose="020B0604020202020204" pitchFamily="34" charset="0"/>
              </a:rPr>
              <a:t>Intrapersonal</a:t>
            </a:r>
          </a:p>
        </p:txBody>
      </p:sp>
      <p:sp>
        <p:nvSpPr>
          <p:cNvPr id="4" name="Footer Placeholder 3"/>
          <p:cNvSpPr>
            <a:spLocks noGrp="1"/>
          </p:cNvSpPr>
          <p:nvPr>
            <p:ph type="ftr" sz="quarter" idx="11"/>
          </p:nvPr>
        </p:nvSpPr>
        <p:spPr/>
        <p:txBody>
          <a:bodyPr/>
          <a:lstStyle/>
          <a:p>
            <a:r>
              <a:rPr lang="en-US" dirty="0"/>
              <a:t>DOH 530-227 January 2022</a:t>
            </a:r>
          </a:p>
        </p:txBody>
      </p:sp>
    </p:spTree>
    <p:extLst>
      <p:ext uri="{BB962C8B-B14F-4D97-AF65-F5344CB8AC3E}">
        <p14:creationId xmlns:p14="http://schemas.microsoft.com/office/powerpoint/2010/main" val="1335690875"/>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kumimoji="1" lang="en-US" altLang="en-US" b="1" dirty="0">
                <a:latin typeface="Arial" panose="020B0604020202020204" pitchFamily="34" charset="0"/>
                <a:cs typeface="Arial" panose="020B0604020202020204" pitchFamily="34" charset="0"/>
              </a:rPr>
              <a:t>Learning Styles</a:t>
            </a:r>
            <a:br>
              <a:rPr lang="en-US" dirty="0">
                <a:latin typeface="Arial" panose="020B0604020202020204" pitchFamily="34" charset="0"/>
                <a:cs typeface="Arial" panose="020B0604020202020204" pitchFamily="34" charset="0"/>
              </a:rPr>
            </a:br>
            <a:endParaRPr lang="en-US" dirty="0">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p:txBody>
          <a:bodyPr/>
          <a:lstStyle/>
          <a:p>
            <a:pPr marL="0" indent="0">
              <a:buNone/>
            </a:pPr>
            <a:r>
              <a:rPr lang="en-US" dirty="0">
                <a:latin typeface="Arial" panose="020B0604020202020204" pitchFamily="34" charset="0"/>
                <a:cs typeface="Arial" panose="020B0604020202020204" pitchFamily="34" charset="0"/>
              </a:rPr>
              <a:t>Visual/Spatial Learners </a:t>
            </a:r>
          </a:p>
          <a:p>
            <a:r>
              <a:rPr lang="en-US" dirty="0">
                <a:latin typeface="Arial" panose="020B0604020202020204" pitchFamily="34" charset="0"/>
                <a:cs typeface="Arial" panose="020B0604020202020204" pitchFamily="34" charset="0"/>
              </a:rPr>
              <a:t>All about information presented visually</a:t>
            </a:r>
          </a:p>
          <a:p>
            <a:r>
              <a:rPr lang="en-US" dirty="0">
                <a:latin typeface="Arial" panose="020B0604020202020204" pitchFamily="34" charset="0"/>
                <a:cs typeface="Arial" panose="020B0604020202020204" pitchFamily="34" charset="0"/>
              </a:rPr>
              <a:t>Graphs, charts, maps, and color coding can help organize information in a person’s mind</a:t>
            </a:r>
          </a:p>
        </p:txBody>
      </p:sp>
      <p:sp>
        <p:nvSpPr>
          <p:cNvPr id="4" name="Footer Placeholder 3"/>
          <p:cNvSpPr>
            <a:spLocks noGrp="1"/>
          </p:cNvSpPr>
          <p:nvPr>
            <p:ph type="ftr" sz="quarter" idx="11"/>
          </p:nvPr>
        </p:nvSpPr>
        <p:spPr/>
        <p:txBody>
          <a:bodyPr/>
          <a:lstStyle/>
          <a:p>
            <a:r>
              <a:rPr lang="en-US" dirty="0"/>
              <a:t>DOH 530-227 January 2022</a:t>
            </a:r>
          </a:p>
        </p:txBody>
      </p:sp>
    </p:spTree>
    <p:extLst>
      <p:ext uri="{BB962C8B-B14F-4D97-AF65-F5344CB8AC3E}">
        <p14:creationId xmlns:p14="http://schemas.microsoft.com/office/powerpoint/2010/main" val="2467379807"/>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21"/>
          </p:nvPr>
        </p:nvSpPr>
        <p:spPr>
          <a:xfrm>
            <a:off x="-8311" y="553156"/>
            <a:ext cx="9143998" cy="602847"/>
          </a:xfrm>
        </p:spPr>
        <p:txBody>
          <a:bodyPr/>
          <a:lstStyle/>
          <a:p>
            <a:r>
              <a:rPr kumimoji="1" lang="en-US" altLang="en-US" sz="3200" b="1" dirty="0">
                <a:latin typeface="Arial" panose="020B0604020202020204" pitchFamily="34" charset="0"/>
                <a:cs typeface="Arial" panose="020B0604020202020204" pitchFamily="34" charset="0"/>
              </a:rPr>
              <a:t>Learning Styles</a:t>
            </a:r>
            <a:endParaRPr lang="en-US" dirty="0">
              <a:latin typeface="Arial" panose="020B0604020202020204" pitchFamily="34" charset="0"/>
              <a:cs typeface="Arial" panose="020B0604020202020204" pitchFamily="34" charset="0"/>
            </a:endParaRPr>
          </a:p>
        </p:txBody>
      </p:sp>
      <p:sp>
        <p:nvSpPr>
          <p:cNvPr id="3" name="Text Placeholder 2"/>
          <p:cNvSpPr>
            <a:spLocks noGrp="1"/>
          </p:cNvSpPr>
          <p:nvPr>
            <p:ph type="body" sz="quarter" idx="22"/>
          </p:nvPr>
        </p:nvSpPr>
        <p:spPr>
          <a:xfrm>
            <a:off x="1721796" y="2077156"/>
            <a:ext cx="6955275" cy="4191759"/>
          </a:xfrm>
        </p:spPr>
        <p:txBody>
          <a:bodyPr/>
          <a:lstStyle/>
          <a:p>
            <a:pPr>
              <a:buNone/>
            </a:pPr>
            <a:r>
              <a:rPr kumimoji="1" lang="en-US" altLang="en-US" sz="2800" b="1" dirty="0">
                <a:latin typeface="Arial" panose="020B0604020202020204" pitchFamily="34" charset="0"/>
                <a:cs typeface="Arial" panose="020B0604020202020204" pitchFamily="34" charset="0"/>
              </a:rPr>
              <a:t>Auditory learners</a:t>
            </a:r>
            <a:endParaRPr kumimoji="1" lang="en-US" altLang="en-US" sz="2800" dirty="0">
              <a:latin typeface="Arial" panose="020B0604020202020204" pitchFamily="34" charset="0"/>
              <a:cs typeface="Arial" panose="020B0604020202020204" pitchFamily="34" charset="0"/>
            </a:endParaRPr>
          </a:p>
          <a:p>
            <a:pPr algn="ctr">
              <a:buNone/>
            </a:pPr>
            <a:endParaRPr kumimoji="1" lang="en-US" altLang="en-US" sz="2800" i="1" dirty="0">
              <a:latin typeface="Arial" panose="020B0604020202020204" pitchFamily="34" charset="0"/>
              <a:cs typeface="Arial" panose="020B0604020202020204" pitchFamily="34" charset="0"/>
            </a:endParaRPr>
          </a:p>
          <a:p>
            <a:pPr marL="623887" lvl="1" indent="-342900">
              <a:buFont typeface="Wingdings" panose="05000000000000000000" pitchFamily="2" charset="2"/>
              <a:buChar char="§"/>
            </a:pPr>
            <a:r>
              <a:rPr kumimoji="1" lang="en-US" altLang="en-US" sz="2400" i="1" dirty="0">
                <a:latin typeface="Arial" panose="020B0604020202020204" pitchFamily="34" charset="0"/>
                <a:cs typeface="Arial" panose="020B0604020202020204" pitchFamily="34" charset="0"/>
              </a:rPr>
              <a:t>Learns best through sound</a:t>
            </a:r>
          </a:p>
          <a:p>
            <a:pPr marL="623887" lvl="1" indent="-342900">
              <a:buFont typeface="Wingdings" panose="05000000000000000000" pitchFamily="2" charset="2"/>
              <a:buChar char="§"/>
            </a:pPr>
            <a:r>
              <a:rPr kumimoji="1" lang="en-US" altLang="en-US" sz="2400" i="1" dirty="0">
                <a:latin typeface="Arial" panose="020B0604020202020204" pitchFamily="34" charset="0"/>
                <a:cs typeface="Arial" panose="020B0604020202020204" pitchFamily="34" charset="0"/>
              </a:rPr>
              <a:t>Music, rhythms, and speech patterns help learners remember important information</a:t>
            </a:r>
          </a:p>
          <a:p>
            <a:pPr marL="623887" lvl="1" indent="-342900">
              <a:buFont typeface="Wingdings" panose="05000000000000000000" pitchFamily="2" charset="2"/>
              <a:buChar char="§"/>
            </a:pPr>
            <a:r>
              <a:rPr kumimoji="1" lang="en-US" altLang="en-US" sz="2400" i="1" dirty="0">
                <a:latin typeface="Arial" panose="020B0604020202020204" pitchFamily="34" charset="0"/>
                <a:cs typeface="Arial" panose="020B0604020202020204" pitchFamily="34" charset="0"/>
              </a:rPr>
              <a:t>Make sure everyone can hear when a skill is being discussed</a:t>
            </a:r>
            <a:r>
              <a:rPr kumimoji="1" lang="en-US" altLang="en-US" i="1" dirty="0">
                <a:latin typeface="Arial" panose="020B0604020202020204" pitchFamily="34" charset="0"/>
                <a:cs typeface="Arial" panose="020B0604020202020204" pitchFamily="34" charset="0"/>
              </a:rPr>
              <a:t> </a:t>
            </a:r>
          </a:p>
        </p:txBody>
      </p:sp>
      <p:pic>
        <p:nvPicPr>
          <p:cNvPr id="4" name="Picture 4" descr="10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540022" y="979399"/>
            <a:ext cx="3387725" cy="2195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849361602"/>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21"/>
          </p:nvPr>
        </p:nvSpPr>
        <p:spPr>
          <a:xfrm>
            <a:off x="-8311" y="508000"/>
            <a:ext cx="9143998" cy="648003"/>
          </a:xfrm>
        </p:spPr>
        <p:txBody>
          <a:bodyPr/>
          <a:lstStyle/>
          <a:p>
            <a:r>
              <a:rPr kumimoji="1" lang="en-US" altLang="en-US" sz="3200" b="1" dirty="0">
                <a:latin typeface="Arial" panose="020B0604020202020204" pitchFamily="34" charset="0"/>
                <a:cs typeface="Arial" panose="020B0604020202020204" pitchFamily="34" charset="0"/>
              </a:rPr>
              <a:t>Learning Styles</a:t>
            </a:r>
            <a:endParaRPr lang="en-US" dirty="0">
              <a:latin typeface="Arial" panose="020B0604020202020204" pitchFamily="34" charset="0"/>
              <a:cs typeface="Arial" panose="020B0604020202020204" pitchFamily="34" charset="0"/>
            </a:endParaRPr>
          </a:p>
        </p:txBody>
      </p:sp>
      <p:sp>
        <p:nvSpPr>
          <p:cNvPr id="3" name="Text Placeholder 2"/>
          <p:cNvSpPr>
            <a:spLocks noGrp="1"/>
          </p:cNvSpPr>
          <p:nvPr>
            <p:ph type="body" sz="quarter" idx="22"/>
          </p:nvPr>
        </p:nvSpPr>
        <p:spPr>
          <a:xfrm>
            <a:off x="1760706" y="1395838"/>
            <a:ext cx="6781894" cy="4191759"/>
          </a:xfrm>
        </p:spPr>
        <p:txBody>
          <a:bodyPr/>
          <a:lstStyle/>
          <a:p>
            <a:pPr>
              <a:buNone/>
            </a:pPr>
            <a:r>
              <a:rPr kumimoji="1" lang="en-US" altLang="en-US" sz="2800" b="1" dirty="0">
                <a:latin typeface="Arial" panose="020B0604020202020204" pitchFamily="34" charset="0"/>
                <a:cs typeface="Arial" panose="020B0604020202020204" pitchFamily="34" charset="0"/>
              </a:rPr>
              <a:t>Verbal/Linguistic </a:t>
            </a:r>
          </a:p>
          <a:p>
            <a:pPr>
              <a:buNone/>
            </a:pPr>
            <a:endParaRPr kumimoji="1" lang="en-US" altLang="en-US" sz="1800" dirty="0">
              <a:latin typeface="Arial" panose="020B0604020202020204" pitchFamily="34" charset="0"/>
              <a:cs typeface="Arial" panose="020B0604020202020204" pitchFamily="34" charset="0"/>
            </a:endParaRPr>
          </a:p>
          <a:p>
            <a:pPr marL="623887" lvl="1" indent="-342900">
              <a:lnSpc>
                <a:spcPct val="90000"/>
              </a:lnSpc>
              <a:buFont typeface="Wingdings" panose="05000000000000000000" pitchFamily="2" charset="2"/>
              <a:buChar char="§"/>
            </a:pPr>
            <a:r>
              <a:rPr kumimoji="1" lang="en-US" altLang="en-US" sz="2200" i="1" dirty="0">
                <a:latin typeface="Arial" panose="020B0604020202020204" pitchFamily="34" charset="0"/>
                <a:cs typeface="Arial" panose="020B0604020202020204" pitchFamily="34" charset="0"/>
              </a:rPr>
              <a:t>Information transmitted through words (written or spoken)</a:t>
            </a:r>
          </a:p>
          <a:p>
            <a:pPr marL="623887" lvl="1" indent="-342900">
              <a:lnSpc>
                <a:spcPct val="90000"/>
              </a:lnSpc>
              <a:buFont typeface="Wingdings" panose="05000000000000000000" pitchFamily="2" charset="2"/>
              <a:buChar char="§"/>
            </a:pPr>
            <a:r>
              <a:rPr kumimoji="1" lang="en-US" altLang="en-US" sz="2200" i="1" dirty="0">
                <a:latin typeface="Arial" panose="020B0604020202020204" pitchFamily="34" charset="0"/>
                <a:cs typeface="Arial" panose="020B0604020202020204" pitchFamily="34" charset="0"/>
              </a:rPr>
              <a:t>Reading and listening are common ways to learn, many people find speaking to themselves a good way to organize information</a:t>
            </a:r>
          </a:p>
          <a:p>
            <a:pPr marL="623887" lvl="1" indent="-342900">
              <a:lnSpc>
                <a:spcPct val="90000"/>
              </a:lnSpc>
              <a:buFont typeface="Wingdings" panose="05000000000000000000" pitchFamily="2" charset="2"/>
              <a:buChar char="§"/>
            </a:pPr>
            <a:r>
              <a:rPr kumimoji="1" lang="en-US" altLang="en-US" sz="2200" i="1" dirty="0">
                <a:latin typeface="Arial" panose="020B0604020202020204" pitchFamily="34" charset="0"/>
                <a:cs typeface="Arial" panose="020B0604020202020204" pitchFamily="34" charset="0"/>
              </a:rPr>
              <a:t>Benefit from looking things up, writing things down, using “word pictures”</a:t>
            </a:r>
          </a:p>
          <a:p>
            <a:pPr marL="623887" lvl="1" indent="-342900">
              <a:lnSpc>
                <a:spcPct val="90000"/>
              </a:lnSpc>
              <a:buFont typeface="Wingdings" panose="05000000000000000000" pitchFamily="2" charset="2"/>
              <a:buChar char="§"/>
            </a:pPr>
            <a:r>
              <a:rPr kumimoji="1" lang="en-US" altLang="en-US" sz="2200" i="1" dirty="0">
                <a:latin typeface="Arial" panose="020B0604020202020204" pitchFamily="34" charset="0"/>
                <a:cs typeface="Arial" panose="020B0604020202020204" pitchFamily="34" charset="0"/>
              </a:rPr>
              <a:t>Provide handouts, use posters, power point, slides, etc.</a:t>
            </a:r>
            <a:r>
              <a:rPr kumimoji="1" lang="en-US" altLang="en-US" sz="2200" b="1" i="1" dirty="0">
                <a:latin typeface="Arial" panose="020B0604020202020204" pitchFamily="34" charset="0"/>
                <a:cs typeface="Arial" panose="020B0604020202020204" pitchFamily="34" charset="0"/>
              </a:rPr>
              <a:t> </a:t>
            </a:r>
          </a:p>
          <a:p>
            <a:pPr marL="623887" lvl="1" indent="-342900">
              <a:lnSpc>
                <a:spcPct val="90000"/>
              </a:lnSpc>
              <a:buFont typeface="Wingdings" panose="05000000000000000000" pitchFamily="2" charset="2"/>
              <a:buChar char="§"/>
            </a:pPr>
            <a:r>
              <a:rPr kumimoji="1" lang="en-US" altLang="en-US" sz="2200" i="1" dirty="0">
                <a:latin typeface="Arial" panose="020B0604020202020204" pitchFamily="34" charset="0"/>
                <a:cs typeface="Arial" panose="020B0604020202020204" pitchFamily="34" charset="0"/>
              </a:rPr>
              <a:t>Make instruction sheets available for equipment being used in the skill evaluation</a:t>
            </a:r>
            <a:endParaRPr kumimoji="1" lang="en-US" altLang="en-US" sz="2200" b="1" i="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847471193"/>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21"/>
          </p:nvPr>
        </p:nvSpPr>
        <p:spPr>
          <a:xfrm>
            <a:off x="-8311" y="575733"/>
            <a:ext cx="9143998" cy="580270"/>
          </a:xfrm>
        </p:spPr>
        <p:txBody>
          <a:bodyPr/>
          <a:lstStyle/>
          <a:p>
            <a:r>
              <a:rPr kumimoji="1" lang="en-US" altLang="en-US" sz="3200" b="1" dirty="0">
                <a:latin typeface="Arial" panose="020B0604020202020204" pitchFamily="34" charset="0"/>
                <a:cs typeface="Arial" panose="020B0604020202020204" pitchFamily="34" charset="0"/>
              </a:rPr>
              <a:t>Learning Styles</a:t>
            </a:r>
            <a:endParaRPr lang="en-US" dirty="0">
              <a:latin typeface="Arial" panose="020B0604020202020204" pitchFamily="34" charset="0"/>
              <a:cs typeface="Arial" panose="020B0604020202020204" pitchFamily="34" charset="0"/>
            </a:endParaRPr>
          </a:p>
        </p:txBody>
      </p:sp>
      <p:sp>
        <p:nvSpPr>
          <p:cNvPr id="3" name="Text Placeholder 2"/>
          <p:cNvSpPr>
            <a:spLocks noGrp="1"/>
          </p:cNvSpPr>
          <p:nvPr>
            <p:ph type="body" sz="quarter" idx="22"/>
          </p:nvPr>
        </p:nvSpPr>
        <p:spPr>
          <a:xfrm>
            <a:off x="1770434" y="2077156"/>
            <a:ext cx="6906637" cy="4191759"/>
          </a:xfrm>
        </p:spPr>
        <p:txBody>
          <a:bodyPr/>
          <a:lstStyle/>
          <a:p>
            <a:pPr>
              <a:lnSpc>
                <a:spcPct val="90000"/>
              </a:lnSpc>
              <a:buNone/>
            </a:pPr>
            <a:r>
              <a:rPr kumimoji="1" lang="en-US" altLang="en-US" sz="2800" b="1" dirty="0">
                <a:latin typeface="Arial" panose="020B0604020202020204" pitchFamily="34" charset="0"/>
                <a:cs typeface="Arial" panose="020B0604020202020204" pitchFamily="34" charset="0"/>
              </a:rPr>
              <a:t>Kinesthetic learners</a:t>
            </a:r>
          </a:p>
          <a:p>
            <a:pPr algn="ctr">
              <a:buNone/>
            </a:pPr>
            <a:endParaRPr kumimoji="1" lang="en-US" altLang="en-US" sz="2800" i="1" dirty="0">
              <a:latin typeface="Arial" panose="020B0604020202020204" pitchFamily="34" charset="0"/>
              <a:cs typeface="Arial" panose="020B0604020202020204" pitchFamily="34" charset="0"/>
            </a:endParaRPr>
          </a:p>
          <a:p>
            <a:pPr marL="623887" lvl="1" indent="-342900">
              <a:lnSpc>
                <a:spcPct val="90000"/>
              </a:lnSpc>
              <a:buFont typeface="Wingdings" panose="05000000000000000000" pitchFamily="2" charset="2"/>
              <a:buChar char="§"/>
            </a:pPr>
            <a:r>
              <a:rPr kumimoji="1" lang="en-US" altLang="en-US" sz="2400" i="1" dirty="0">
                <a:latin typeface="Arial" panose="020B0604020202020204" pitchFamily="34" charset="0"/>
                <a:cs typeface="Arial" panose="020B0604020202020204" pitchFamily="34" charset="0"/>
              </a:rPr>
              <a:t>Learns best by touching and doing </a:t>
            </a:r>
          </a:p>
          <a:p>
            <a:pPr marL="623887" lvl="1" indent="-342900">
              <a:lnSpc>
                <a:spcPct val="90000"/>
              </a:lnSpc>
              <a:buFont typeface="Wingdings" panose="05000000000000000000" pitchFamily="2" charset="2"/>
              <a:buChar char="§"/>
            </a:pPr>
            <a:r>
              <a:rPr kumimoji="1" lang="en-US" altLang="en-US" sz="2400" i="1" dirty="0">
                <a:latin typeface="Arial" panose="020B0604020202020204" pitchFamily="34" charset="0"/>
                <a:cs typeface="Arial" panose="020B0604020202020204" pitchFamily="34" charset="0"/>
              </a:rPr>
              <a:t>Benefits from taking  things apart, making things work, using their hands</a:t>
            </a:r>
          </a:p>
          <a:p>
            <a:pPr marL="623887" lvl="1" indent="-342900">
              <a:lnSpc>
                <a:spcPct val="90000"/>
              </a:lnSpc>
              <a:buFont typeface="Wingdings" panose="05000000000000000000" pitchFamily="2" charset="2"/>
              <a:buChar char="§"/>
            </a:pPr>
            <a:r>
              <a:rPr kumimoji="1" lang="en-US" altLang="en-US" sz="2400" i="1" dirty="0">
                <a:latin typeface="Arial" panose="020B0604020202020204" pitchFamily="34" charset="0"/>
                <a:cs typeface="Arial" panose="020B0604020202020204" pitchFamily="34" charset="0"/>
              </a:rPr>
              <a:t>Use three-dimensional models and replicas, lab sessions, scenarios and role-play</a:t>
            </a:r>
          </a:p>
          <a:p>
            <a:pPr marL="623887" lvl="1" indent="-342900">
              <a:lnSpc>
                <a:spcPct val="90000"/>
              </a:lnSpc>
              <a:buFont typeface="Wingdings" panose="05000000000000000000" pitchFamily="2" charset="2"/>
              <a:buChar char="§"/>
            </a:pPr>
            <a:r>
              <a:rPr kumimoji="1" lang="en-US" altLang="en-US" sz="2400" i="1" dirty="0">
                <a:latin typeface="Arial" panose="020B0604020202020204" pitchFamily="34" charset="0"/>
                <a:cs typeface="Arial" panose="020B0604020202020204" pitchFamily="34" charset="0"/>
              </a:rPr>
              <a:t>Allow time to manipulate and touch the equipment before the evaluation</a:t>
            </a:r>
            <a:endParaRPr kumimoji="1" lang="en-US" altLang="en-US" sz="2400" b="1" i="1" dirty="0">
              <a:latin typeface="Arial" panose="020B0604020202020204" pitchFamily="34" charset="0"/>
              <a:cs typeface="Arial" panose="020B0604020202020204" pitchFamily="34" charset="0"/>
            </a:endParaRPr>
          </a:p>
        </p:txBody>
      </p:sp>
      <p:pic>
        <p:nvPicPr>
          <p:cNvPr id="5" name="Picture 8" descr="P205002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77604" y="959256"/>
            <a:ext cx="2765425" cy="2073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541554162"/>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kumimoji="1" lang="en-US" altLang="en-US" b="1" dirty="0">
                <a:latin typeface="Arial" panose="020B0604020202020204" pitchFamily="34" charset="0"/>
                <a:cs typeface="Arial" panose="020B0604020202020204" pitchFamily="34" charset="0"/>
              </a:rPr>
              <a:t>Learning Styles</a:t>
            </a:r>
            <a:br>
              <a:rPr lang="en-US" dirty="0">
                <a:latin typeface="Arial" panose="020B0604020202020204" pitchFamily="34" charset="0"/>
                <a:cs typeface="Arial" panose="020B0604020202020204" pitchFamily="34" charset="0"/>
              </a:rPr>
            </a:br>
            <a:endParaRPr lang="en-US" dirty="0">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a:xfrm>
            <a:off x="2266545" y="2062264"/>
            <a:ext cx="6267855" cy="3848958"/>
          </a:xfrm>
        </p:spPr>
        <p:txBody>
          <a:bodyPr/>
          <a:lstStyle/>
          <a:p>
            <a:pPr marL="0" indent="0">
              <a:buNone/>
            </a:pPr>
            <a:r>
              <a:rPr lang="en-US" b="1" i="1" dirty="0">
                <a:latin typeface="Arial" panose="020B0604020202020204" pitchFamily="34" charset="0"/>
                <a:cs typeface="Arial" panose="020B0604020202020204" pitchFamily="34" charset="0"/>
              </a:rPr>
              <a:t>Logical/Mathematical</a:t>
            </a:r>
          </a:p>
          <a:p>
            <a:r>
              <a:rPr lang="en-US" dirty="0">
                <a:latin typeface="Arial" panose="020B0604020202020204" pitchFamily="34" charset="0"/>
                <a:cs typeface="Arial" panose="020B0604020202020204" pitchFamily="34" charset="0"/>
              </a:rPr>
              <a:t>Numbers and patterns are key for learning mathematically</a:t>
            </a:r>
          </a:p>
          <a:p>
            <a:r>
              <a:rPr lang="en-US" dirty="0">
                <a:latin typeface="Arial" panose="020B0604020202020204" pitchFamily="34" charset="0"/>
                <a:cs typeface="Arial" panose="020B0604020202020204" pitchFamily="34" charset="0"/>
              </a:rPr>
              <a:t>Systematic and organized thinking helps people sort through lots of information.</a:t>
            </a:r>
          </a:p>
        </p:txBody>
      </p:sp>
      <p:sp>
        <p:nvSpPr>
          <p:cNvPr id="4" name="Footer Placeholder 3"/>
          <p:cNvSpPr>
            <a:spLocks noGrp="1"/>
          </p:cNvSpPr>
          <p:nvPr>
            <p:ph type="ftr" sz="quarter" idx="11"/>
          </p:nvPr>
        </p:nvSpPr>
        <p:spPr/>
        <p:txBody>
          <a:bodyPr/>
          <a:lstStyle/>
          <a:p>
            <a:r>
              <a:rPr lang="en-US" dirty="0"/>
              <a:t>DOH 530-227 Oct January 2022</a:t>
            </a:r>
          </a:p>
        </p:txBody>
      </p:sp>
    </p:spTree>
    <p:extLst>
      <p:ext uri="{BB962C8B-B14F-4D97-AF65-F5344CB8AC3E}">
        <p14:creationId xmlns:p14="http://schemas.microsoft.com/office/powerpoint/2010/main" val="2304024777"/>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21"/>
          </p:nvPr>
        </p:nvSpPr>
        <p:spPr>
          <a:xfrm>
            <a:off x="-8311" y="575733"/>
            <a:ext cx="9143998" cy="580270"/>
          </a:xfrm>
        </p:spPr>
        <p:txBody>
          <a:bodyPr/>
          <a:lstStyle/>
          <a:p>
            <a:r>
              <a:rPr kumimoji="1" lang="en-US" altLang="en-US" sz="3200" b="1" dirty="0">
                <a:latin typeface="Arial" panose="020B0604020202020204" pitchFamily="34" charset="0"/>
                <a:cs typeface="Arial" panose="020B0604020202020204" pitchFamily="34" charset="0"/>
              </a:rPr>
              <a:t>Learning Styles</a:t>
            </a:r>
            <a:endParaRPr lang="en-US" dirty="0">
              <a:latin typeface="Arial" panose="020B0604020202020204" pitchFamily="34" charset="0"/>
              <a:cs typeface="Arial" panose="020B0604020202020204" pitchFamily="34" charset="0"/>
            </a:endParaRPr>
          </a:p>
        </p:txBody>
      </p:sp>
      <p:sp>
        <p:nvSpPr>
          <p:cNvPr id="3" name="Text Placeholder 2"/>
          <p:cNvSpPr>
            <a:spLocks noGrp="1"/>
          </p:cNvSpPr>
          <p:nvPr>
            <p:ph type="body" sz="quarter" idx="22"/>
          </p:nvPr>
        </p:nvSpPr>
        <p:spPr>
          <a:xfrm>
            <a:off x="1585609" y="2077156"/>
            <a:ext cx="7091462" cy="4191759"/>
          </a:xfrm>
        </p:spPr>
        <p:txBody>
          <a:bodyPr/>
          <a:lstStyle/>
          <a:p>
            <a:pPr>
              <a:lnSpc>
                <a:spcPct val="90000"/>
              </a:lnSpc>
              <a:buNone/>
            </a:pPr>
            <a:r>
              <a:rPr kumimoji="1" lang="en-US" altLang="en-US" sz="2800" b="1" dirty="0">
                <a:latin typeface="Arial" panose="020B0604020202020204" pitchFamily="34" charset="0"/>
                <a:cs typeface="Arial" panose="020B0604020202020204" pitchFamily="34" charset="0"/>
              </a:rPr>
              <a:t>Interpersonal/Social learners</a:t>
            </a:r>
          </a:p>
          <a:p>
            <a:pPr>
              <a:lnSpc>
                <a:spcPct val="90000"/>
              </a:lnSpc>
              <a:buNone/>
            </a:pPr>
            <a:endParaRPr kumimoji="1" lang="en-US" altLang="en-US" sz="2800" b="1" dirty="0">
              <a:latin typeface="Arial" panose="020B0604020202020204" pitchFamily="34" charset="0"/>
              <a:cs typeface="Arial" panose="020B0604020202020204" pitchFamily="34" charset="0"/>
            </a:endParaRPr>
          </a:p>
          <a:p>
            <a:pPr marL="623887" lvl="1" indent="-342900">
              <a:buFont typeface="Wingdings" panose="05000000000000000000" pitchFamily="2" charset="2"/>
              <a:buChar char="§"/>
            </a:pPr>
            <a:r>
              <a:rPr kumimoji="1" lang="en-US" altLang="en-US" sz="2400" i="1" dirty="0">
                <a:latin typeface="Arial" panose="020B0604020202020204" pitchFamily="34" charset="0"/>
                <a:cs typeface="Arial" panose="020B0604020202020204" pitchFamily="34" charset="0"/>
              </a:rPr>
              <a:t>Process information best when multi-tasking in busy environments with other people</a:t>
            </a:r>
          </a:p>
          <a:p>
            <a:pPr marL="623887" lvl="1" indent="-342900">
              <a:buFont typeface="Wingdings" panose="05000000000000000000" pitchFamily="2" charset="2"/>
              <a:buChar char="§"/>
            </a:pPr>
            <a:r>
              <a:rPr kumimoji="1" lang="en-US" altLang="en-US" sz="2400" i="1" dirty="0">
                <a:latin typeface="Arial" panose="020B0604020202020204" pitchFamily="34" charset="0"/>
                <a:cs typeface="Arial" panose="020B0604020202020204" pitchFamily="34" charset="0"/>
              </a:rPr>
              <a:t>Enjoy problem solving.  Complex scenarios are challenging to these learners</a:t>
            </a:r>
          </a:p>
          <a:p>
            <a:pPr marL="623887" lvl="1" indent="-342900">
              <a:buFont typeface="Wingdings" panose="05000000000000000000" pitchFamily="2" charset="2"/>
              <a:buChar char="§"/>
            </a:pPr>
            <a:r>
              <a:rPr kumimoji="1" lang="en-US" altLang="en-US" sz="2400" i="1" dirty="0">
                <a:latin typeface="Arial" panose="020B0604020202020204" pitchFamily="34" charset="0"/>
                <a:cs typeface="Arial" panose="020B0604020202020204" pitchFamily="34" charset="0"/>
              </a:rPr>
              <a:t>Classroom discussions, study groups, and skills groups are beneficial</a:t>
            </a:r>
            <a:r>
              <a:rPr kumimoji="1" lang="en-US" altLang="en-US" sz="2400" b="1" i="1" dirty="0">
                <a:latin typeface="Arial" panose="020B0604020202020204" pitchFamily="34" charset="0"/>
                <a:cs typeface="Arial" panose="020B0604020202020204" pitchFamily="34" charset="0"/>
              </a:rPr>
              <a:t> </a:t>
            </a:r>
          </a:p>
        </p:txBody>
      </p:sp>
      <p:pic>
        <p:nvPicPr>
          <p:cNvPr id="6" name="Picture 4" descr="DSC_2090"/>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248968" y="336825"/>
            <a:ext cx="2618846" cy="1740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416816914"/>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21"/>
          </p:nvPr>
        </p:nvSpPr>
        <p:spPr>
          <a:xfrm>
            <a:off x="0" y="575733"/>
            <a:ext cx="9143998" cy="580270"/>
          </a:xfrm>
        </p:spPr>
        <p:txBody>
          <a:bodyPr/>
          <a:lstStyle/>
          <a:p>
            <a:r>
              <a:rPr kumimoji="1" lang="en-US" altLang="en-US" sz="3200" b="1" dirty="0">
                <a:latin typeface="Arial" panose="020B0604020202020204" pitchFamily="34" charset="0"/>
                <a:cs typeface="Arial" panose="020B0604020202020204" pitchFamily="34" charset="0"/>
              </a:rPr>
              <a:t>Learning Styles</a:t>
            </a:r>
            <a:endParaRPr lang="en-US" dirty="0">
              <a:latin typeface="Arial" panose="020B0604020202020204" pitchFamily="34" charset="0"/>
              <a:cs typeface="Arial" panose="020B0604020202020204" pitchFamily="34" charset="0"/>
            </a:endParaRPr>
          </a:p>
        </p:txBody>
      </p:sp>
      <p:sp>
        <p:nvSpPr>
          <p:cNvPr id="3" name="Text Placeholder 2"/>
          <p:cNvSpPr>
            <a:spLocks noGrp="1"/>
          </p:cNvSpPr>
          <p:nvPr>
            <p:ph type="body" sz="quarter" idx="22"/>
          </p:nvPr>
        </p:nvSpPr>
        <p:spPr>
          <a:xfrm>
            <a:off x="1926077" y="2077156"/>
            <a:ext cx="6750994" cy="4191759"/>
          </a:xfrm>
        </p:spPr>
        <p:txBody>
          <a:bodyPr/>
          <a:lstStyle/>
          <a:p>
            <a:pPr>
              <a:lnSpc>
                <a:spcPct val="90000"/>
              </a:lnSpc>
              <a:buNone/>
            </a:pPr>
            <a:r>
              <a:rPr kumimoji="1" lang="en-US" altLang="en-US" sz="2800" b="1" dirty="0">
                <a:latin typeface="Arial" panose="020B0604020202020204" pitchFamily="34" charset="0"/>
                <a:cs typeface="Arial" panose="020B0604020202020204" pitchFamily="34" charset="0"/>
              </a:rPr>
              <a:t>Intrapersonal/Independent learners</a:t>
            </a:r>
          </a:p>
          <a:p>
            <a:pPr marL="623887" lvl="1" indent="-342900">
              <a:buFont typeface="Wingdings" panose="05000000000000000000" pitchFamily="2" charset="2"/>
              <a:buChar char="§"/>
            </a:pPr>
            <a:r>
              <a:rPr kumimoji="1" lang="en-US" altLang="en-US" sz="2400" i="1" dirty="0">
                <a:latin typeface="Arial" panose="020B0604020202020204" pitchFamily="34" charset="0"/>
                <a:cs typeface="Arial" panose="020B0604020202020204" pitchFamily="34" charset="0"/>
              </a:rPr>
              <a:t>Process information best when working independently or isolated</a:t>
            </a:r>
          </a:p>
          <a:p>
            <a:pPr marL="623887" lvl="1" indent="-342900">
              <a:buFont typeface="Wingdings" panose="05000000000000000000" pitchFamily="2" charset="2"/>
              <a:buChar char="§"/>
            </a:pPr>
            <a:r>
              <a:rPr kumimoji="1" lang="en-US" altLang="en-US" sz="2400" i="1" dirty="0">
                <a:latin typeface="Arial" panose="020B0604020202020204" pitchFamily="34" charset="0"/>
                <a:cs typeface="Arial" panose="020B0604020202020204" pitchFamily="34" charset="0"/>
              </a:rPr>
              <a:t>Tend to work best in a quiet, undisturbed, regular study environment.  Enjoy reading, reports, and written exams</a:t>
            </a:r>
          </a:p>
          <a:p>
            <a:pPr marL="623887" lvl="1" indent="-342900">
              <a:buFont typeface="Wingdings" panose="05000000000000000000" pitchFamily="2" charset="2"/>
              <a:buChar char="§"/>
            </a:pPr>
            <a:r>
              <a:rPr kumimoji="1" lang="en-US" altLang="en-US" sz="2400" i="1" dirty="0">
                <a:latin typeface="Arial" panose="020B0604020202020204" pitchFamily="34" charset="0"/>
                <a:cs typeface="Arial" panose="020B0604020202020204" pitchFamily="34" charset="0"/>
              </a:rPr>
              <a:t>Will often benefit from watching the skill being performed by others before participating</a:t>
            </a:r>
            <a:r>
              <a:rPr kumimoji="1" lang="en-US" altLang="en-US" sz="2400" b="1" i="1" dirty="0">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1276406295"/>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r>
              <a:rPr lang="en-US"/>
              <a:t>DOH 530-227 October 2018</a:t>
            </a:r>
            <a:endParaRPr lang="en-US" dirty="0"/>
          </a:p>
        </p:txBody>
      </p:sp>
      <p:pic>
        <p:nvPicPr>
          <p:cNvPr id="3" name="Picture 2"/>
          <p:cNvPicPr>
            <a:picLocks noChangeAspect="1"/>
          </p:cNvPicPr>
          <p:nvPr/>
        </p:nvPicPr>
        <p:blipFill>
          <a:blip r:embed="rId2"/>
          <a:stretch>
            <a:fillRect/>
          </a:stretch>
        </p:blipFill>
        <p:spPr>
          <a:xfrm>
            <a:off x="1707263" y="314143"/>
            <a:ext cx="6186791" cy="6186791"/>
          </a:xfrm>
          <a:prstGeom prst="rect">
            <a:avLst/>
          </a:prstGeom>
        </p:spPr>
      </p:pic>
    </p:spTree>
    <p:extLst>
      <p:ext uri="{BB962C8B-B14F-4D97-AF65-F5344CB8AC3E}">
        <p14:creationId xmlns:p14="http://schemas.microsoft.com/office/powerpoint/2010/main" val="178524669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82111" y="624110"/>
            <a:ext cx="7152290" cy="1280890"/>
          </a:xfrm>
        </p:spPr>
        <p:txBody>
          <a:bodyPr>
            <a:normAutofit fontScale="90000"/>
          </a:bodyPr>
          <a:lstStyle/>
          <a:p>
            <a:pPr algn="ctr"/>
            <a:r>
              <a:rPr kumimoji="1" lang="en-US" altLang="en-US" dirty="0">
                <a:latin typeface="Arial" panose="020B0604020202020204" pitchFamily="34" charset="0"/>
                <a:cs typeface="Arial" panose="020B0604020202020204" pitchFamily="34" charset="0"/>
              </a:rPr>
              <a:t>What do you like about </a:t>
            </a:r>
            <a:br>
              <a:rPr kumimoji="1" lang="en-US" altLang="en-US" dirty="0">
                <a:latin typeface="Arial" panose="020B0604020202020204" pitchFamily="34" charset="0"/>
                <a:cs typeface="Arial" panose="020B0604020202020204" pitchFamily="34" charset="0"/>
              </a:rPr>
            </a:br>
            <a:r>
              <a:rPr kumimoji="1" lang="en-US" altLang="en-US" dirty="0">
                <a:latin typeface="Arial" panose="020B0604020202020204" pitchFamily="34" charset="0"/>
                <a:cs typeface="Arial" panose="020B0604020202020204" pitchFamily="34" charset="0"/>
              </a:rPr>
              <a:t>EMS education?</a:t>
            </a:r>
            <a:br>
              <a:rPr kumimoji="1" lang="en-US" altLang="en-US" dirty="0">
                <a:latin typeface="Arial" panose="020B0604020202020204" pitchFamily="34" charset="0"/>
                <a:cs typeface="Arial" panose="020B0604020202020204" pitchFamily="34" charset="0"/>
              </a:rPr>
            </a:br>
            <a:r>
              <a:rPr kumimoji="1" lang="en-US" altLang="en-US" dirty="0">
                <a:latin typeface="Arial" panose="020B0604020202020204" pitchFamily="34" charset="0"/>
                <a:cs typeface="Arial" panose="020B0604020202020204" pitchFamily="34" charset="0"/>
              </a:rPr>
              <a:t>Why are you taking this course?</a:t>
            </a:r>
            <a:br>
              <a:rPr kumimoji="1" lang="en-US" altLang="en-US" dirty="0">
                <a:latin typeface="Times New Roman" panose="02020603050405020304" pitchFamily="18" charset="0"/>
              </a:rPr>
            </a:br>
            <a:endParaRPr lang="en-US" dirty="0"/>
          </a:p>
        </p:txBody>
      </p:sp>
      <p:sp>
        <p:nvSpPr>
          <p:cNvPr id="4" name="Footer Placeholder 3"/>
          <p:cNvSpPr>
            <a:spLocks noGrp="1"/>
          </p:cNvSpPr>
          <p:nvPr>
            <p:ph type="ftr" sz="quarter" idx="11"/>
          </p:nvPr>
        </p:nvSpPr>
        <p:spPr/>
        <p:txBody>
          <a:bodyPr/>
          <a:lstStyle/>
          <a:p>
            <a:r>
              <a:rPr lang="en-US" dirty="0"/>
              <a:t>DOH 530-227 January 2022</a:t>
            </a:r>
          </a:p>
        </p:txBody>
      </p:sp>
      <p:pic>
        <p:nvPicPr>
          <p:cNvPr id="5" name="Content Placeholder 4"/>
          <p:cNvPicPr>
            <a:picLocks noGrp="1" noChangeAspect="1"/>
          </p:cNvPicPr>
          <p:nvPr>
            <p:ph idx="1"/>
          </p:nvPr>
        </p:nvPicPr>
        <p:blipFill>
          <a:blip r:embed="rId2"/>
          <a:stretch>
            <a:fillRect/>
          </a:stretch>
        </p:blipFill>
        <p:spPr>
          <a:xfrm>
            <a:off x="3157995" y="2457911"/>
            <a:ext cx="3285328" cy="3285328"/>
          </a:xfrm>
          <a:prstGeom prst="rect">
            <a:avLst/>
          </a:prstGeom>
        </p:spPr>
      </p:pic>
    </p:spTree>
    <p:extLst>
      <p:ext uri="{BB962C8B-B14F-4D97-AF65-F5344CB8AC3E}">
        <p14:creationId xmlns:p14="http://schemas.microsoft.com/office/powerpoint/2010/main" val="2205763452"/>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21"/>
          </p:nvPr>
        </p:nvSpPr>
        <p:spPr/>
        <p:txBody>
          <a:bodyPr/>
          <a:lstStyle/>
          <a:p>
            <a:r>
              <a:rPr kumimoji="1" lang="en-US" altLang="en-US" sz="3200" b="1" dirty="0">
                <a:latin typeface="Arial" panose="020B0604020202020204" pitchFamily="34" charset="0"/>
                <a:cs typeface="Arial" panose="020B0604020202020204" pitchFamily="34" charset="0"/>
              </a:rPr>
              <a:t>Domains of Learning</a:t>
            </a:r>
            <a:br>
              <a:rPr kumimoji="1" lang="en-US" altLang="en-US" sz="3200" b="1" dirty="0">
                <a:latin typeface="Arial" panose="020B0604020202020204" pitchFamily="34" charset="0"/>
                <a:cs typeface="Arial" panose="020B0604020202020204" pitchFamily="34" charset="0"/>
              </a:rPr>
            </a:br>
            <a:r>
              <a:rPr kumimoji="1" lang="en-US" altLang="en-US" sz="3200" b="1" dirty="0">
                <a:latin typeface="Arial" panose="020B0604020202020204" pitchFamily="34" charset="0"/>
                <a:cs typeface="Arial" panose="020B0604020202020204" pitchFamily="34" charset="0"/>
              </a:rPr>
              <a:t>	Not just for Instructors </a:t>
            </a:r>
            <a:endParaRPr lang="en-US" dirty="0">
              <a:latin typeface="Arial" panose="020B0604020202020204" pitchFamily="34" charset="0"/>
              <a:cs typeface="Arial" panose="020B0604020202020204" pitchFamily="34" charset="0"/>
            </a:endParaRPr>
          </a:p>
        </p:txBody>
      </p:sp>
      <p:sp>
        <p:nvSpPr>
          <p:cNvPr id="3" name="Text Placeholder 2"/>
          <p:cNvSpPr>
            <a:spLocks noGrp="1"/>
          </p:cNvSpPr>
          <p:nvPr>
            <p:ph type="body" sz="quarter" idx="22"/>
          </p:nvPr>
        </p:nvSpPr>
        <p:spPr>
          <a:xfrm>
            <a:off x="1838528" y="2077156"/>
            <a:ext cx="6838543" cy="4191759"/>
          </a:xfrm>
        </p:spPr>
        <p:txBody>
          <a:bodyPr/>
          <a:lstStyle/>
          <a:p>
            <a:pPr marL="342900" indent="-342900">
              <a:lnSpc>
                <a:spcPct val="90000"/>
              </a:lnSpc>
              <a:buFont typeface="Wingdings" panose="05000000000000000000" pitchFamily="2" charset="2"/>
              <a:buChar char="§"/>
            </a:pPr>
            <a:r>
              <a:rPr kumimoji="1" lang="en-US" altLang="en-US" b="1" dirty="0">
                <a:latin typeface="Arial" panose="020B0604020202020204" pitchFamily="34" charset="0"/>
                <a:cs typeface="Arial" panose="020B0604020202020204" pitchFamily="34" charset="0"/>
              </a:rPr>
              <a:t>Cognitive Domain (Knowledge): </a:t>
            </a:r>
            <a:r>
              <a:rPr lang="en-US" altLang="en-US" dirty="0">
                <a:latin typeface="Arial" panose="020B0604020202020204" pitchFamily="34" charset="0"/>
                <a:cs typeface="Arial" panose="020B0604020202020204" pitchFamily="34" charset="0"/>
              </a:rPr>
              <a:t>Learning includes m</a:t>
            </a:r>
            <a:r>
              <a:rPr kumimoji="1" lang="en-US" altLang="en-US" dirty="0">
                <a:latin typeface="Arial" panose="020B0604020202020204" pitchFamily="34" charset="0"/>
                <a:cs typeface="Arial" panose="020B0604020202020204" pitchFamily="34" charset="0"/>
              </a:rPr>
              <a:t>emorizing facts, categorizing concepts and using rules to solve problems.  </a:t>
            </a:r>
            <a:endParaRPr kumimoji="1" lang="en-US" altLang="en-US" b="1" dirty="0">
              <a:latin typeface="Arial" panose="020B0604020202020204" pitchFamily="34" charset="0"/>
              <a:cs typeface="Arial" panose="020B0604020202020204" pitchFamily="34" charset="0"/>
            </a:endParaRPr>
          </a:p>
          <a:p>
            <a:pPr>
              <a:lnSpc>
                <a:spcPct val="90000"/>
              </a:lnSpc>
              <a:buFont typeface="Wingdings" panose="05000000000000000000" pitchFamily="2" charset="2"/>
              <a:buChar char="§"/>
            </a:pPr>
            <a:endParaRPr kumimoji="1" lang="en-US" altLang="en-US" sz="500" b="1" dirty="0">
              <a:latin typeface="Arial" panose="020B0604020202020204" pitchFamily="34" charset="0"/>
              <a:cs typeface="Arial" panose="020B0604020202020204" pitchFamily="34" charset="0"/>
            </a:endParaRPr>
          </a:p>
          <a:p>
            <a:pPr marL="342900" indent="-342900">
              <a:lnSpc>
                <a:spcPct val="90000"/>
              </a:lnSpc>
              <a:buFont typeface="Wingdings" panose="05000000000000000000" pitchFamily="2" charset="2"/>
              <a:buChar char="§"/>
            </a:pPr>
            <a:r>
              <a:rPr kumimoji="1" lang="en-US" altLang="en-US" b="1" dirty="0">
                <a:latin typeface="Arial" panose="020B0604020202020204" pitchFamily="34" charset="0"/>
                <a:cs typeface="Arial" panose="020B0604020202020204" pitchFamily="34" charset="0"/>
              </a:rPr>
              <a:t>Affective Domain (Attitudes):  </a:t>
            </a:r>
            <a:r>
              <a:rPr kumimoji="1" lang="en-US" altLang="en-US" dirty="0">
                <a:latin typeface="Arial" panose="020B0604020202020204" pitchFamily="34" charset="0"/>
                <a:cs typeface="Arial" panose="020B0604020202020204" pitchFamily="34" charset="0"/>
              </a:rPr>
              <a:t>Helps develop professional judgment which often determines excellence</a:t>
            </a:r>
            <a:endParaRPr kumimoji="1" lang="en-US" altLang="en-US" b="1" dirty="0">
              <a:latin typeface="Arial" panose="020B0604020202020204" pitchFamily="34" charset="0"/>
              <a:cs typeface="Arial" panose="020B0604020202020204" pitchFamily="34" charset="0"/>
            </a:endParaRPr>
          </a:p>
          <a:p>
            <a:pPr>
              <a:lnSpc>
                <a:spcPct val="90000"/>
              </a:lnSpc>
              <a:buFont typeface="Wingdings" panose="05000000000000000000" pitchFamily="2" charset="2"/>
              <a:buChar char="§"/>
            </a:pPr>
            <a:endParaRPr kumimoji="1" lang="en-US" altLang="en-US" sz="800" b="1" dirty="0">
              <a:latin typeface="Arial" panose="020B0604020202020204" pitchFamily="34" charset="0"/>
              <a:cs typeface="Arial" panose="020B0604020202020204" pitchFamily="34" charset="0"/>
            </a:endParaRPr>
          </a:p>
          <a:p>
            <a:pPr marL="342900" indent="-342900">
              <a:lnSpc>
                <a:spcPct val="90000"/>
              </a:lnSpc>
              <a:buFont typeface="Wingdings" panose="05000000000000000000" pitchFamily="2" charset="2"/>
              <a:buChar char="§"/>
            </a:pPr>
            <a:r>
              <a:rPr kumimoji="1" lang="en-US" altLang="en-US" b="1" dirty="0">
                <a:latin typeface="Arial" panose="020B0604020202020204" pitchFamily="34" charset="0"/>
                <a:cs typeface="Arial" panose="020B0604020202020204" pitchFamily="34" charset="0"/>
              </a:rPr>
              <a:t>Psychomotor Domain (Skills):  </a:t>
            </a:r>
            <a:r>
              <a:rPr kumimoji="1" lang="en-US" altLang="en-US" dirty="0">
                <a:latin typeface="Arial" panose="020B0604020202020204" pitchFamily="34" charset="0"/>
                <a:cs typeface="Arial" panose="020B0604020202020204" pitchFamily="34" charset="0"/>
              </a:rPr>
              <a:t>The ability not only to use a skill, but also to know when and why it should be used</a:t>
            </a:r>
          </a:p>
          <a:p>
            <a:pPr marL="0" indent="0" algn="ctr">
              <a:lnSpc>
                <a:spcPct val="90000"/>
              </a:lnSpc>
              <a:buNone/>
            </a:pPr>
            <a:r>
              <a:rPr kumimoji="1" lang="en-US" sz="1600" i="1" dirty="0">
                <a:effectLst>
                  <a:outerShdw blurRad="38100" dist="38100" dir="2700000" algn="tl">
                    <a:srgbClr val="C0C0C0"/>
                  </a:outerShdw>
                </a:effectLst>
                <a:latin typeface="Arial" panose="020B0604020202020204" pitchFamily="34" charset="0"/>
                <a:cs typeface="Arial" panose="020B0604020202020204" pitchFamily="34" charset="0"/>
              </a:rPr>
              <a:t>“We humans require convincing evidence of benefits before we learn a "new" way, and especially when changing from an old, established habit.” - Evelyn Wood</a:t>
            </a:r>
            <a:endParaRPr kumimoji="1" lang="en-US" sz="1600" i="1" dirty="0">
              <a:solidFill>
                <a:schemeClr val="tx2"/>
              </a:solidFill>
              <a:effectLst>
                <a:outerShdw blurRad="38100" dist="38100" dir="2700000" algn="tl">
                  <a:srgbClr val="C0C0C0"/>
                </a:outerShdw>
              </a:effectLst>
              <a:latin typeface="Arial" panose="020B0604020202020204" pitchFamily="34" charset="0"/>
              <a:cs typeface="Arial" panose="020B0604020202020204" pitchFamily="34" charset="0"/>
            </a:endParaRPr>
          </a:p>
          <a:p>
            <a:pPr marL="342900" indent="-342900">
              <a:lnSpc>
                <a:spcPct val="90000"/>
              </a:lnSpc>
              <a:buFont typeface="Wingdings" panose="05000000000000000000" pitchFamily="2" charset="2"/>
              <a:buChar char="§"/>
            </a:pPr>
            <a:endParaRPr kumimoji="1" lang="en-US" altLang="en-US" sz="28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867771310"/>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r>
              <a:rPr lang="en-US" dirty="0"/>
              <a:t>DOH 530-227 January 2022</a:t>
            </a: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79511" y="719847"/>
            <a:ext cx="7266995" cy="5099645"/>
          </a:xfrm>
          <a:prstGeom prst="rect">
            <a:avLst/>
          </a:prstGeom>
        </p:spPr>
      </p:pic>
    </p:spTree>
    <p:extLst>
      <p:ext uri="{BB962C8B-B14F-4D97-AF65-F5344CB8AC3E}">
        <p14:creationId xmlns:p14="http://schemas.microsoft.com/office/powerpoint/2010/main" val="3673951811"/>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1"/>
          <p:cNvSpPr txBox="1">
            <a:spLocks/>
          </p:cNvSpPr>
          <p:nvPr/>
        </p:nvSpPr>
        <p:spPr>
          <a:xfrm>
            <a:off x="1663429" y="2149340"/>
            <a:ext cx="3531141" cy="2991639"/>
          </a:xfrm>
          <a:prstGeom prst="rect">
            <a:avLst/>
          </a:prstGeom>
        </p:spPr>
        <p:txBody>
          <a:bodyPr>
            <a:noAutofit/>
          </a:bodyPr>
          <a:lst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a:lstStyle>
          <a:p>
            <a:pPr>
              <a:buFont typeface="Wingdings" panose="05000000000000000000" pitchFamily="2" charset="2"/>
              <a:buChar char="§"/>
            </a:pPr>
            <a:r>
              <a:rPr kumimoji="1" lang="en-US" altLang="en-US" sz="2000" dirty="0">
                <a:latin typeface="Times New Roman" panose="02020603050405020304" pitchFamily="18" charset="0"/>
              </a:rPr>
              <a:t>Lecture only when necessary</a:t>
            </a:r>
          </a:p>
          <a:p>
            <a:pPr>
              <a:buFont typeface="Wingdings" panose="05000000000000000000" pitchFamily="2" charset="2"/>
              <a:buChar char="§"/>
            </a:pPr>
            <a:r>
              <a:rPr kumimoji="1" lang="en-US" altLang="en-US" sz="2000" dirty="0">
                <a:latin typeface="Times New Roman" panose="02020603050405020304" pitchFamily="18" charset="0"/>
              </a:rPr>
              <a:t>Use small group activities or discussions when possible</a:t>
            </a:r>
          </a:p>
          <a:p>
            <a:pPr>
              <a:buFont typeface="Wingdings" panose="05000000000000000000" pitchFamily="2" charset="2"/>
              <a:buChar char="§"/>
            </a:pPr>
            <a:r>
              <a:rPr kumimoji="1" lang="en-US" altLang="en-US" sz="2000" dirty="0">
                <a:latin typeface="Times New Roman" panose="02020603050405020304" pitchFamily="18" charset="0"/>
              </a:rPr>
              <a:t>Present cognitive material in a logical sequence</a:t>
            </a:r>
          </a:p>
          <a:p>
            <a:pPr>
              <a:buFont typeface="Wingdings" panose="05000000000000000000" pitchFamily="2" charset="2"/>
              <a:buChar char="§"/>
            </a:pPr>
            <a:r>
              <a:rPr kumimoji="1" lang="en-US" altLang="en-US" sz="2000" dirty="0">
                <a:latin typeface="Times New Roman" panose="02020603050405020304" pitchFamily="18" charset="0"/>
              </a:rPr>
              <a:t>Repeat, rephrase, problem solve</a:t>
            </a:r>
          </a:p>
          <a:p>
            <a:pPr>
              <a:buFont typeface="Wingdings" panose="05000000000000000000" pitchFamily="2" charset="2"/>
              <a:buChar char="§"/>
            </a:pPr>
            <a:r>
              <a:rPr kumimoji="1" lang="en-US" altLang="en-US" sz="2000" dirty="0">
                <a:latin typeface="Times New Roman" panose="02020603050405020304" pitchFamily="18" charset="0"/>
              </a:rPr>
              <a:t>Summarize key points</a:t>
            </a:r>
            <a:endParaRPr kumimoji="1" lang="en-US" altLang="en-US" sz="2400" dirty="0">
              <a:latin typeface="Times New Roman" panose="02020603050405020304" pitchFamily="18" charset="0"/>
            </a:endParaRPr>
          </a:p>
        </p:txBody>
      </p:sp>
      <p:sp>
        <p:nvSpPr>
          <p:cNvPr id="5" name="Text Placeholder 2"/>
          <p:cNvSpPr txBox="1">
            <a:spLocks/>
          </p:cNvSpPr>
          <p:nvPr/>
        </p:nvSpPr>
        <p:spPr>
          <a:xfrm>
            <a:off x="5389123" y="2149340"/>
            <a:ext cx="3340370" cy="2986112"/>
          </a:xfrm>
          <a:prstGeom prst="rect">
            <a:avLst/>
          </a:prstGeom>
        </p:spPr>
        <p:txBody>
          <a:bodyPr>
            <a:noAutofit/>
          </a:bodyPr>
          <a:lst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a:lstStyle>
          <a:p>
            <a:pPr>
              <a:buFont typeface="Wingdings" panose="05000000000000000000" pitchFamily="2" charset="2"/>
              <a:buChar char="§"/>
            </a:pPr>
            <a:r>
              <a:rPr kumimoji="1" lang="en-US" altLang="en-US" sz="2000" dirty="0">
                <a:latin typeface="Times New Roman" panose="02020603050405020304" pitchFamily="18" charset="0"/>
              </a:rPr>
              <a:t>Use vocabulary appropriate to group</a:t>
            </a:r>
          </a:p>
          <a:p>
            <a:pPr>
              <a:buFont typeface="Wingdings" panose="05000000000000000000" pitchFamily="2" charset="2"/>
              <a:buChar char="§"/>
            </a:pPr>
            <a:r>
              <a:rPr kumimoji="1" lang="en-US" altLang="en-US" sz="2000" dirty="0">
                <a:latin typeface="Times New Roman" panose="02020603050405020304" pitchFamily="18" charset="0"/>
              </a:rPr>
              <a:t>Reinforce students for asking questions</a:t>
            </a:r>
          </a:p>
          <a:p>
            <a:pPr>
              <a:buFont typeface="Wingdings" panose="05000000000000000000" pitchFamily="2" charset="2"/>
              <a:buChar char="§"/>
            </a:pPr>
            <a:r>
              <a:rPr kumimoji="1" lang="en-US" altLang="en-US" sz="2000" dirty="0">
                <a:latin typeface="Times New Roman" panose="02020603050405020304" pitchFamily="18" charset="0"/>
              </a:rPr>
              <a:t>Allow sufficient time for questions</a:t>
            </a:r>
          </a:p>
          <a:p>
            <a:pPr>
              <a:buFont typeface="Wingdings" panose="05000000000000000000" pitchFamily="2" charset="2"/>
              <a:buChar char="§"/>
            </a:pPr>
            <a:r>
              <a:rPr kumimoji="1" lang="en-US" altLang="en-US" sz="2000" dirty="0">
                <a:latin typeface="Times New Roman" panose="02020603050405020304" pitchFamily="18" charset="0"/>
              </a:rPr>
              <a:t>Consider alternative approaches and techniques</a:t>
            </a:r>
          </a:p>
        </p:txBody>
      </p:sp>
      <p:sp>
        <p:nvSpPr>
          <p:cNvPr id="6" name="Text Placeholder 9"/>
          <p:cNvSpPr txBox="1">
            <a:spLocks/>
          </p:cNvSpPr>
          <p:nvPr/>
        </p:nvSpPr>
        <p:spPr>
          <a:xfrm>
            <a:off x="643467" y="633589"/>
            <a:ext cx="7834488" cy="664936"/>
          </a:xfrm>
          <a:prstGeom prst="rect">
            <a:avLst/>
          </a:prstGeom>
        </p:spPr>
        <p:txBody>
          <a:bodyPr vert="horz" lIns="91440" tIns="45720" rIns="91440" bIns="45720" rtlCol="0">
            <a:noAutofit/>
          </a:bodyPr>
          <a:lstStyle>
            <a:lvl1pPr marL="0" indent="0" algn="ctr" defTabSz="457200" rtl="0" eaLnBrk="1" latinLnBrk="0" hangingPunct="1">
              <a:spcBef>
                <a:spcPts val="1000"/>
              </a:spcBef>
              <a:spcAft>
                <a:spcPts val="0"/>
              </a:spcAft>
              <a:buClr>
                <a:schemeClr val="accent1"/>
              </a:buClr>
              <a:buFont typeface="Wingdings 3" charset="2"/>
              <a:buNone/>
              <a:defRPr sz="3000" kern="1200" baseline="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a:lstStyle>
          <a:p>
            <a:r>
              <a:rPr kumimoji="1" lang="en-US" altLang="en-US" sz="3200" b="1" dirty="0">
                <a:latin typeface="Times New Roman" panose="02020603050405020304" pitchFamily="18" charset="0"/>
              </a:rPr>
              <a:t>Cognitive Domain Concepts </a:t>
            </a:r>
            <a:br>
              <a:rPr kumimoji="1" lang="en-US" altLang="en-US" sz="3200" b="1" dirty="0">
                <a:latin typeface="Times New Roman" panose="02020603050405020304" pitchFamily="18" charset="0"/>
              </a:rPr>
            </a:br>
            <a:r>
              <a:rPr kumimoji="1" lang="en-US" altLang="en-US" sz="3200" b="1" dirty="0">
                <a:latin typeface="Times New Roman" panose="02020603050405020304" pitchFamily="18" charset="0"/>
              </a:rPr>
              <a:t>	That Maximize Learning</a:t>
            </a:r>
            <a:endParaRPr lang="en-US" dirty="0"/>
          </a:p>
        </p:txBody>
      </p:sp>
    </p:spTree>
    <p:extLst>
      <p:ext uri="{BB962C8B-B14F-4D97-AF65-F5344CB8AC3E}">
        <p14:creationId xmlns:p14="http://schemas.microsoft.com/office/powerpoint/2010/main" val="2921579129"/>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21"/>
          </p:nvPr>
        </p:nvSpPr>
        <p:spPr/>
        <p:txBody>
          <a:bodyPr/>
          <a:lstStyle/>
          <a:p>
            <a:r>
              <a:rPr kumimoji="1" lang="en-US" altLang="en-US" sz="3200" b="1" dirty="0">
                <a:latin typeface="Arial" panose="020B0604020202020204" pitchFamily="34" charset="0"/>
                <a:cs typeface="Arial" panose="020B0604020202020204" pitchFamily="34" charset="0"/>
              </a:rPr>
              <a:t>Influencing </a:t>
            </a:r>
            <a:br>
              <a:rPr kumimoji="1" lang="en-US" altLang="en-US" sz="3200" b="1" dirty="0">
                <a:latin typeface="Arial" panose="020B0604020202020204" pitchFamily="34" charset="0"/>
                <a:cs typeface="Arial" panose="020B0604020202020204" pitchFamily="34" charset="0"/>
              </a:rPr>
            </a:br>
            <a:r>
              <a:rPr kumimoji="1" lang="en-US" altLang="en-US" sz="3200" b="1" dirty="0">
                <a:latin typeface="Arial" panose="020B0604020202020204" pitchFamily="34" charset="0"/>
                <a:cs typeface="Arial" panose="020B0604020202020204" pitchFamily="34" charset="0"/>
              </a:rPr>
              <a:t>the Affective Domain</a:t>
            </a:r>
            <a:endParaRPr lang="en-US" dirty="0">
              <a:latin typeface="Arial" panose="020B0604020202020204" pitchFamily="34" charset="0"/>
              <a:cs typeface="Arial" panose="020B0604020202020204" pitchFamily="34" charset="0"/>
            </a:endParaRPr>
          </a:p>
        </p:txBody>
      </p:sp>
      <p:sp>
        <p:nvSpPr>
          <p:cNvPr id="3" name="Text Placeholder 2"/>
          <p:cNvSpPr>
            <a:spLocks noGrp="1"/>
          </p:cNvSpPr>
          <p:nvPr>
            <p:ph type="body" sz="quarter" idx="22"/>
          </p:nvPr>
        </p:nvSpPr>
        <p:spPr>
          <a:xfrm>
            <a:off x="1887166" y="2077156"/>
            <a:ext cx="6789905" cy="4191759"/>
          </a:xfrm>
        </p:spPr>
        <p:txBody>
          <a:bodyPr/>
          <a:lstStyle/>
          <a:p>
            <a:pPr marL="342900" indent="-342900">
              <a:buFont typeface="Wingdings" panose="05000000000000000000" pitchFamily="2" charset="2"/>
              <a:buChar char="§"/>
            </a:pPr>
            <a:r>
              <a:rPr kumimoji="1" lang="en-US" altLang="en-US" dirty="0">
                <a:latin typeface="Arial" panose="020B0604020202020204" pitchFamily="34" charset="0"/>
                <a:cs typeface="Arial" panose="020B0604020202020204" pitchFamily="34" charset="0"/>
              </a:rPr>
              <a:t>The affective domain skills often determine the patient’s perception of the quality of care received</a:t>
            </a:r>
          </a:p>
          <a:p>
            <a:pPr marL="342900" indent="-342900">
              <a:buFont typeface="Wingdings" panose="05000000000000000000" pitchFamily="2" charset="2"/>
              <a:buChar char="§"/>
            </a:pPr>
            <a:r>
              <a:rPr kumimoji="1" lang="en-US" altLang="en-US" dirty="0">
                <a:latin typeface="Arial" panose="020B0604020202020204" pitchFamily="34" charset="0"/>
                <a:cs typeface="Arial" panose="020B0604020202020204" pitchFamily="34" charset="0"/>
              </a:rPr>
              <a:t>Present to students the relevance of the information and allow them to attach the value</a:t>
            </a:r>
          </a:p>
          <a:p>
            <a:pPr marL="342900" indent="-342900">
              <a:buFont typeface="Wingdings" panose="05000000000000000000" pitchFamily="2" charset="2"/>
              <a:buChar char="§"/>
            </a:pPr>
            <a:r>
              <a:rPr kumimoji="1" lang="en-US" altLang="en-US" dirty="0">
                <a:latin typeface="Arial" panose="020B0604020202020204" pitchFamily="34" charset="0"/>
                <a:cs typeface="Arial" panose="020B0604020202020204" pitchFamily="34" charset="0"/>
              </a:rPr>
              <a:t>Ideal characteristic of providers</a:t>
            </a:r>
            <a:endParaRPr kumimoji="1" lang="en-US" altLang="en-US" b="1" dirty="0">
              <a:latin typeface="Arial" panose="020B0604020202020204" pitchFamily="34" charset="0"/>
              <a:cs typeface="Arial" panose="020B0604020202020204" pitchFamily="34" charset="0"/>
            </a:endParaRPr>
          </a:p>
          <a:p>
            <a:pPr marL="623887" lvl="1" indent="-342900">
              <a:buSzPct val="100000"/>
              <a:buFont typeface="Wingdings" panose="05000000000000000000" pitchFamily="2" charset="2"/>
              <a:buChar char="§"/>
            </a:pPr>
            <a:r>
              <a:rPr kumimoji="1" lang="en-US" altLang="en-US" sz="1800" dirty="0">
                <a:latin typeface="Arial" panose="020B0604020202020204" pitchFamily="34" charset="0"/>
                <a:cs typeface="Arial" panose="020B0604020202020204" pitchFamily="34" charset="0"/>
              </a:rPr>
              <a:t>Kindness</a:t>
            </a:r>
          </a:p>
          <a:p>
            <a:pPr marL="623887" lvl="1" indent="-342900">
              <a:buSzPct val="100000"/>
              <a:buFont typeface="Wingdings" panose="05000000000000000000" pitchFamily="2" charset="2"/>
              <a:buChar char="§"/>
            </a:pPr>
            <a:r>
              <a:rPr kumimoji="1" lang="en-US" altLang="en-US" sz="1800" dirty="0">
                <a:latin typeface="Arial" panose="020B0604020202020204" pitchFamily="34" charset="0"/>
                <a:cs typeface="Arial" panose="020B0604020202020204" pitchFamily="34" charset="0"/>
              </a:rPr>
              <a:t>Honesty</a:t>
            </a:r>
          </a:p>
          <a:p>
            <a:pPr marL="623887" lvl="1" indent="-342900">
              <a:buSzPct val="100000"/>
              <a:buFont typeface="Wingdings" panose="05000000000000000000" pitchFamily="2" charset="2"/>
              <a:buChar char="§"/>
            </a:pPr>
            <a:r>
              <a:rPr kumimoji="1" lang="en-US" altLang="en-US" sz="1800" dirty="0">
                <a:latin typeface="Arial" panose="020B0604020202020204" pitchFamily="34" charset="0"/>
                <a:cs typeface="Arial" panose="020B0604020202020204" pitchFamily="34" charset="0"/>
              </a:rPr>
              <a:t>Compassion</a:t>
            </a:r>
          </a:p>
          <a:p>
            <a:pPr marL="623887" lvl="1" indent="-342900">
              <a:buSzPct val="100000"/>
              <a:buFont typeface="Wingdings" panose="05000000000000000000" pitchFamily="2" charset="2"/>
              <a:buChar char="§"/>
            </a:pPr>
            <a:r>
              <a:rPr kumimoji="1" lang="en-US" altLang="en-US" sz="1800" dirty="0">
                <a:latin typeface="Arial" panose="020B0604020202020204" pitchFamily="34" charset="0"/>
                <a:cs typeface="Arial" panose="020B0604020202020204" pitchFamily="34" charset="0"/>
              </a:rPr>
              <a:t>Knowledge</a:t>
            </a:r>
            <a:endParaRPr kumimoji="1" lang="en-US" altLang="en-US" dirty="0">
              <a:latin typeface="Arial" panose="020B0604020202020204" pitchFamily="34" charset="0"/>
              <a:cs typeface="Arial" panose="020B0604020202020204" pitchFamily="34" charset="0"/>
            </a:endParaRPr>
          </a:p>
          <a:p>
            <a:pPr marL="280987" lvl="1" indent="0" algn="r">
              <a:buSzPct val="100000"/>
              <a:buNone/>
            </a:pPr>
            <a:r>
              <a:rPr kumimoji="1" lang="en-US" sz="1400" b="1" i="1" dirty="0">
                <a:solidFill>
                  <a:schemeClr val="tx2"/>
                </a:solidFill>
                <a:effectLst>
                  <a:outerShdw blurRad="38100" dist="38100" dir="2700000" algn="tl">
                    <a:srgbClr val="C0C0C0"/>
                  </a:outerShdw>
                </a:effectLst>
                <a:latin typeface="Arial" panose="020B0604020202020204" pitchFamily="34" charset="0"/>
                <a:cs typeface="Arial" panose="020B0604020202020204" pitchFamily="34" charset="0"/>
              </a:rPr>
              <a:t>“Those having torches will pass them on to others”  - Plato</a:t>
            </a:r>
          </a:p>
          <a:p>
            <a:pPr marL="342900" indent="-342900">
              <a:lnSpc>
                <a:spcPct val="90000"/>
              </a:lnSpc>
              <a:buFont typeface="Wingdings" panose="05000000000000000000" pitchFamily="2" charset="2"/>
              <a:buChar char="§"/>
            </a:pPr>
            <a:endParaRPr kumimoji="1" lang="en-US" altLang="en-US" sz="28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771113035"/>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r>
              <a:rPr lang="en-US"/>
              <a:t>DOH 530-227 October 2018</a:t>
            </a:r>
            <a:endParaRPr lang="en-US" dirty="0"/>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05034" y="500184"/>
            <a:ext cx="6191250" cy="6000750"/>
          </a:xfrm>
          <a:prstGeom prst="rect">
            <a:avLst/>
          </a:prstGeom>
        </p:spPr>
      </p:pic>
    </p:spTree>
    <p:extLst>
      <p:ext uri="{BB962C8B-B14F-4D97-AF65-F5344CB8AC3E}">
        <p14:creationId xmlns:p14="http://schemas.microsoft.com/office/powerpoint/2010/main" val="149384275"/>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r>
              <a:rPr lang="en-US" dirty="0"/>
              <a:t>DOH 530-227 January 2022</a:t>
            </a: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16654" y="1590675"/>
            <a:ext cx="2857500" cy="3676650"/>
          </a:xfrm>
          <a:prstGeom prst="rect">
            <a:avLst/>
          </a:prstGeom>
        </p:spPr>
      </p:pic>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402171" y="2263812"/>
            <a:ext cx="4524375" cy="2533650"/>
          </a:xfrm>
          <a:prstGeom prst="rect">
            <a:avLst/>
          </a:prstGeom>
        </p:spPr>
      </p:pic>
    </p:spTree>
    <p:extLst>
      <p:ext uri="{BB962C8B-B14F-4D97-AF65-F5344CB8AC3E}">
        <p14:creationId xmlns:p14="http://schemas.microsoft.com/office/powerpoint/2010/main" val="744079790"/>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21"/>
          </p:nvPr>
        </p:nvSpPr>
        <p:spPr>
          <a:xfrm>
            <a:off x="-8311" y="533400"/>
            <a:ext cx="9143998" cy="622603"/>
          </a:xfrm>
        </p:spPr>
        <p:txBody>
          <a:bodyPr/>
          <a:lstStyle/>
          <a:p>
            <a:r>
              <a:rPr kumimoji="1" lang="en-US" altLang="en-US" sz="4000" b="1" dirty="0">
                <a:latin typeface="Arial" panose="020B0604020202020204" pitchFamily="34" charset="0"/>
                <a:cs typeface="Arial" panose="020B0604020202020204" pitchFamily="34" charset="0"/>
              </a:rPr>
              <a:t>The Psychomotor Domain</a:t>
            </a:r>
            <a:br>
              <a:rPr kumimoji="1" lang="en-US" altLang="en-US" sz="4000" b="1" dirty="0">
                <a:latin typeface="Arial" panose="020B0604020202020204" pitchFamily="34" charset="0"/>
                <a:cs typeface="Arial" panose="020B0604020202020204" pitchFamily="34" charset="0"/>
              </a:rPr>
            </a:br>
            <a:r>
              <a:rPr kumimoji="1" lang="en-US" altLang="en-US" sz="3200" b="1" dirty="0">
                <a:latin typeface="Arial" panose="020B0604020202020204" pitchFamily="34" charset="0"/>
                <a:cs typeface="Arial" panose="020B0604020202020204" pitchFamily="34" charset="0"/>
              </a:rPr>
              <a:t>The Essence of EMS Skills</a:t>
            </a:r>
            <a:endParaRPr lang="en-US" dirty="0">
              <a:latin typeface="Arial" panose="020B0604020202020204" pitchFamily="34" charset="0"/>
              <a:cs typeface="Arial" panose="020B0604020202020204" pitchFamily="34" charset="0"/>
            </a:endParaRPr>
          </a:p>
        </p:txBody>
      </p:sp>
      <p:sp>
        <p:nvSpPr>
          <p:cNvPr id="3" name="Text Placeholder 2"/>
          <p:cNvSpPr>
            <a:spLocks noGrp="1"/>
          </p:cNvSpPr>
          <p:nvPr>
            <p:ph type="body" sz="quarter" idx="22"/>
          </p:nvPr>
        </p:nvSpPr>
        <p:spPr>
          <a:xfrm>
            <a:off x="1994170" y="2077156"/>
            <a:ext cx="6682901" cy="4191759"/>
          </a:xfrm>
        </p:spPr>
        <p:txBody>
          <a:bodyPr/>
          <a:lstStyle/>
          <a:p>
            <a:pPr marL="342900" indent="-342900">
              <a:buFont typeface="Wingdings" panose="05000000000000000000" pitchFamily="2" charset="2"/>
              <a:buChar char="§"/>
            </a:pPr>
            <a:r>
              <a:rPr kumimoji="1" lang="en-US" altLang="en-US" dirty="0">
                <a:latin typeface="Arial" panose="020B0604020202020204" pitchFamily="34" charset="0"/>
                <a:cs typeface="Arial" panose="020B0604020202020204" pitchFamily="34" charset="0"/>
              </a:rPr>
              <a:t>Good skill performance is not an accident!</a:t>
            </a:r>
          </a:p>
          <a:p>
            <a:pPr>
              <a:buFont typeface="Wingdings" panose="05000000000000000000" pitchFamily="2" charset="2"/>
              <a:buChar char="§"/>
            </a:pPr>
            <a:endParaRPr kumimoji="1" lang="en-US" altLang="en-US" sz="1100" dirty="0">
              <a:latin typeface="Arial" panose="020B0604020202020204" pitchFamily="34" charset="0"/>
              <a:cs typeface="Arial" panose="020B0604020202020204" pitchFamily="34" charset="0"/>
            </a:endParaRPr>
          </a:p>
          <a:p>
            <a:pPr marL="342900" indent="-342900">
              <a:buFont typeface="Wingdings" panose="05000000000000000000" pitchFamily="2" charset="2"/>
              <a:buChar char="§"/>
            </a:pPr>
            <a:r>
              <a:rPr kumimoji="1" lang="en-US" altLang="en-US" dirty="0">
                <a:latin typeface="Arial" panose="020B0604020202020204" pitchFamily="34" charset="0"/>
                <a:cs typeface="Arial" panose="020B0604020202020204" pitchFamily="34" charset="0"/>
              </a:rPr>
              <a:t>Skill = Accuracy  Form X Adaptability X Speed</a:t>
            </a:r>
          </a:p>
          <a:p>
            <a:pPr>
              <a:buFont typeface="Wingdings" panose="05000000000000000000" pitchFamily="2" charset="2"/>
              <a:buChar char="§"/>
            </a:pPr>
            <a:endParaRPr kumimoji="1" lang="en-US" altLang="en-US" sz="1100" dirty="0">
              <a:latin typeface="Arial" panose="020B0604020202020204" pitchFamily="34" charset="0"/>
              <a:cs typeface="Arial" panose="020B0604020202020204" pitchFamily="34" charset="0"/>
            </a:endParaRPr>
          </a:p>
          <a:p>
            <a:pPr marL="342900" indent="-342900">
              <a:buFont typeface="Wingdings" panose="05000000000000000000" pitchFamily="2" charset="2"/>
              <a:buChar char="§"/>
            </a:pPr>
            <a:r>
              <a:rPr kumimoji="1" lang="en-US" altLang="en-US" dirty="0">
                <a:latin typeface="Arial" panose="020B0604020202020204" pitchFamily="34" charset="0"/>
                <a:cs typeface="Arial" panose="020B0604020202020204" pitchFamily="34" charset="0"/>
              </a:rPr>
              <a:t>There must be as much preparation for the teaching of a skill (psychomotor) as for the lecture (cognitive)!</a:t>
            </a:r>
          </a:p>
          <a:p>
            <a:pPr marL="342900" indent="-342900" algn="ctr">
              <a:buFont typeface="Wingdings" panose="05000000000000000000" pitchFamily="2" charset="2"/>
              <a:buChar char="§"/>
            </a:pPr>
            <a:endParaRPr kumimoji="1" lang="en-US" altLang="en-US" sz="2400" b="1" dirty="0">
              <a:latin typeface="Arial" panose="020B0604020202020204" pitchFamily="34" charset="0"/>
              <a:cs typeface="Arial" panose="020B0604020202020204" pitchFamily="34" charset="0"/>
            </a:endParaRPr>
          </a:p>
          <a:p>
            <a:pPr marL="0" indent="0" algn="ctr">
              <a:spcBef>
                <a:spcPct val="20000"/>
              </a:spcBef>
              <a:buClr>
                <a:schemeClr val="tx2"/>
              </a:buClr>
              <a:buNone/>
              <a:defRPr/>
            </a:pPr>
            <a:r>
              <a:rPr kumimoji="1" lang="en-US" sz="1600" b="1" i="1" dirty="0">
                <a:solidFill>
                  <a:schemeClr val="tx2"/>
                </a:solidFill>
                <a:effectLst>
                  <a:outerShdw blurRad="38100" dist="38100" dir="2700000" algn="tl">
                    <a:srgbClr val="C0C0C0"/>
                  </a:outerShdw>
                </a:effectLst>
                <a:latin typeface="Arial" panose="020B0604020202020204" pitchFamily="34" charset="0"/>
                <a:cs typeface="Arial" panose="020B0604020202020204" pitchFamily="34" charset="0"/>
              </a:rPr>
              <a:t>“Lucky is the teacher whose students want to know how things work.” </a:t>
            </a:r>
            <a:br>
              <a:rPr kumimoji="1" lang="en-US" sz="1600" b="1" i="1" dirty="0">
                <a:solidFill>
                  <a:schemeClr val="tx2"/>
                </a:solidFill>
                <a:effectLst>
                  <a:outerShdw blurRad="38100" dist="38100" dir="2700000" algn="tl">
                    <a:srgbClr val="C0C0C0"/>
                  </a:outerShdw>
                </a:effectLst>
                <a:latin typeface="Arial" panose="020B0604020202020204" pitchFamily="34" charset="0"/>
                <a:cs typeface="Arial" panose="020B0604020202020204" pitchFamily="34" charset="0"/>
              </a:rPr>
            </a:br>
            <a:r>
              <a:rPr kumimoji="1" lang="en-US" sz="1600" b="1" i="1" dirty="0">
                <a:solidFill>
                  <a:schemeClr val="tx2"/>
                </a:solidFill>
                <a:effectLst>
                  <a:outerShdw blurRad="38100" dist="38100" dir="2700000" algn="tl">
                    <a:srgbClr val="C0C0C0"/>
                  </a:outerShdw>
                </a:effectLst>
                <a:latin typeface="Arial" panose="020B0604020202020204" pitchFamily="34" charset="0"/>
                <a:cs typeface="Arial" panose="020B0604020202020204" pitchFamily="34" charset="0"/>
              </a:rPr>
              <a:t> - Francis Bacon</a:t>
            </a:r>
          </a:p>
          <a:p>
            <a:pPr marL="342900" indent="-342900">
              <a:lnSpc>
                <a:spcPct val="90000"/>
              </a:lnSpc>
              <a:buFont typeface="Wingdings" panose="05000000000000000000" pitchFamily="2" charset="2"/>
              <a:buChar char="§"/>
            </a:pPr>
            <a:endParaRPr kumimoji="1" lang="en-US" altLang="en-US" sz="28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612402851"/>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r>
              <a:rPr lang="en-US" dirty="0"/>
              <a:t>DOH 530-227 January 2022</a:t>
            </a:r>
          </a:p>
        </p:txBody>
      </p:sp>
      <p:pic>
        <p:nvPicPr>
          <p:cNvPr id="3" name="Picture 2"/>
          <p:cNvPicPr>
            <a:picLocks noChangeAspect="1"/>
          </p:cNvPicPr>
          <p:nvPr/>
        </p:nvPicPr>
        <p:blipFill>
          <a:blip r:embed="rId2"/>
          <a:stretch>
            <a:fillRect/>
          </a:stretch>
        </p:blipFill>
        <p:spPr>
          <a:xfrm>
            <a:off x="2008655" y="771244"/>
            <a:ext cx="6076950" cy="4562475"/>
          </a:xfrm>
          <a:prstGeom prst="rect">
            <a:avLst/>
          </a:prstGeom>
        </p:spPr>
      </p:pic>
    </p:spTree>
    <p:extLst>
      <p:ext uri="{BB962C8B-B14F-4D97-AF65-F5344CB8AC3E}">
        <p14:creationId xmlns:p14="http://schemas.microsoft.com/office/powerpoint/2010/main" val="1063364552"/>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21"/>
          </p:nvPr>
        </p:nvSpPr>
        <p:spPr/>
        <p:txBody>
          <a:bodyPr/>
          <a:lstStyle/>
          <a:p>
            <a:r>
              <a:rPr kumimoji="1" lang="en-US" altLang="en-US" sz="3200" b="1" dirty="0">
                <a:latin typeface="Arial" panose="020B0604020202020204" pitchFamily="34" charset="0"/>
                <a:cs typeface="Arial" panose="020B0604020202020204" pitchFamily="34" charset="0"/>
              </a:rPr>
              <a:t>Teach Before Evaluating</a:t>
            </a:r>
          </a:p>
          <a:p>
            <a:r>
              <a:rPr kumimoji="1" lang="en-US" sz="3200" b="1" dirty="0">
                <a:latin typeface="Arial" panose="020B0604020202020204" pitchFamily="34" charset="0"/>
                <a:cs typeface="Arial" panose="020B0604020202020204" pitchFamily="34" charset="0"/>
              </a:rPr>
              <a:t>Imitation</a:t>
            </a:r>
            <a:endParaRPr lang="en-US" dirty="0">
              <a:latin typeface="Arial" panose="020B0604020202020204" pitchFamily="34" charset="0"/>
              <a:cs typeface="Arial" panose="020B0604020202020204" pitchFamily="34" charset="0"/>
            </a:endParaRPr>
          </a:p>
        </p:txBody>
      </p:sp>
      <p:sp>
        <p:nvSpPr>
          <p:cNvPr id="3" name="Text Placeholder 2"/>
          <p:cNvSpPr>
            <a:spLocks noGrp="1"/>
          </p:cNvSpPr>
          <p:nvPr>
            <p:ph type="body" sz="quarter" idx="22"/>
          </p:nvPr>
        </p:nvSpPr>
        <p:spPr>
          <a:xfrm>
            <a:off x="2042809" y="2077156"/>
            <a:ext cx="6634262" cy="4191759"/>
          </a:xfrm>
        </p:spPr>
        <p:txBody>
          <a:bodyPr/>
          <a:lstStyle/>
          <a:p>
            <a:pPr>
              <a:buClr>
                <a:schemeClr val="tx2"/>
              </a:buClr>
              <a:buSzPct val="100000"/>
              <a:buFont typeface="Wingdings" panose="05000000000000000000" pitchFamily="2" charset="2"/>
              <a:buChar char="§"/>
            </a:pPr>
            <a:r>
              <a:rPr kumimoji="1" lang="en-US" altLang="en-US" sz="2400" i="1" dirty="0">
                <a:latin typeface="Arial" panose="020B0604020202020204" pitchFamily="34" charset="0"/>
                <a:cs typeface="Arial" panose="020B0604020202020204" pitchFamily="34" charset="0"/>
              </a:rPr>
              <a:t>Student repeats what was demonstrated</a:t>
            </a:r>
          </a:p>
          <a:p>
            <a:pPr>
              <a:buClr>
                <a:schemeClr val="tx2"/>
              </a:buClr>
              <a:buSzPct val="100000"/>
              <a:buFont typeface="Wingdings" panose="05000000000000000000" pitchFamily="2" charset="2"/>
              <a:buChar char="§"/>
            </a:pPr>
            <a:r>
              <a:rPr kumimoji="1" lang="en-US" altLang="en-US" sz="2400" i="1" dirty="0">
                <a:latin typeface="Arial" panose="020B0604020202020204" pitchFamily="34" charset="0"/>
                <a:cs typeface="Arial" panose="020B0604020202020204" pitchFamily="34" charset="0"/>
              </a:rPr>
              <a:t>“See one, do one”</a:t>
            </a:r>
          </a:p>
          <a:p>
            <a:pPr>
              <a:buClr>
                <a:schemeClr val="tx2"/>
              </a:buClr>
              <a:buSzPct val="100000"/>
              <a:buFont typeface="Wingdings" panose="05000000000000000000" pitchFamily="2" charset="2"/>
              <a:buChar char="§"/>
            </a:pPr>
            <a:r>
              <a:rPr kumimoji="1" lang="en-US" altLang="en-US" sz="2400" i="1" dirty="0">
                <a:latin typeface="Arial" panose="020B0604020202020204" pitchFamily="34" charset="0"/>
                <a:cs typeface="Arial" panose="020B0604020202020204" pitchFamily="34" charset="0"/>
              </a:rPr>
              <a:t>Avoid modeling wrong behavior because the student will do as you do</a:t>
            </a:r>
          </a:p>
          <a:p>
            <a:pPr>
              <a:buClr>
                <a:schemeClr val="tx2"/>
              </a:buClr>
              <a:buSzPct val="100000"/>
              <a:buFont typeface="Wingdings" panose="05000000000000000000" pitchFamily="2" charset="2"/>
              <a:buChar char="§"/>
            </a:pPr>
            <a:r>
              <a:rPr kumimoji="1" lang="en-US" altLang="en-US" sz="2400" i="1" dirty="0">
                <a:latin typeface="Arial" panose="020B0604020202020204" pitchFamily="34" charset="0"/>
                <a:cs typeface="Arial" panose="020B0604020202020204" pitchFamily="34" charset="0"/>
              </a:rPr>
              <a:t>Some skills are learned entirely by observation, with no need for formal instruction</a:t>
            </a:r>
            <a:endParaRPr kumimoji="1" lang="en-US" altLang="en-US" sz="2400" b="1" i="1" dirty="0">
              <a:latin typeface="Arial" panose="020B0604020202020204" pitchFamily="34" charset="0"/>
              <a:cs typeface="Arial" panose="020B0604020202020204" pitchFamily="34" charset="0"/>
            </a:endParaRPr>
          </a:p>
          <a:p>
            <a:pPr marL="342900" indent="-342900">
              <a:lnSpc>
                <a:spcPct val="90000"/>
              </a:lnSpc>
              <a:buFont typeface="Wingdings" panose="05000000000000000000" pitchFamily="2" charset="2"/>
              <a:buChar char="§"/>
            </a:pPr>
            <a:endParaRPr kumimoji="1" lang="en-US" altLang="en-US" sz="28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482411809"/>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21"/>
          </p:nvPr>
        </p:nvSpPr>
        <p:spPr/>
        <p:txBody>
          <a:bodyPr/>
          <a:lstStyle/>
          <a:p>
            <a:r>
              <a:rPr kumimoji="1" lang="en-US" altLang="en-US" sz="3200" b="1" dirty="0">
                <a:latin typeface="Arial" panose="020B0604020202020204" pitchFamily="34" charset="0"/>
                <a:cs typeface="Arial" panose="020B0604020202020204" pitchFamily="34" charset="0"/>
              </a:rPr>
              <a:t>Teach Before Evaluating</a:t>
            </a:r>
          </a:p>
          <a:p>
            <a:r>
              <a:rPr kumimoji="1" lang="en-US" altLang="en-US" sz="3200" b="1" dirty="0">
                <a:latin typeface="Arial" panose="020B0604020202020204" pitchFamily="34" charset="0"/>
                <a:cs typeface="Arial" panose="020B0604020202020204" pitchFamily="34" charset="0"/>
              </a:rPr>
              <a:t>Manipulation</a:t>
            </a:r>
          </a:p>
        </p:txBody>
      </p:sp>
      <p:sp>
        <p:nvSpPr>
          <p:cNvPr id="3" name="Text Placeholder 2"/>
          <p:cNvSpPr>
            <a:spLocks noGrp="1"/>
          </p:cNvSpPr>
          <p:nvPr>
            <p:ph type="body" sz="quarter" idx="22"/>
          </p:nvPr>
        </p:nvSpPr>
        <p:spPr>
          <a:xfrm>
            <a:off x="2422186" y="2509736"/>
            <a:ext cx="6371617" cy="3759179"/>
          </a:xfrm>
        </p:spPr>
        <p:txBody>
          <a:bodyPr/>
          <a:lstStyle/>
          <a:p>
            <a:pPr marL="0" indent="0">
              <a:buClr>
                <a:schemeClr val="tx2"/>
              </a:buClr>
              <a:buSzPct val="100000"/>
              <a:buFont typeface="Wingdings" panose="05000000000000000000" pitchFamily="2" charset="2"/>
              <a:buChar char="§"/>
            </a:pPr>
            <a:r>
              <a:rPr kumimoji="1" lang="en-US" altLang="en-US" sz="2400" i="1" dirty="0">
                <a:latin typeface="Arial" panose="020B0604020202020204" pitchFamily="34" charset="0"/>
                <a:cs typeface="Arial" panose="020B0604020202020204" pitchFamily="34" charset="0"/>
              </a:rPr>
              <a:t>Using guidelines or skill sheets</a:t>
            </a:r>
          </a:p>
          <a:p>
            <a:pPr marL="0" indent="0">
              <a:buClr>
                <a:schemeClr val="tx2"/>
              </a:buClr>
              <a:buSzPct val="100000"/>
              <a:buFont typeface="Wingdings" panose="05000000000000000000" pitchFamily="2" charset="2"/>
              <a:buChar char="§"/>
            </a:pPr>
            <a:r>
              <a:rPr kumimoji="1" lang="en-US" altLang="en-US" sz="2400" i="1" dirty="0">
                <a:latin typeface="Arial" panose="020B0604020202020204" pitchFamily="34" charset="0"/>
                <a:cs typeface="Arial" panose="020B0604020202020204" pitchFamily="34" charset="0"/>
              </a:rPr>
              <a:t> Making mistakes and thinking through corrective actions is a significant way to learn</a:t>
            </a:r>
          </a:p>
          <a:p>
            <a:pPr marL="0" indent="0">
              <a:buClr>
                <a:schemeClr val="tx2"/>
              </a:buClr>
              <a:buSzPct val="100000"/>
              <a:buFont typeface="Wingdings" panose="05000000000000000000" pitchFamily="2" charset="2"/>
              <a:buChar char="§"/>
            </a:pPr>
            <a:r>
              <a:rPr kumimoji="1" lang="en-US" altLang="en-US" sz="2400" i="1" dirty="0">
                <a:latin typeface="Arial" panose="020B0604020202020204" pitchFamily="34" charset="0"/>
                <a:cs typeface="Arial" panose="020B0604020202020204" pitchFamily="34" charset="0"/>
              </a:rPr>
              <a:t> Perfect practice makes perfect performance</a:t>
            </a:r>
          </a:p>
          <a:p>
            <a:pPr marL="0" indent="0">
              <a:buClr>
                <a:schemeClr val="tx2"/>
              </a:buClr>
              <a:buSzPct val="100000"/>
              <a:buFont typeface="Wingdings" panose="05000000000000000000" pitchFamily="2" charset="2"/>
              <a:buChar char="§"/>
            </a:pPr>
            <a:r>
              <a:rPr kumimoji="1" lang="en-US" altLang="en-US" sz="2400" i="1" dirty="0">
                <a:latin typeface="Arial" panose="020B0604020202020204" pitchFamily="34" charset="0"/>
                <a:cs typeface="Arial" panose="020B0604020202020204" pitchFamily="34" charset="0"/>
              </a:rPr>
              <a:t> The student begins to develop his or her own style and techniques</a:t>
            </a:r>
            <a:endParaRPr kumimoji="1" lang="en-US" altLang="en-US" sz="2400" b="1" i="1" dirty="0">
              <a:latin typeface="Arial" panose="020B0604020202020204" pitchFamily="34" charset="0"/>
              <a:cs typeface="Arial" panose="020B0604020202020204" pitchFamily="34" charset="0"/>
            </a:endParaRPr>
          </a:p>
          <a:p>
            <a:pPr marL="342900" indent="-342900">
              <a:lnSpc>
                <a:spcPct val="90000"/>
              </a:lnSpc>
              <a:buFont typeface="Wingdings" panose="05000000000000000000" pitchFamily="2" charset="2"/>
              <a:buChar char="§"/>
            </a:pPr>
            <a:endParaRPr kumimoji="1" lang="en-US" altLang="en-US" sz="28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52001068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45201" y="946778"/>
            <a:ext cx="6589199" cy="958222"/>
          </a:xfrm>
        </p:spPr>
        <p:txBody>
          <a:bodyPr/>
          <a:lstStyle/>
          <a:p>
            <a:pPr algn="ctr"/>
            <a:r>
              <a:rPr lang="en-US" dirty="0">
                <a:latin typeface="Arial" panose="020B0604020202020204" pitchFamily="34" charset="0"/>
                <a:cs typeface="Arial" panose="020B0604020202020204" pitchFamily="34" charset="0"/>
              </a:rPr>
              <a:t>EMS Evaluator Course</a:t>
            </a:r>
          </a:p>
        </p:txBody>
      </p:sp>
      <p:sp>
        <p:nvSpPr>
          <p:cNvPr id="3" name="Content Placeholder 2"/>
          <p:cNvSpPr>
            <a:spLocks noGrp="1"/>
          </p:cNvSpPr>
          <p:nvPr>
            <p:ph idx="1"/>
          </p:nvPr>
        </p:nvSpPr>
        <p:spPr/>
        <p:txBody>
          <a:bodyPr/>
          <a:lstStyle/>
          <a:p>
            <a:pPr>
              <a:lnSpc>
                <a:spcPct val="200000"/>
              </a:lnSpc>
            </a:pPr>
            <a:r>
              <a:rPr lang="en-US" dirty="0">
                <a:latin typeface="Arial" panose="020B0604020202020204" pitchFamily="34" charset="0"/>
                <a:cs typeface="Arial" panose="020B0604020202020204" pitchFamily="34" charset="0"/>
              </a:rPr>
              <a:t>The purpose of evaluator workshops are to teach methods and techniques to enable people to provide reliable, objective practical skill evaluations while properly using evaluation skill forms identified by the Department of Health.</a:t>
            </a:r>
          </a:p>
        </p:txBody>
      </p:sp>
      <p:sp>
        <p:nvSpPr>
          <p:cNvPr id="4" name="Footer Placeholder 3"/>
          <p:cNvSpPr>
            <a:spLocks noGrp="1"/>
          </p:cNvSpPr>
          <p:nvPr>
            <p:ph type="ftr" sz="quarter" idx="11"/>
          </p:nvPr>
        </p:nvSpPr>
        <p:spPr/>
        <p:txBody>
          <a:bodyPr/>
          <a:lstStyle/>
          <a:p>
            <a:r>
              <a:rPr lang="en-US" dirty="0"/>
              <a:t>DOH 530-227 January 2022</a:t>
            </a:r>
          </a:p>
        </p:txBody>
      </p:sp>
    </p:spTree>
    <p:extLst>
      <p:ext uri="{BB962C8B-B14F-4D97-AF65-F5344CB8AC3E}">
        <p14:creationId xmlns:p14="http://schemas.microsoft.com/office/powerpoint/2010/main" val="1875361998"/>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21"/>
          </p:nvPr>
        </p:nvSpPr>
        <p:spPr/>
        <p:txBody>
          <a:bodyPr/>
          <a:lstStyle/>
          <a:p>
            <a:r>
              <a:rPr kumimoji="1" lang="en-US" altLang="en-US" sz="3200" b="1" dirty="0">
                <a:latin typeface="Arial" panose="020B0604020202020204" pitchFamily="34" charset="0"/>
                <a:cs typeface="Arial" panose="020B0604020202020204" pitchFamily="34" charset="0"/>
              </a:rPr>
              <a:t>Teach Before Evaluating</a:t>
            </a:r>
          </a:p>
          <a:p>
            <a:pPr>
              <a:lnSpc>
                <a:spcPct val="90000"/>
              </a:lnSpc>
            </a:pPr>
            <a:r>
              <a:rPr kumimoji="1" lang="en-US" altLang="en-US" sz="3200" b="1" dirty="0">
                <a:latin typeface="Arial" panose="020B0604020202020204" pitchFamily="34" charset="0"/>
                <a:cs typeface="Arial" panose="020B0604020202020204" pitchFamily="34" charset="0"/>
              </a:rPr>
              <a:t>The “whole-part-whole” technique</a:t>
            </a:r>
          </a:p>
        </p:txBody>
      </p:sp>
      <p:sp>
        <p:nvSpPr>
          <p:cNvPr id="3" name="Text Placeholder 2"/>
          <p:cNvSpPr>
            <a:spLocks noGrp="1"/>
          </p:cNvSpPr>
          <p:nvPr>
            <p:ph type="body" sz="quarter" idx="22"/>
          </p:nvPr>
        </p:nvSpPr>
        <p:spPr>
          <a:xfrm>
            <a:off x="2149813" y="2276272"/>
            <a:ext cx="6527258" cy="3992643"/>
          </a:xfrm>
        </p:spPr>
        <p:txBody>
          <a:bodyPr/>
          <a:lstStyle/>
          <a:p>
            <a:pPr marL="342900" indent="-342900">
              <a:lnSpc>
                <a:spcPct val="90000"/>
              </a:lnSpc>
              <a:buFont typeface="Wingdings" panose="05000000000000000000" pitchFamily="2" charset="2"/>
              <a:buChar char="§"/>
            </a:pPr>
            <a:r>
              <a:rPr kumimoji="1" lang="en-US" altLang="en-US" i="1" dirty="0">
                <a:latin typeface="Arial" panose="020B0604020202020204" pitchFamily="34" charset="0"/>
                <a:cs typeface="Arial" panose="020B0604020202020204" pitchFamily="34" charset="0"/>
              </a:rPr>
              <a:t>Whole: The instructor demonstrates the entire skill, beginning to end, briefly naming each action or step</a:t>
            </a:r>
          </a:p>
          <a:p>
            <a:pPr marL="342900" indent="-342900">
              <a:lnSpc>
                <a:spcPct val="90000"/>
              </a:lnSpc>
              <a:buFont typeface="Wingdings" panose="05000000000000000000" pitchFamily="2" charset="2"/>
              <a:buChar char="§"/>
            </a:pPr>
            <a:endParaRPr kumimoji="1" lang="en-US" altLang="en-US" sz="1000" i="1" dirty="0">
              <a:latin typeface="Arial" panose="020B0604020202020204" pitchFamily="34" charset="0"/>
              <a:cs typeface="Arial" panose="020B0604020202020204" pitchFamily="34" charset="0"/>
            </a:endParaRPr>
          </a:p>
          <a:p>
            <a:pPr marL="342900" indent="-342900">
              <a:lnSpc>
                <a:spcPct val="90000"/>
              </a:lnSpc>
              <a:buFont typeface="Wingdings" panose="05000000000000000000" pitchFamily="2" charset="2"/>
              <a:buChar char="§"/>
            </a:pPr>
            <a:r>
              <a:rPr kumimoji="1" lang="en-US" altLang="en-US" i="1" dirty="0">
                <a:latin typeface="Arial" panose="020B0604020202020204" pitchFamily="34" charset="0"/>
                <a:cs typeface="Arial" panose="020B0604020202020204" pitchFamily="34" charset="0"/>
              </a:rPr>
              <a:t>Part: The instructor demonstrates the skill again, step-by-step, explaining each part in detail </a:t>
            </a:r>
          </a:p>
          <a:p>
            <a:pPr marL="342900" indent="-342900">
              <a:lnSpc>
                <a:spcPct val="90000"/>
              </a:lnSpc>
              <a:buFont typeface="Wingdings" panose="05000000000000000000" pitchFamily="2" charset="2"/>
              <a:buChar char="§"/>
            </a:pPr>
            <a:endParaRPr kumimoji="1" lang="en-US" altLang="en-US" sz="800" i="1" dirty="0">
              <a:latin typeface="Arial" panose="020B0604020202020204" pitchFamily="34" charset="0"/>
              <a:cs typeface="Arial" panose="020B0604020202020204" pitchFamily="34" charset="0"/>
            </a:endParaRPr>
          </a:p>
          <a:p>
            <a:pPr marL="342900" indent="-342900">
              <a:lnSpc>
                <a:spcPct val="90000"/>
              </a:lnSpc>
              <a:buFont typeface="Wingdings" panose="05000000000000000000" pitchFamily="2" charset="2"/>
              <a:buChar char="§"/>
            </a:pPr>
            <a:r>
              <a:rPr kumimoji="1" lang="en-US" altLang="en-US" i="1" dirty="0">
                <a:latin typeface="Arial" panose="020B0604020202020204" pitchFamily="34" charset="0"/>
                <a:cs typeface="Arial" panose="020B0604020202020204" pitchFamily="34" charset="0"/>
              </a:rPr>
              <a:t>Whole: The instructor demonstrates the entire skill, beginning to end without interruption and usually without commentary</a:t>
            </a:r>
            <a:endParaRPr kumimoji="1" lang="en-US" altLang="en-US" b="1" i="1" dirty="0">
              <a:latin typeface="Arial" panose="020B0604020202020204" pitchFamily="34" charset="0"/>
              <a:cs typeface="Arial" panose="020B0604020202020204" pitchFamily="34" charset="0"/>
            </a:endParaRPr>
          </a:p>
          <a:p>
            <a:pPr marL="342900" indent="-342900">
              <a:lnSpc>
                <a:spcPct val="90000"/>
              </a:lnSpc>
              <a:buFont typeface="Wingdings" panose="05000000000000000000" pitchFamily="2" charset="2"/>
              <a:buChar char="§"/>
            </a:pPr>
            <a:endParaRPr kumimoji="1" lang="en-US" altLang="en-US" sz="28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332381761"/>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21"/>
          </p:nvPr>
        </p:nvSpPr>
        <p:spPr/>
        <p:txBody>
          <a:bodyPr/>
          <a:lstStyle/>
          <a:p>
            <a:r>
              <a:rPr kumimoji="1" lang="en-US" altLang="en-US" sz="3200" b="1" dirty="0">
                <a:latin typeface="Arial" panose="020B0604020202020204" pitchFamily="34" charset="0"/>
                <a:cs typeface="Arial" panose="020B0604020202020204" pitchFamily="34" charset="0"/>
              </a:rPr>
              <a:t>Teach Before Evaluating</a:t>
            </a:r>
          </a:p>
          <a:p>
            <a:r>
              <a:rPr kumimoji="1" lang="en-US" altLang="en-US" sz="2400" b="1" dirty="0">
                <a:latin typeface="Arial" panose="020B0604020202020204" pitchFamily="34" charset="0"/>
                <a:cs typeface="Arial" panose="020B0604020202020204" pitchFamily="34" charset="0"/>
              </a:rPr>
              <a:t>Progressing from a check sheet to a scenario</a:t>
            </a:r>
            <a:endParaRPr kumimoji="1" lang="en-US" altLang="en-US" sz="2000" b="1" dirty="0">
              <a:latin typeface="Arial" panose="020B0604020202020204" pitchFamily="34" charset="0"/>
              <a:cs typeface="Arial" panose="020B0604020202020204" pitchFamily="34" charset="0"/>
            </a:endParaRPr>
          </a:p>
        </p:txBody>
      </p:sp>
      <p:sp>
        <p:nvSpPr>
          <p:cNvPr id="3" name="Text Placeholder 2"/>
          <p:cNvSpPr>
            <a:spLocks noGrp="1"/>
          </p:cNvSpPr>
          <p:nvPr>
            <p:ph type="body" sz="quarter" idx="22"/>
          </p:nvPr>
        </p:nvSpPr>
        <p:spPr>
          <a:xfrm>
            <a:off x="1935804" y="2042810"/>
            <a:ext cx="6741267" cy="4226106"/>
          </a:xfrm>
        </p:spPr>
        <p:txBody>
          <a:bodyPr/>
          <a:lstStyle/>
          <a:p>
            <a:pPr marL="342900" indent="-342900">
              <a:buFont typeface="Wingdings" panose="05000000000000000000" pitchFamily="2" charset="2"/>
              <a:buChar char="§"/>
            </a:pPr>
            <a:r>
              <a:rPr kumimoji="1" lang="en-US" altLang="en-US" sz="2200" i="1" dirty="0">
                <a:latin typeface="Arial" panose="020B0604020202020204" pitchFamily="34" charset="0"/>
                <a:cs typeface="Arial" panose="020B0604020202020204" pitchFamily="34" charset="0"/>
              </a:rPr>
              <a:t>Student's practice using a skills check sheet after watching evaluator demonstration, then</a:t>
            </a:r>
          </a:p>
          <a:p>
            <a:pPr marL="342900" indent="-342900">
              <a:buFont typeface="Wingdings" panose="05000000000000000000" pitchFamily="2" charset="2"/>
              <a:buChar char="§"/>
            </a:pPr>
            <a:r>
              <a:rPr kumimoji="1" lang="en-US" altLang="en-US" sz="2200" i="1" dirty="0">
                <a:latin typeface="Arial" panose="020B0604020202020204" pitchFamily="34" charset="0"/>
                <a:cs typeface="Arial" panose="020B0604020202020204" pitchFamily="34" charset="0"/>
              </a:rPr>
              <a:t>Students memorize the steps of a skill, then perform the skill. verbalizing each step as they perform it, then</a:t>
            </a:r>
          </a:p>
          <a:p>
            <a:pPr marL="342900" indent="-342900">
              <a:buFont typeface="Wingdings" panose="05000000000000000000" pitchFamily="2" charset="2"/>
              <a:buChar char="§"/>
            </a:pPr>
            <a:r>
              <a:rPr kumimoji="1" lang="en-US" altLang="en-US" sz="2200" i="1" dirty="0">
                <a:latin typeface="Arial" panose="020B0604020202020204" pitchFamily="34" charset="0"/>
                <a:cs typeface="Arial" panose="020B0604020202020204" pitchFamily="34" charset="0"/>
              </a:rPr>
              <a:t>Students perform the skill while answering questions about their performance, then</a:t>
            </a:r>
          </a:p>
          <a:p>
            <a:pPr marL="342900" indent="-342900">
              <a:buFont typeface="Wingdings" panose="05000000000000000000" pitchFamily="2" charset="2"/>
              <a:buChar char="§"/>
            </a:pPr>
            <a:r>
              <a:rPr kumimoji="1" lang="en-US" altLang="en-US" sz="2200" i="1" dirty="0">
                <a:latin typeface="Arial" panose="020B0604020202020204" pitchFamily="34" charset="0"/>
                <a:cs typeface="Arial" panose="020B0604020202020204" pitchFamily="34" charset="0"/>
              </a:rPr>
              <a:t>Students perform the skill in context of a scenario or actual patient situation</a:t>
            </a:r>
            <a:r>
              <a:rPr kumimoji="1" lang="en-US" altLang="en-US" sz="2200" b="1" i="1" dirty="0">
                <a:latin typeface="Arial" panose="020B0604020202020204" pitchFamily="34" charset="0"/>
                <a:cs typeface="Arial" panose="020B0604020202020204" pitchFamily="34" charset="0"/>
              </a:rPr>
              <a:t> </a:t>
            </a:r>
          </a:p>
          <a:p>
            <a:pPr marL="342900" indent="-342900">
              <a:lnSpc>
                <a:spcPct val="90000"/>
              </a:lnSpc>
              <a:buFont typeface="Wingdings" panose="05000000000000000000" pitchFamily="2" charset="2"/>
              <a:buChar char="§"/>
            </a:pPr>
            <a:endParaRPr kumimoji="1" lang="en-US" altLang="en-US" sz="28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459157232"/>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21"/>
          </p:nvPr>
        </p:nvSpPr>
        <p:spPr/>
        <p:txBody>
          <a:bodyPr/>
          <a:lstStyle/>
          <a:p>
            <a:r>
              <a:rPr lang="en-US" dirty="0">
                <a:latin typeface="Arial" panose="020B0604020202020204" pitchFamily="34" charset="0"/>
                <a:cs typeface="Arial" panose="020B0604020202020204" pitchFamily="34" charset="0"/>
              </a:rPr>
              <a:t>Module 5</a:t>
            </a:r>
          </a:p>
        </p:txBody>
      </p:sp>
      <p:sp>
        <p:nvSpPr>
          <p:cNvPr id="3" name="Text Placeholder 2"/>
          <p:cNvSpPr>
            <a:spLocks noGrp="1"/>
          </p:cNvSpPr>
          <p:nvPr>
            <p:ph type="body" sz="quarter" idx="22"/>
          </p:nvPr>
        </p:nvSpPr>
        <p:spPr/>
        <p:txBody>
          <a:bodyPr/>
          <a:lstStyle/>
          <a:p>
            <a:pPr marL="0" indent="0" algn="ctr">
              <a:buNone/>
              <a:defRPr/>
            </a:pPr>
            <a:r>
              <a:rPr kumimoji="1" lang="en-US" sz="2400" b="1" i="1" dirty="0">
                <a:effectLst>
                  <a:outerShdw blurRad="38100" dist="38100" dir="2700000" algn="tl">
                    <a:srgbClr val="C0C0C0"/>
                  </a:outerShdw>
                </a:effectLst>
                <a:latin typeface="Arial" panose="020B0604020202020204" pitchFamily="34" charset="0"/>
                <a:cs typeface="Arial" panose="020B0604020202020204" pitchFamily="34" charset="0"/>
              </a:rPr>
              <a:t>Evaluation Techniques</a:t>
            </a:r>
          </a:p>
          <a:p>
            <a:pPr marL="0" indent="0" algn="ctr">
              <a:buNone/>
              <a:defRPr/>
            </a:pPr>
            <a:endParaRPr kumimoji="1" lang="en-US" b="1" i="1" dirty="0">
              <a:effectLst>
                <a:outerShdw blurRad="38100" dist="38100" dir="2700000" algn="tl">
                  <a:srgbClr val="C0C0C0"/>
                </a:outerShdw>
              </a:effectLst>
              <a:latin typeface="Arial" panose="020B0604020202020204" pitchFamily="34" charset="0"/>
              <a:cs typeface="Arial" panose="020B0604020202020204" pitchFamily="34" charset="0"/>
            </a:endParaRPr>
          </a:p>
          <a:p>
            <a:pPr marL="0" indent="0" algn="ctr">
              <a:buNone/>
              <a:defRPr/>
            </a:pPr>
            <a:r>
              <a:rPr kumimoji="1" lang="en-US" b="1" i="1" dirty="0">
                <a:solidFill>
                  <a:schemeClr val="tx2"/>
                </a:solidFill>
                <a:effectLst>
                  <a:outerShdw blurRad="38100" dist="38100" dir="2700000" algn="tl">
                    <a:srgbClr val="C0C0C0"/>
                  </a:outerShdw>
                </a:effectLst>
                <a:latin typeface="Arial" panose="020B0604020202020204" pitchFamily="34" charset="0"/>
                <a:cs typeface="Arial" panose="020B0604020202020204" pitchFamily="34" charset="0"/>
              </a:rPr>
              <a:t>“He who wrestles with us strengthens our nerves </a:t>
            </a:r>
          </a:p>
          <a:p>
            <a:pPr marL="0" indent="0" algn="ctr">
              <a:buNone/>
              <a:defRPr/>
            </a:pPr>
            <a:r>
              <a:rPr kumimoji="1" lang="en-US" b="1" i="1" dirty="0">
                <a:solidFill>
                  <a:schemeClr val="tx2"/>
                </a:solidFill>
                <a:effectLst>
                  <a:outerShdw blurRad="38100" dist="38100" dir="2700000" algn="tl">
                    <a:srgbClr val="C0C0C0"/>
                  </a:outerShdw>
                </a:effectLst>
                <a:latin typeface="Arial" panose="020B0604020202020204" pitchFamily="34" charset="0"/>
                <a:cs typeface="Arial" panose="020B0604020202020204" pitchFamily="34" charset="0"/>
              </a:rPr>
              <a:t>and sharpens our skills.”  - Edward Burke</a:t>
            </a:r>
            <a:endParaRPr kumimoji="1" lang="en-US" sz="1600" b="1" i="1" dirty="0">
              <a:solidFill>
                <a:schemeClr val="tx2"/>
              </a:solidFill>
              <a:effectLst>
                <a:outerShdw blurRad="38100" dist="38100" dir="2700000" algn="tl">
                  <a:srgbClr val="C0C0C0"/>
                </a:outerShdw>
              </a:effectLst>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771088396"/>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21"/>
          </p:nvPr>
        </p:nvSpPr>
        <p:spPr/>
        <p:txBody>
          <a:bodyPr/>
          <a:lstStyle/>
          <a:p>
            <a:r>
              <a:rPr kumimoji="1" lang="en-US" altLang="en-US" sz="3200" b="1" dirty="0">
                <a:latin typeface="Arial" panose="020B0604020202020204" pitchFamily="34" charset="0"/>
                <a:cs typeface="Arial" panose="020B0604020202020204" pitchFamily="34" charset="0"/>
              </a:rPr>
              <a:t>Why Evaluate?</a:t>
            </a:r>
            <a:endParaRPr lang="en-US" dirty="0">
              <a:latin typeface="Arial" panose="020B0604020202020204" pitchFamily="34" charset="0"/>
              <a:cs typeface="Arial" panose="020B0604020202020204" pitchFamily="34" charset="0"/>
            </a:endParaRPr>
          </a:p>
        </p:txBody>
      </p:sp>
      <p:sp>
        <p:nvSpPr>
          <p:cNvPr id="3" name="Text Placeholder 2"/>
          <p:cNvSpPr>
            <a:spLocks noGrp="1"/>
          </p:cNvSpPr>
          <p:nvPr>
            <p:ph type="body" sz="quarter" idx="22"/>
          </p:nvPr>
        </p:nvSpPr>
        <p:spPr>
          <a:xfrm>
            <a:off x="2178996" y="2077156"/>
            <a:ext cx="6498075" cy="4191759"/>
          </a:xfrm>
        </p:spPr>
        <p:txBody>
          <a:bodyPr/>
          <a:lstStyle/>
          <a:p>
            <a:pPr marL="342900" indent="-342900">
              <a:buFont typeface="Wingdings" panose="05000000000000000000" pitchFamily="2" charset="2"/>
              <a:buChar char="§"/>
            </a:pPr>
            <a:r>
              <a:rPr kumimoji="1" lang="en-US" altLang="en-US" sz="2400" dirty="0">
                <a:latin typeface="Arial" panose="020B0604020202020204" pitchFamily="34" charset="0"/>
                <a:cs typeface="Arial" panose="020B0604020202020204" pitchFamily="34" charset="0"/>
              </a:rPr>
              <a:t>To increase learning and improve performance</a:t>
            </a:r>
          </a:p>
          <a:p>
            <a:pPr marL="342900" indent="-342900">
              <a:buFont typeface="Wingdings" panose="05000000000000000000" pitchFamily="2" charset="2"/>
              <a:buChar char="§"/>
            </a:pPr>
            <a:r>
              <a:rPr kumimoji="1" lang="en-US" altLang="en-US" sz="2400" dirty="0">
                <a:latin typeface="Arial" panose="020B0604020202020204" pitchFamily="34" charset="0"/>
                <a:cs typeface="Arial" panose="020B0604020202020204" pitchFamily="34" charset="0"/>
              </a:rPr>
              <a:t>To test learning</a:t>
            </a:r>
          </a:p>
          <a:p>
            <a:pPr marL="342900" indent="-342900">
              <a:buFont typeface="Wingdings" panose="05000000000000000000" pitchFamily="2" charset="2"/>
              <a:buChar char="§"/>
            </a:pPr>
            <a:r>
              <a:rPr kumimoji="1" lang="en-US" altLang="en-US" sz="2400" dirty="0">
                <a:latin typeface="Arial" panose="020B0604020202020204" pitchFamily="34" charset="0"/>
                <a:cs typeface="Arial" panose="020B0604020202020204" pitchFamily="34" charset="0"/>
              </a:rPr>
              <a:t>Determine if a person meets the criteria to qualify for or retain certification</a:t>
            </a:r>
          </a:p>
          <a:p>
            <a:pPr marL="342900" indent="-342900">
              <a:buFont typeface="Wingdings" panose="05000000000000000000" pitchFamily="2" charset="2"/>
              <a:buChar char="§"/>
            </a:pPr>
            <a:r>
              <a:rPr kumimoji="1" lang="en-US" altLang="en-US" sz="2400" dirty="0">
                <a:latin typeface="Arial" panose="020B0604020202020204" pitchFamily="34" charset="0"/>
                <a:cs typeface="Arial" panose="020B0604020202020204" pitchFamily="34" charset="0"/>
              </a:rPr>
              <a:t>To determine teaching effectiveness and how to improve teaching</a:t>
            </a:r>
          </a:p>
          <a:p>
            <a:pPr marL="342900" indent="-342900">
              <a:buFont typeface="Wingdings" panose="05000000000000000000" pitchFamily="2" charset="2"/>
              <a:buChar char="§"/>
            </a:pPr>
            <a:r>
              <a:rPr kumimoji="1" lang="en-US" altLang="en-US" sz="2400" dirty="0">
                <a:latin typeface="Arial" panose="020B0604020202020204" pitchFamily="34" charset="0"/>
                <a:cs typeface="Arial" panose="020B0604020202020204" pitchFamily="34" charset="0"/>
              </a:rPr>
              <a:t>To gather information for decision-making</a:t>
            </a:r>
            <a:endParaRPr kumimoji="1" lang="en-US" altLang="en-US" sz="2400" b="1" dirty="0">
              <a:latin typeface="Arial" panose="020B0604020202020204" pitchFamily="34" charset="0"/>
              <a:cs typeface="Arial" panose="020B0604020202020204" pitchFamily="34" charset="0"/>
            </a:endParaRPr>
          </a:p>
          <a:p>
            <a:pPr marL="342900" indent="-342900">
              <a:lnSpc>
                <a:spcPct val="90000"/>
              </a:lnSpc>
              <a:buFont typeface="Wingdings" panose="05000000000000000000" pitchFamily="2" charset="2"/>
              <a:buChar char="§"/>
            </a:pPr>
            <a:endParaRPr kumimoji="1" lang="en-US" altLang="en-US" sz="28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072112163"/>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21"/>
          </p:nvPr>
        </p:nvSpPr>
        <p:spPr/>
        <p:txBody>
          <a:bodyPr/>
          <a:lstStyle/>
          <a:p>
            <a:r>
              <a:rPr kumimoji="1" lang="en-US" altLang="en-US" sz="3200" b="1" dirty="0">
                <a:latin typeface="Arial" panose="020B0604020202020204" pitchFamily="34" charset="0"/>
                <a:cs typeface="Arial" panose="020B0604020202020204" pitchFamily="34" charset="0"/>
              </a:rPr>
              <a:t>Characteristics of Skill Evaluations</a:t>
            </a:r>
            <a:endParaRPr lang="en-US" dirty="0">
              <a:latin typeface="Arial" panose="020B0604020202020204" pitchFamily="34" charset="0"/>
              <a:cs typeface="Arial" panose="020B0604020202020204" pitchFamily="34" charset="0"/>
            </a:endParaRPr>
          </a:p>
        </p:txBody>
      </p:sp>
      <p:sp>
        <p:nvSpPr>
          <p:cNvPr id="3" name="Text Placeholder 2"/>
          <p:cNvSpPr>
            <a:spLocks noGrp="1"/>
          </p:cNvSpPr>
          <p:nvPr>
            <p:ph type="body" sz="quarter" idx="22"/>
          </p:nvPr>
        </p:nvSpPr>
        <p:spPr>
          <a:xfrm>
            <a:off x="2042809" y="2077156"/>
            <a:ext cx="6634262" cy="4191759"/>
          </a:xfrm>
        </p:spPr>
        <p:txBody>
          <a:bodyPr/>
          <a:lstStyle/>
          <a:p>
            <a:pPr marL="457200" indent="-457200">
              <a:lnSpc>
                <a:spcPct val="90000"/>
              </a:lnSpc>
              <a:buFont typeface="Wingdings" panose="05000000000000000000" pitchFamily="2" charset="2"/>
              <a:buChar char="§"/>
            </a:pPr>
            <a:r>
              <a:rPr kumimoji="1" lang="en-US" altLang="en-US" sz="2800" dirty="0">
                <a:latin typeface="Arial" panose="020B0604020202020204" pitchFamily="34" charset="0"/>
                <a:cs typeface="Arial" panose="020B0604020202020204" pitchFamily="34" charset="0"/>
              </a:rPr>
              <a:t>Objectively measures similar performance consistently from one student/class or location to another (can be replicated)</a:t>
            </a:r>
          </a:p>
          <a:p>
            <a:pPr marL="342900" indent="-342900">
              <a:lnSpc>
                <a:spcPct val="90000"/>
              </a:lnSpc>
              <a:buFont typeface="Wingdings" panose="05000000000000000000" pitchFamily="2" charset="2"/>
              <a:buChar char="§"/>
            </a:pPr>
            <a:endParaRPr kumimoji="1" lang="en-US" altLang="en-US" dirty="0">
              <a:latin typeface="Arial" panose="020B0604020202020204" pitchFamily="34" charset="0"/>
              <a:cs typeface="Arial" panose="020B0604020202020204" pitchFamily="34" charset="0"/>
            </a:endParaRPr>
          </a:p>
          <a:p>
            <a:pPr marL="457200" indent="-457200">
              <a:lnSpc>
                <a:spcPct val="90000"/>
              </a:lnSpc>
              <a:buFont typeface="Wingdings" panose="05000000000000000000" pitchFamily="2" charset="2"/>
              <a:buChar char="§"/>
            </a:pPr>
            <a:r>
              <a:rPr kumimoji="1" lang="en-US" altLang="en-US" sz="2800" dirty="0">
                <a:latin typeface="Arial" panose="020B0604020202020204" pitchFamily="34" charset="0"/>
                <a:cs typeface="Arial" panose="020B0604020202020204" pitchFamily="34" charset="0"/>
              </a:rPr>
              <a:t>Fair standards; Everyone knows “the rules”</a:t>
            </a:r>
          </a:p>
          <a:p>
            <a:pPr marL="342900" indent="-342900">
              <a:lnSpc>
                <a:spcPct val="90000"/>
              </a:lnSpc>
              <a:buFont typeface="Wingdings" panose="05000000000000000000" pitchFamily="2" charset="2"/>
              <a:buChar char="§"/>
            </a:pPr>
            <a:endParaRPr kumimoji="1" lang="en-US" altLang="en-US" dirty="0">
              <a:latin typeface="Arial" panose="020B0604020202020204" pitchFamily="34" charset="0"/>
              <a:cs typeface="Arial" panose="020B0604020202020204" pitchFamily="34" charset="0"/>
            </a:endParaRPr>
          </a:p>
          <a:p>
            <a:pPr marL="457200" indent="-457200">
              <a:lnSpc>
                <a:spcPct val="90000"/>
              </a:lnSpc>
              <a:buFont typeface="Wingdings" panose="05000000000000000000" pitchFamily="2" charset="2"/>
              <a:buChar char="§"/>
            </a:pPr>
            <a:r>
              <a:rPr kumimoji="1" lang="en-US" altLang="en-US" sz="2800" dirty="0">
                <a:latin typeface="Arial" panose="020B0604020202020204" pitchFamily="34" charset="0"/>
                <a:cs typeface="Arial" panose="020B0604020202020204" pitchFamily="34" charset="0"/>
              </a:rPr>
              <a:t>As realistic as possible</a:t>
            </a:r>
          </a:p>
          <a:p>
            <a:pPr marL="0" indent="0">
              <a:lnSpc>
                <a:spcPct val="90000"/>
              </a:lnSpc>
              <a:buNone/>
            </a:pPr>
            <a:endParaRPr kumimoji="1" lang="en-US" altLang="en-US" sz="28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307030780"/>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21"/>
          </p:nvPr>
        </p:nvSpPr>
        <p:spPr/>
        <p:txBody>
          <a:bodyPr/>
          <a:lstStyle/>
          <a:p>
            <a:r>
              <a:rPr kumimoji="1" lang="en-US" altLang="en-US" sz="2800" b="1" dirty="0">
                <a:latin typeface="Arial" panose="020B0604020202020204" pitchFamily="34" charset="0"/>
                <a:cs typeface="Arial" panose="020B0604020202020204" pitchFamily="34" charset="0"/>
              </a:rPr>
              <a:t>Subjective</a:t>
            </a:r>
            <a:r>
              <a:rPr kumimoji="1" lang="en-US" altLang="en-US" sz="3200" b="1" dirty="0">
                <a:latin typeface="Arial" panose="020B0604020202020204" pitchFamily="34" charset="0"/>
                <a:cs typeface="Arial" panose="020B0604020202020204" pitchFamily="34" charset="0"/>
              </a:rPr>
              <a:t> vs. Objective</a:t>
            </a:r>
            <a:endParaRPr lang="en-US" dirty="0">
              <a:latin typeface="Arial" panose="020B0604020202020204" pitchFamily="34" charset="0"/>
              <a:cs typeface="Arial" panose="020B0604020202020204" pitchFamily="34" charset="0"/>
            </a:endParaRPr>
          </a:p>
        </p:txBody>
      </p:sp>
      <p:sp>
        <p:nvSpPr>
          <p:cNvPr id="3" name="Text Placeholder 2"/>
          <p:cNvSpPr>
            <a:spLocks noGrp="1"/>
          </p:cNvSpPr>
          <p:nvPr>
            <p:ph type="body" sz="quarter" idx="22"/>
          </p:nvPr>
        </p:nvSpPr>
        <p:spPr>
          <a:xfrm>
            <a:off x="1692613" y="2077156"/>
            <a:ext cx="6984458" cy="4191759"/>
          </a:xfrm>
        </p:spPr>
        <p:txBody>
          <a:bodyPr/>
          <a:lstStyle/>
          <a:p>
            <a:pPr marL="0" indent="0">
              <a:buNone/>
            </a:pPr>
            <a:r>
              <a:rPr kumimoji="1" lang="en-US" altLang="en-US" sz="2800" b="1" dirty="0">
                <a:latin typeface="Arial" panose="020B0604020202020204" pitchFamily="34" charset="0"/>
                <a:cs typeface="Arial" panose="020B0604020202020204" pitchFamily="34" charset="0"/>
              </a:rPr>
              <a:t>Subjective:</a:t>
            </a:r>
          </a:p>
          <a:p>
            <a:pPr marL="623887" lvl="1" indent="-342900">
              <a:buFont typeface="Wingdings" panose="05000000000000000000" pitchFamily="2" charset="2"/>
              <a:buChar char="§"/>
            </a:pPr>
            <a:r>
              <a:rPr kumimoji="1" lang="en-US" altLang="en-US" sz="2400" dirty="0">
                <a:latin typeface="Arial" panose="020B0604020202020204" pitchFamily="34" charset="0"/>
                <a:cs typeface="Arial" panose="020B0604020202020204" pitchFamily="34" charset="0"/>
              </a:rPr>
              <a:t>No set response</a:t>
            </a:r>
          </a:p>
          <a:p>
            <a:pPr marL="623887" lvl="1" indent="-342900">
              <a:buFont typeface="Wingdings" panose="05000000000000000000" pitchFamily="2" charset="2"/>
              <a:buChar char="§"/>
            </a:pPr>
            <a:r>
              <a:rPr kumimoji="1" lang="en-US" altLang="en-US" sz="2400" dirty="0">
                <a:latin typeface="Arial" panose="020B0604020202020204" pitchFamily="34" charset="0"/>
                <a:cs typeface="Arial" panose="020B0604020202020204" pitchFamily="34" charset="0"/>
              </a:rPr>
              <a:t>“Correct” responses vary</a:t>
            </a:r>
          </a:p>
          <a:p>
            <a:pPr marL="623887" lvl="1" indent="-342900">
              <a:buFont typeface="Wingdings" panose="05000000000000000000" pitchFamily="2" charset="2"/>
              <a:buChar char="§"/>
            </a:pPr>
            <a:r>
              <a:rPr kumimoji="1" lang="en-US" altLang="en-US" sz="2400" dirty="0">
                <a:latin typeface="Arial" panose="020B0604020202020204" pitchFamily="34" charset="0"/>
                <a:cs typeface="Arial" panose="020B0604020202020204" pitchFamily="34" charset="0"/>
              </a:rPr>
              <a:t>Evaluation based on “feeling”</a:t>
            </a:r>
            <a:endParaRPr kumimoji="1" lang="en-US" altLang="en-US" b="1" dirty="0">
              <a:latin typeface="Arial" panose="020B0604020202020204" pitchFamily="34" charset="0"/>
              <a:cs typeface="Arial" panose="020B0604020202020204" pitchFamily="34" charset="0"/>
            </a:endParaRPr>
          </a:p>
          <a:p>
            <a:pPr marL="0" indent="0">
              <a:buNone/>
            </a:pPr>
            <a:r>
              <a:rPr kumimoji="1" lang="en-US" altLang="en-US" sz="2800" b="1" dirty="0">
                <a:latin typeface="Arial" panose="020B0604020202020204" pitchFamily="34" charset="0"/>
                <a:cs typeface="Arial" panose="020B0604020202020204" pitchFamily="34" charset="0"/>
              </a:rPr>
              <a:t>Objective:</a:t>
            </a:r>
            <a:endParaRPr kumimoji="1" lang="en-US" altLang="en-US" b="1" dirty="0">
              <a:latin typeface="Arial" panose="020B0604020202020204" pitchFamily="34" charset="0"/>
              <a:cs typeface="Arial" panose="020B0604020202020204" pitchFamily="34" charset="0"/>
            </a:endParaRPr>
          </a:p>
          <a:p>
            <a:pPr marL="623887" lvl="1" indent="-342900">
              <a:buFont typeface="Wingdings" panose="05000000000000000000" pitchFamily="2" charset="2"/>
              <a:buChar char="§"/>
            </a:pPr>
            <a:r>
              <a:rPr kumimoji="1" lang="en-US" altLang="en-US" sz="2400" dirty="0">
                <a:latin typeface="Arial" panose="020B0604020202020204" pitchFamily="34" charset="0"/>
                <a:cs typeface="Arial" panose="020B0604020202020204" pitchFamily="34" charset="0"/>
              </a:rPr>
              <a:t>Response set</a:t>
            </a:r>
          </a:p>
          <a:p>
            <a:pPr marL="623887" lvl="1" indent="-342900">
              <a:buFont typeface="Wingdings" panose="05000000000000000000" pitchFamily="2" charset="2"/>
              <a:buChar char="§"/>
            </a:pPr>
            <a:r>
              <a:rPr kumimoji="1" lang="en-US" altLang="en-US" sz="2400" dirty="0">
                <a:latin typeface="Arial" panose="020B0604020202020204" pitchFamily="34" charset="0"/>
                <a:cs typeface="Arial" panose="020B0604020202020204" pitchFamily="34" charset="0"/>
              </a:rPr>
              <a:t>“Correct” responses do not vary</a:t>
            </a:r>
          </a:p>
          <a:p>
            <a:pPr marL="623887" lvl="1" indent="-342900">
              <a:buFont typeface="Wingdings" panose="05000000000000000000" pitchFamily="2" charset="2"/>
              <a:buChar char="§"/>
            </a:pPr>
            <a:r>
              <a:rPr kumimoji="1" lang="en-US" altLang="en-US" sz="2400" dirty="0">
                <a:latin typeface="Arial" panose="020B0604020202020204" pitchFamily="34" charset="0"/>
                <a:cs typeface="Arial" panose="020B0604020202020204" pitchFamily="34" charset="0"/>
              </a:rPr>
              <a:t>Evaluation based on “fact”</a:t>
            </a:r>
            <a:r>
              <a:rPr kumimoji="1" lang="en-US" altLang="en-US" b="1" dirty="0">
                <a:latin typeface="Arial" panose="020B0604020202020204" pitchFamily="34" charset="0"/>
                <a:cs typeface="Arial" panose="020B0604020202020204" pitchFamily="34" charset="0"/>
              </a:rPr>
              <a:t> </a:t>
            </a:r>
          </a:p>
          <a:p>
            <a:pPr marL="342900" indent="-342900">
              <a:lnSpc>
                <a:spcPct val="90000"/>
              </a:lnSpc>
              <a:buFont typeface="Wingdings" panose="05000000000000000000" pitchFamily="2" charset="2"/>
              <a:buChar char="§"/>
            </a:pPr>
            <a:endParaRPr kumimoji="1" lang="en-US" altLang="en-US" sz="2800" b="1" dirty="0">
              <a:latin typeface="Arial" panose="020B0604020202020204" pitchFamily="34" charset="0"/>
              <a:cs typeface="Arial" panose="020B0604020202020204" pitchFamily="34" charset="0"/>
            </a:endParaRPr>
          </a:p>
        </p:txBody>
      </p:sp>
      <p:pic>
        <p:nvPicPr>
          <p:cNvPr id="4" name="Picture 4" descr="SCLSJST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477000" y="2743200"/>
            <a:ext cx="1800225" cy="2209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088696098"/>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21"/>
          </p:nvPr>
        </p:nvSpPr>
        <p:spPr/>
        <p:txBody>
          <a:bodyPr/>
          <a:lstStyle/>
          <a:p>
            <a:r>
              <a:rPr kumimoji="1" lang="en-US" altLang="en-US" sz="3200" b="1" dirty="0">
                <a:latin typeface="Arial" panose="020B0604020202020204" pitchFamily="34" charset="0"/>
                <a:cs typeface="Arial" panose="020B0604020202020204" pitchFamily="34" charset="0"/>
              </a:rPr>
              <a:t>Skill Evaluation Characteristics</a:t>
            </a:r>
          </a:p>
          <a:p>
            <a:r>
              <a:rPr kumimoji="1" lang="en-US" sz="3200" b="1" dirty="0">
                <a:latin typeface="Arial" panose="020B0604020202020204" pitchFamily="34" charset="0"/>
                <a:cs typeface="Arial" panose="020B0604020202020204" pitchFamily="34" charset="0"/>
              </a:rPr>
              <a:t>Fair Standards</a:t>
            </a:r>
            <a:endParaRPr lang="en-US" dirty="0">
              <a:latin typeface="Arial" panose="020B0604020202020204" pitchFamily="34" charset="0"/>
              <a:cs typeface="Arial" panose="020B0604020202020204" pitchFamily="34" charset="0"/>
            </a:endParaRPr>
          </a:p>
        </p:txBody>
      </p:sp>
      <p:sp>
        <p:nvSpPr>
          <p:cNvPr id="3" name="Text Placeholder 2"/>
          <p:cNvSpPr>
            <a:spLocks noGrp="1"/>
          </p:cNvSpPr>
          <p:nvPr>
            <p:ph type="body" sz="quarter" idx="22"/>
          </p:nvPr>
        </p:nvSpPr>
        <p:spPr>
          <a:xfrm>
            <a:off x="1995054" y="2112212"/>
            <a:ext cx="6730657" cy="4071815"/>
          </a:xfrm>
        </p:spPr>
        <p:txBody>
          <a:bodyPr/>
          <a:lstStyle/>
          <a:p>
            <a:pPr marL="342900" indent="-342900">
              <a:buFont typeface="Wingdings" panose="05000000000000000000" pitchFamily="2" charset="2"/>
              <a:buChar char="§"/>
            </a:pPr>
            <a:r>
              <a:rPr kumimoji="1" lang="en-US" altLang="en-US" sz="2400" i="1" dirty="0">
                <a:latin typeface="Arial" panose="020B0604020202020204" pitchFamily="34" charset="0"/>
                <a:cs typeface="Arial" panose="020B0604020202020204" pitchFamily="34" charset="0"/>
              </a:rPr>
              <a:t>Standards are known by student and faculty - Make sure the students know “critical errors”</a:t>
            </a:r>
          </a:p>
          <a:p>
            <a:pPr marL="342900" indent="-342900">
              <a:buFont typeface="Wingdings" panose="05000000000000000000" pitchFamily="2" charset="2"/>
              <a:buChar char="§"/>
            </a:pPr>
            <a:r>
              <a:rPr kumimoji="1" lang="en-US" altLang="en-US" sz="2400" i="1" dirty="0">
                <a:latin typeface="Arial" panose="020B0604020202020204" pitchFamily="34" charset="0"/>
                <a:cs typeface="Arial" panose="020B0604020202020204" pitchFamily="34" charset="0"/>
              </a:rPr>
              <a:t>Practice is done with similar instruments during the training session</a:t>
            </a:r>
            <a:endParaRPr kumimoji="1" lang="en-US" altLang="en-US" sz="2400" b="1" i="1" dirty="0">
              <a:latin typeface="Arial" panose="020B0604020202020204" pitchFamily="34" charset="0"/>
              <a:cs typeface="Arial" panose="020B0604020202020204" pitchFamily="34" charset="0"/>
            </a:endParaRPr>
          </a:p>
          <a:p>
            <a:endParaRPr kumimoji="1" lang="en-US" altLang="en-US" sz="2400" b="1" i="1" dirty="0">
              <a:latin typeface="Arial" panose="020B0604020202020204" pitchFamily="34" charset="0"/>
              <a:cs typeface="Arial" panose="020B0604020202020204" pitchFamily="34" charset="0"/>
            </a:endParaRPr>
          </a:p>
          <a:p>
            <a:pPr algn="ctr">
              <a:buNone/>
            </a:pPr>
            <a:r>
              <a:rPr kumimoji="1" lang="en-US" altLang="en-US" sz="2400" b="1" i="1" dirty="0">
                <a:solidFill>
                  <a:schemeClr val="tx2"/>
                </a:solidFill>
                <a:latin typeface="Arial" panose="020B0604020202020204" pitchFamily="34" charset="0"/>
                <a:cs typeface="Arial" panose="020B0604020202020204" pitchFamily="34" charset="0"/>
              </a:rPr>
              <a:t>Minimize the “i” in EVALUATiON</a:t>
            </a:r>
          </a:p>
          <a:p>
            <a:pPr algn="ctr">
              <a:buNone/>
            </a:pPr>
            <a:r>
              <a:rPr kumimoji="1" lang="en-US" altLang="en-US" sz="2400" b="1" i="1" dirty="0">
                <a:solidFill>
                  <a:schemeClr val="tx2"/>
                </a:solidFill>
                <a:latin typeface="Arial" panose="020B0604020202020204" pitchFamily="34" charset="0"/>
                <a:cs typeface="Arial" panose="020B0604020202020204" pitchFamily="34" charset="0"/>
              </a:rPr>
              <a:t>Maximize the “u” in evalUation</a:t>
            </a:r>
            <a:endParaRPr kumimoji="1" lang="en-US" altLang="en-US" sz="2400" b="1" i="1" dirty="0">
              <a:latin typeface="Arial" panose="020B0604020202020204" pitchFamily="34" charset="0"/>
              <a:cs typeface="Arial" panose="020B0604020202020204" pitchFamily="34" charset="0"/>
            </a:endParaRPr>
          </a:p>
          <a:p>
            <a:endParaRPr lang="en-US"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148671237"/>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21"/>
          </p:nvPr>
        </p:nvSpPr>
        <p:spPr/>
        <p:txBody>
          <a:bodyPr/>
          <a:lstStyle/>
          <a:p>
            <a:r>
              <a:rPr kumimoji="1" lang="en-US" altLang="en-US" sz="3200" b="1" dirty="0">
                <a:latin typeface="Arial" panose="020B0604020202020204" pitchFamily="34" charset="0"/>
                <a:cs typeface="Arial" panose="020B0604020202020204" pitchFamily="34" charset="0"/>
              </a:rPr>
              <a:t>Skill Evaluation Characteristics</a:t>
            </a:r>
          </a:p>
          <a:p>
            <a:r>
              <a:rPr kumimoji="1" lang="en-US" altLang="en-US" sz="3200" b="1" dirty="0">
                <a:latin typeface="Arial" panose="020B0604020202020204" pitchFamily="34" charset="0"/>
                <a:cs typeface="Arial" panose="020B0604020202020204" pitchFamily="34" charset="0"/>
              </a:rPr>
              <a:t>Avoid labeling students!</a:t>
            </a:r>
            <a:r>
              <a:rPr kumimoji="1" lang="en-US" altLang="en-US" sz="3200" dirty="0">
                <a:latin typeface="Arial" panose="020B0604020202020204" pitchFamily="34" charset="0"/>
                <a:cs typeface="Arial" panose="020B0604020202020204" pitchFamily="34" charset="0"/>
              </a:rPr>
              <a:t> </a:t>
            </a:r>
          </a:p>
        </p:txBody>
      </p:sp>
      <p:sp>
        <p:nvSpPr>
          <p:cNvPr id="3" name="Text Placeholder 2"/>
          <p:cNvSpPr>
            <a:spLocks noGrp="1"/>
          </p:cNvSpPr>
          <p:nvPr>
            <p:ph type="body" sz="quarter" idx="22"/>
          </p:nvPr>
        </p:nvSpPr>
        <p:spPr>
          <a:xfrm>
            <a:off x="2714017" y="2821021"/>
            <a:ext cx="4105072" cy="3447894"/>
          </a:xfrm>
        </p:spPr>
        <p:txBody>
          <a:bodyPr/>
          <a:lstStyle/>
          <a:p>
            <a:pPr marL="342900" indent="-342900">
              <a:buFont typeface="Wingdings" panose="05000000000000000000" pitchFamily="2" charset="2"/>
              <a:buChar char="§"/>
            </a:pPr>
            <a:r>
              <a:rPr kumimoji="1" lang="en-US" altLang="en-US" sz="2400" dirty="0">
                <a:latin typeface="Arial" panose="020B0604020202020204" pitchFamily="34" charset="0"/>
                <a:cs typeface="Arial" panose="020B0604020202020204" pitchFamily="34" charset="0"/>
              </a:rPr>
              <a:t>You may alter your expectations of a student </a:t>
            </a:r>
          </a:p>
          <a:p>
            <a:pPr marL="342900" indent="-342900">
              <a:buFont typeface="Wingdings" panose="05000000000000000000" pitchFamily="2" charset="2"/>
              <a:buChar char="§"/>
            </a:pPr>
            <a:r>
              <a:rPr kumimoji="1" lang="en-US" altLang="en-US" sz="2400" dirty="0">
                <a:latin typeface="Arial" panose="020B0604020202020204" pitchFamily="34" charset="0"/>
                <a:cs typeface="Arial" panose="020B0604020202020204" pitchFamily="34" charset="0"/>
              </a:rPr>
              <a:t>You may alter the student’s ability to learn</a:t>
            </a:r>
            <a:r>
              <a:rPr kumimoji="1" lang="en-US" altLang="en-US" sz="2800" i="1" dirty="0">
                <a:latin typeface="Arial" panose="020B0604020202020204" pitchFamily="34" charset="0"/>
                <a:cs typeface="Arial" panose="020B0604020202020204" pitchFamily="34" charset="0"/>
              </a:rPr>
              <a:t> </a:t>
            </a:r>
          </a:p>
          <a:p>
            <a:endParaRPr lang="en-US"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972407058"/>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21"/>
          </p:nvPr>
        </p:nvSpPr>
        <p:spPr/>
        <p:txBody>
          <a:bodyPr/>
          <a:lstStyle/>
          <a:p>
            <a:r>
              <a:rPr kumimoji="1" lang="en-US" altLang="en-US" sz="3200" b="1" dirty="0">
                <a:latin typeface="Arial" panose="020B0604020202020204" pitchFamily="34" charset="0"/>
                <a:cs typeface="Arial" panose="020B0604020202020204" pitchFamily="34" charset="0"/>
              </a:rPr>
              <a:t>Skill Evaluation Characteristics</a:t>
            </a:r>
          </a:p>
          <a:p>
            <a:r>
              <a:rPr kumimoji="1" lang="en-US" altLang="en-US" sz="3200" b="1" dirty="0">
                <a:latin typeface="Arial" panose="020B0604020202020204" pitchFamily="34" charset="0"/>
                <a:cs typeface="Arial" panose="020B0604020202020204" pitchFamily="34" charset="0"/>
              </a:rPr>
              <a:t>Realism</a:t>
            </a:r>
            <a:r>
              <a:rPr kumimoji="1" lang="en-US" altLang="en-US" sz="3200" dirty="0">
                <a:latin typeface="Arial" panose="020B0604020202020204" pitchFamily="34" charset="0"/>
                <a:cs typeface="Arial" panose="020B0604020202020204" pitchFamily="34" charset="0"/>
              </a:rPr>
              <a:t> </a:t>
            </a:r>
          </a:p>
        </p:txBody>
      </p:sp>
      <p:sp>
        <p:nvSpPr>
          <p:cNvPr id="3" name="Text Placeholder 2"/>
          <p:cNvSpPr>
            <a:spLocks noGrp="1"/>
          </p:cNvSpPr>
          <p:nvPr>
            <p:ph type="body" sz="quarter" idx="22"/>
          </p:nvPr>
        </p:nvSpPr>
        <p:spPr>
          <a:xfrm>
            <a:off x="1945531" y="2197100"/>
            <a:ext cx="6741269" cy="4071815"/>
          </a:xfrm>
        </p:spPr>
        <p:txBody>
          <a:bodyPr/>
          <a:lstStyle/>
          <a:p>
            <a:pPr marL="342900" indent="-342900">
              <a:buFont typeface="Wingdings" panose="05000000000000000000" pitchFamily="2" charset="2"/>
              <a:buChar char="§"/>
            </a:pPr>
            <a:r>
              <a:rPr kumimoji="1" lang="en-US" altLang="en-US" sz="2400" i="1" dirty="0">
                <a:latin typeface="Arial" panose="020B0604020202020204" pitchFamily="34" charset="0"/>
                <a:cs typeface="Arial" panose="020B0604020202020204" pitchFamily="34" charset="0"/>
              </a:rPr>
              <a:t>Situations and patient information are plausible</a:t>
            </a:r>
          </a:p>
          <a:p>
            <a:pPr marL="342900" indent="-342900">
              <a:buFont typeface="Wingdings" panose="05000000000000000000" pitchFamily="2" charset="2"/>
              <a:buChar char="§"/>
            </a:pPr>
            <a:r>
              <a:rPr kumimoji="1" lang="en-US" altLang="en-US" sz="2400" i="1" dirty="0">
                <a:latin typeface="Arial" panose="020B0604020202020204" pitchFamily="34" charset="0"/>
                <a:cs typeface="Arial" panose="020B0604020202020204" pitchFamily="34" charset="0"/>
              </a:rPr>
              <a:t>Reactions or changes in the patients are realistic given the intervention and treatment</a:t>
            </a:r>
          </a:p>
          <a:p>
            <a:pPr marL="342900" indent="-342900">
              <a:buFont typeface="Wingdings" panose="05000000000000000000" pitchFamily="2" charset="2"/>
              <a:buChar char="§"/>
            </a:pPr>
            <a:r>
              <a:rPr kumimoji="1" lang="en-US" altLang="en-US" sz="2400" i="1" dirty="0">
                <a:latin typeface="Arial" panose="020B0604020202020204" pitchFamily="34" charset="0"/>
                <a:cs typeface="Arial" panose="020B0604020202020204" pitchFamily="34" charset="0"/>
              </a:rPr>
              <a:t>External distractions are realistic</a:t>
            </a:r>
          </a:p>
          <a:p>
            <a:pPr marL="342900" indent="-342900">
              <a:buFont typeface="Wingdings" panose="05000000000000000000" pitchFamily="2" charset="2"/>
              <a:buChar char="§"/>
            </a:pPr>
            <a:r>
              <a:rPr kumimoji="1" lang="en-US" altLang="en-US" sz="2400" i="1" dirty="0">
                <a:latin typeface="Arial" panose="020B0604020202020204" pitchFamily="34" charset="0"/>
                <a:cs typeface="Arial" panose="020B0604020202020204" pitchFamily="34" charset="0"/>
              </a:rPr>
              <a:t>Stress is similar to work environment</a:t>
            </a:r>
          </a:p>
          <a:p>
            <a:pPr marL="342900" indent="-342900">
              <a:buFont typeface="Wingdings" panose="05000000000000000000" pitchFamily="2" charset="2"/>
              <a:buChar char="§"/>
            </a:pPr>
            <a:r>
              <a:rPr kumimoji="1" lang="en-US" altLang="en-US" sz="2400" i="1" dirty="0">
                <a:latin typeface="Arial" panose="020B0604020202020204" pitchFamily="34" charset="0"/>
                <a:cs typeface="Arial" panose="020B0604020202020204" pitchFamily="34" charset="0"/>
              </a:rPr>
              <a:t>Skills sheets can be created locally if approved by MPD</a:t>
            </a:r>
          </a:p>
          <a:p>
            <a:endParaRPr lang="en-US"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496624363"/>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21"/>
          </p:nvPr>
        </p:nvSpPr>
        <p:spPr/>
        <p:txBody>
          <a:bodyPr/>
          <a:lstStyle/>
          <a:p>
            <a:r>
              <a:rPr kumimoji="1" lang="en-US" altLang="en-US" sz="3200" b="1" dirty="0">
                <a:latin typeface="Arial" panose="020B0604020202020204" pitchFamily="34" charset="0"/>
                <a:cs typeface="Arial" panose="020B0604020202020204" pitchFamily="34" charset="0"/>
              </a:rPr>
              <a:t>Evaluation Techniques</a:t>
            </a:r>
            <a:endParaRPr lang="en-US" dirty="0">
              <a:latin typeface="Arial" panose="020B0604020202020204" pitchFamily="34" charset="0"/>
              <a:cs typeface="Arial" panose="020B0604020202020204" pitchFamily="34" charset="0"/>
            </a:endParaRPr>
          </a:p>
        </p:txBody>
      </p:sp>
      <p:sp>
        <p:nvSpPr>
          <p:cNvPr id="3" name="Text Placeholder 2"/>
          <p:cNvSpPr>
            <a:spLocks noGrp="1"/>
          </p:cNvSpPr>
          <p:nvPr>
            <p:ph type="body" sz="quarter" idx="22"/>
          </p:nvPr>
        </p:nvSpPr>
        <p:spPr>
          <a:xfrm>
            <a:off x="1585609" y="1606082"/>
            <a:ext cx="6767084" cy="4662833"/>
          </a:xfrm>
        </p:spPr>
        <p:txBody>
          <a:bodyPr/>
          <a:lstStyle/>
          <a:p>
            <a:pPr>
              <a:buNone/>
            </a:pPr>
            <a:r>
              <a:rPr kumimoji="1" lang="en-US" altLang="en-US" sz="3200" b="1" dirty="0">
                <a:latin typeface="Arial" panose="020B0604020202020204" pitchFamily="34" charset="0"/>
                <a:cs typeface="Arial" panose="020B0604020202020204" pitchFamily="34" charset="0"/>
              </a:rPr>
              <a:t>Basic types of practical skill evaluations</a:t>
            </a:r>
          </a:p>
          <a:p>
            <a:pPr>
              <a:buNone/>
            </a:pPr>
            <a:endParaRPr kumimoji="1" lang="en-US" altLang="en-US" sz="3200" b="1" i="1" dirty="0">
              <a:latin typeface="Arial" panose="020B0604020202020204" pitchFamily="34" charset="0"/>
              <a:cs typeface="Arial" panose="020B0604020202020204" pitchFamily="34" charset="0"/>
            </a:endParaRPr>
          </a:p>
          <a:p>
            <a:pPr marL="457200" indent="-457200">
              <a:buFont typeface="Wingdings" panose="05000000000000000000" pitchFamily="2" charset="2"/>
              <a:buChar char="§"/>
            </a:pPr>
            <a:r>
              <a:rPr kumimoji="1" lang="en-US" altLang="en-US" sz="3200" i="1" dirty="0">
                <a:latin typeface="Arial" panose="020B0604020202020204" pitchFamily="34" charset="0"/>
                <a:cs typeface="Arial" panose="020B0604020202020204" pitchFamily="34" charset="0"/>
              </a:rPr>
              <a:t>Rote</a:t>
            </a:r>
            <a:endParaRPr kumimoji="1" lang="en-US" altLang="en-US" sz="3200" b="1" i="1" dirty="0">
              <a:latin typeface="Arial" panose="020B0604020202020204" pitchFamily="34" charset="0"/>
              <a:cs typeface="Arial" panose="020B0604020202020204" pitchFamily="34" charset="0"/>
            </a:endParaRPr>
          </a:p>
          <a:p>
            <a:pPr marL="457200" indent="-457200">
              <a:buFont typeface="Wingdings" panose="05000000000000000000" pitchFamily="2" charset="2"/>
              <a:buChar char="§"/>
            </a:pPr>
            <a:r>
              <a:rPr kumimoji="1" lang="en-US" altLang="en-US" sz="3200" i="1" dirty="0">
                <a:latin typeface="Arial" panose="020B0604020202020204" pitchFamily="34" charset="0"/>
                <a:cs typeface="Arial" panose="020B0604020202020204" pitchFamily="34" charset="0"/>
              </a:rPr>
              <a:t>Situational</a:t>
            </a:r>
          </a:p>
        </p:txBody>
      </p:sp>
      <p:pic>
        <p:nvPicPr>
          <p:cNvPr id="4" name="Picture 4" descr="DSC_2006"/>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413740" y="3035030"/>
            <a:ext cx="4114051" cy="27328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6334853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21"/>
          </p:nvPr>
        </p:nvSpPr>
        <p:spPr>
          <a:xfrm>
            <a:off x="12882" y="221380"/>
            <a:ext cx="9131118" cy="827773"/>
          </a:xfrm>
        </p:spPr>
        <p:txBody>
          <a:bodyPr/>
          <a:lstStyle/>
          <a:p>
            <a:r>
              <a:rPr kumimoji="1" lang="en-US" altLang="en-US" sz="3200" b="1" dirty="0">
                <a:latin typeface="Arial" panose="020B0604020202020204" pitchFamily="34" charset="0"/>
                <a:cs typeface="Arial" panose="020B0604020202020204" pitchFamily="34" charset="0"/>
              </a:rPr>
              <a:t>Cognitive Goals </a:t>
            </a:r>
            <a:br>
              <a:rPr kumimoji="1" lang="en-US" altLang="en-US" sz="4000" b="1" dirty="0">
                <a:latin typeface="Arial" panose="020B0604020202020204" pitchFamily="34" charset="0"/>
                <a:cs typeface="Arial" panose="020B0604020202020204" pitchFamily="34" charset="0"/>
              </a:rPr>
            </a:br>
            <a:r>
              <a:rPr kumimoji="1" lang="en-US" altLang="en-US" sz="1800" b="1" dirty="0">
                <a:latin typeface="Arial" panose="020B0604020202020204" pitchFamily="34" charset="0"/>
                <a:cs typeface="Arial" panose="020B0604020202020204" pitchFamily="34" charset="0"/>
              </a:rPr>
              <a:t>(Mental Processes, Knowledge, Critical Thinking)</a:t>
            </a:r>
            <a:endParaRPr lang="en-US" sz="1800" dirty="0">
              <a:latin typeface="Arial" panose="020B0604020202020204" pitchFamily="34" charset="0"/>
              <a:cs typeface="Arial" panose="020B0604020202020204" pitchFamily="34" charset="0"/>
            </a:endParaRPr>
          </a:p>
        </p:txBody>
      </p:sp>
      <p:sp>
        <p:nvSpPr>
          <p:cNvPr id="3" name="Text Placeholder 2"/>
          <p:cNvSpPr>
            <a:spLocks noGrp="1"/>
          </p:cNvSpPr>
          <p:nvPr>
            <p:ph type="body" sz="quarter" idx="22"/>
          </p:nvPr>
        </p:nvSpPr>
        <p:spPr>
          <a:xfrm>
            <a:off x="2149813" y="1511490"/>
            <a:ext cx="6416624" cy="4334834"/>
          </a:xfrm>
        </p:spPr>
        <p:txBody>
          <a:bodyPr/>
          <a:lstStyle/>
          <a:p>
            <a:pPr>
              <a:lnSpc>
                <a:spcPct val="90000"/>
              </a:lnSpc>
              <a:buFont typeface="Wingdings" panose="05000000000000000000" pitchFamily="2" charset="2"/>
              <a:buChar char="§"/>
              <a:defRPr/>
            </a:pPr>
            <a:r>
              <a:rPr kumimoji="1" lang="en-US" dirty="0">
                <a:latin typeface="Arial" panose="020B0604020202020204" pitchFamily="34" charset="0"/>
                <a:cs typeface="Arial" panose="020B0604020202020204" pitchFamily="34" charset="0"/>
              </a:rPr>
              <a:t>Identify resources for accurate information</a:t>
            </a:r>
          </a:p>
          <a:p>
            <a:pPr>
              <a:lnSpc>
                <a:spcPct val="90000"/>
              </a:lnSpc>
              <a:buFont typeface="Wingdings" panose="05000000000000000000" pitchFamily="2" charset="2"/>
              <a:buChar char="§"/>
              <a:defRPr/>
            </a:pPr>
            <a:r>
              <a:rPr kumimoji="1" lang="en-US" dirty="0">
                <a:latin typeface="Arial" panose="020B0604020202020204" pitchFamily="34" charset="0"/>
                <a:cs typeface="Arial" panose="020B0604020202020204" pitchFamily="34" charset="0"/>
              </a:rPr>
              <a:t>Know the difference between individual skills evaluations, the Comprehensive End of Course evaluation and an OTEP skill evaluation</a:t>
            </a:r>
          </a:p>
          <a:p>
            <a:pPr>
              <a:lnSpc>
                <a:spcPct val="90000"/>
              </a:lnSpc>
              <a:buFont typeface="Wingdings" panose="05000000000000000000" pitchFamily="2" charset="2"/>
              <a:buChar char="§"/>
              <a:defRPr/>
            </a:pPr>
            <a:r>
              <a:rPr kumimoji="1" lang="en-US" dirty="0">
                <a:latin typeface="Arial" panose="020B0604020202020204" pitchFamily="34" charset="0"/>
                <a:cs typeface="Arial" panose="020B0604020202020204" pitchFamily="34" charset="0"/>
              </a:rPr>
              <a:t>Know how to apply to become an EMS evaluator</a:t>
            </a:r>
          </a:p>
          <a:p>
            <a:pPr>
              <a:lnSpc>
                <a:spcPct val="90000"/>
              </a:lnSpc>
              <a:buFont typeface="Wingdings" panose="05000000000000000000" pitchFamily="2" charset="2"/>
              <a:buChar char="§"/>
              <a:defRPr/>
            </a:pPr>
            <a:r>
              <a:rPr kumimoji="1" lang="en-US" dirty="0">
                <a:latin typeface="Arial" panose="020B0604020202020204" pitchFamily="34" charset="0"/>
                <a:cs typeface="Arial" panose="020B0604020202020204" pitchFamily="34" charset="0"/>
              </a:rPr>
              <a:t>List the components of a  practical skills evaluation</a:t>
            </a:r>
          </a:p>
          <a:p>
            <a:pPr>
              <a:lnSpc>
                <a:spcPct val="90000"/>
              </a:lnSpc>
              <a:buFont typeface="Wingdings" panose="05000000000000000000" pitchFamily="2" charset="2"/>
              <a:buChar char="§"/>
              <a:defRPr/>
            </a:pPr>
            <a:r>
              <a:rPr kumimoji="1" lang="en-US" dirty="0">
                <a:latin typeface="Arial" panose="020B0604020202020204" pitchFamily="34" charset="0"/>
                <a:cs typeface="Arial" panose="020B0604020202020204" pitchFamily="34" charset="0"/>
              </a:rPr>
              <a:t>Understand legal considerations</a:t>
            </a:r>
          </a:p>
          <a:p>
            <a:pPr>
              <a:lnSpc>
                <a:spcPct val="90000"/>
              </a:lnSpc>
              <a:buFont typeface="Wingdings" panose="05000000000000000000" pitchFamily="2" charset="2"/>
              <a:buChar char="§"/>
              <a:defRPr/>
            </a:pPr>
            <a:r>
              <a:rPr kumimoji="1" lang="en-US" dirty="0">
                <a:latin typeface="Arial" panose="020B0604020202020204" pitchFamily="34" charset="0"/>
                <a:cs typeface="Arial" panose="020B0604020202020204" pitchFamily="34" charset="0"/>
              </a:rPr>
              <a:t>Discuss the role of the evaluator in EMS education</a:t>
            </a:r>
          </a:p>
          <a:p>
            <a:pPr>
              <a:lnSpc>
                <a:spcPct val="90000"/>
              </a:lnSpc>
              <a:buFont typeface="Wingdings" panose="05000000000000000000" pitchFamily="2" charset="2"/>
              <a:buChar char="§"/>
              <a:defRPr/>
            </a:pPr>
            <a:r>
              <a:rPr kumimoji="1" lang="en-US" dirty="0">
                <a:latin typeface="Arial" panose="020B0604020202020204" pitchFamily="34" charset="0"/>
                <a:cs typeface="Arial" panose="020B0604020202020204" pitchFamily="34" charset="0"/>
              </a:rPr>
              <a:t>Understand how to perform a skill evaluation</a:t>
            </a:r>
          </a:p>
          <a:p>
            <a:pPr>
              <a:lnSpc>
                <a:spcPct val="90000"/>
              </a:lnSpc>
              <a:buFont typeface="Wingdings" panose="05000000000000000000" pitchFamily="2" charset="2"/>
              <a:buChar char="§"/>
              <a:defRPr/>
            </a:pPr>
            <a:endParaRPr kumimoji="1" lang="en-US" dirty="0">
              <a:latin typeface="Arial" panose="020B0604020202020204" pitchFamily="34" charset="0"/>
              <a:cs typeface="Arial" panose="020B0604020202020204" pitchFamily="34" charset="0"/>
            </a:endParaRPr>
          </a:p>
          <a:p>
            <a:pPr lvl="1" algn="ctr">
              <a:lnSpc>
                <a:spcPct val="90000"/>
              </a:lnSpc>
              <a:buNone/>
              <a:defRPr/>
            </a:pPr>
            <a:r>
              <a:rPr kumimoji="1" lang="en-US" sz="1800" b="1" i="1" dirty="0">
                <a:solidFill>
                  <a:schemeClr val="tx2"/>
                </a:solidFill>
                <a:effectLst>
                  <a:outerShdw blurRad="38100" dist="38100" dir="2700000" algn="tl">
                    <a:srgbClr val="C0C0C0"/>
                  </a:outerShdw>
                </a:effectLst>
                <a:latin typeface="Times New Roman" pitchFamily="18" charset="0"/>
              </a:rPr>
              <a:t>“Blessed is the influence of one true, loving human soul on another.”</a:t>
            </a:r>
          </a:p>
          <a:p>
            <a:pPr lvl="1" algn="ctr">
              <a:lnSpc>
                <a:spcPct val="90000"/>
              </a:lnSpc>
              <a:buNone/>
              <a:defRPr/>
            </a:pPr>
            <a:r>
              <a:rPr kumimoji="1" lang="en-US" sz="1800" b="1" i="1" dirty="0">
                <a:solidFill>
                  <a:schemeClr val="tx2"/>
                </a:solidFill>
                <a:effectLst>
                  <a:outerShdw blurRad="38100" dist="38100" dir="2700000" algn="tl">
                    <a:srgbClr val="C0C0C0"/>
                  </a:outerShdw>
                </a:effectLst>
                <a:latin typeface="Times New Roman" pitchFamily="18" charset="0"/>
              </a:rPr>
              <a:t>-George Elliot</a:t>
            </a:r>
            <a:endParaRPr kumimoji="1" lang="en-US" sz="1800" b="1" i="1" dirty="0">
              <a:solidFill>
                <a:schemeClr val="tx2"/>
              </a:solidFill>
              <a:latin typeface="Times New Roman" pitchFamily="18" charset="0"/>
            </a:endParaRPr>
          </a:p>
          <a:p>
            <a:pPr>
              <a:lnSpc>
                <a:spcPct val="90000"/>
              </a:lnSpc>
              <a:defRPr/>
            </a:pPr>
            <a:endParaRPr kumimoji="1" lang="en-US" sz="1600" dirty="0">
              <a:latin typeface="Times New Roman" pitchFamily="18" charset="0"/>
            </a:endParaRPr>
          </a:p>
        </p:txBody>
      </p:sp>
    </p:spTree>
    <p:extLst>
      <p:ext uri="{BB962C8B-B14F-4D97-AF65-F5344CB8AC3E}">
        <p14:creationId xmlns:p14="http://schemas.microsoft.com/office/powerpoint/2010/main" val="1109760521"/>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21"/>
          </p:nvPr>
        </p:nvSpPr>
        <p:spPr/>
        <p:txBody>
          <a:bodyPr/>
          <a:lstStyle/>
          <a:p>
            <a:r>
              <a:rPr kumimoji="1" lang="en-US" altLang="en-US" sz="3200" b="1" dirty="0">
                <a:latin typeface="Arial" panose="020B0604020202020204" pitchFamily="34" charset="0"/>
                <a:cs typeface="Arial" panose="020B0604020202020204" pitchFamily="34" charset="0"/>
              </a:rPr>
              <a:t>Rote Mechanical</a:t>
            </a:r>
            <a:endParaRPr lang="en-US" dirty="0">
              <a:latin typeface="Arial" panose="020B0604020202020204" pitchFamily="34" charset="0"/>
              <a:cs typeface="Arial" panose="020B0604020202020204" pitchFamily="34" charset="0"/>
            </a:endParaRPr>
          </a:p>
        </p:txBody>
      </p:sp>
      <p:sp>
        <p:nvSpPr>
          <p:cNvPr id="3" name="Text Placeholder 2"/>
          <p:cNvSpPr>
            <a:spLocks noGrp="1"/>
          </p:cNvSpPr>
          <p:nvPr>
            <p:ph type="body" sz="quarter" idx="22"/>
          </p:nvPr>
        </p:nvSpPr>
        <p:spPr>
          <a:xfrm>
            <a:off x="2081719" y="2071991"/>
            <a:ext cx="6270974" cy="4196924"/>
          </a:xfrm>
        </p:spPr>
        <p:txBody>
          <a:bodyPr/>
          <a:lstStyle/>
          <a:p>
            <a:r>
              <a:rPr kumimoji="1" lang="en-US" altLang="en-US" dirty="0">
                <a:latin typeface="Arial" panose="020B0604020202020204" pitchFamily="34" charset="0"/>
                <a:cs typeface="Arial" panose="020B0604020202020204" pitchFamily="34" charset="0"/>
              </a:rPr>
              <a:t>Requires simple task analysis</a:t>
            </a:r>
          </a:p>
          <a:p>
            <a:r>
              <a:rPr kumimoji="1" lang="en-US" altLang="en-US" dirty="0">
                <a:latin typeface="Arial" panose="020B0604020202020204" pitchFamily="34" charset="0"/>
                <a:cs typeface="Arial" panose="020B0604020202020204" pitchFamily="34" charset="0"/>
              </a:rPr>
              <a:t>Is the easiest skill examination to administer</a:t>
            </a:r>
          </a:p>
          <a:p>
            <a:r>
              <a:rPr kumimoji="1" lang="en-US" altLang="en-US" dirty="0">
                <a:latin typeface="Arial" panose="020B0604020202020204" pitchFamily="34" charset="0"/>
                <a:cs typeface="Arial" panose="020B0604020202020204" pitchFamily="34" charset="0"/>
              </a:rPr>
              <a:t>May or may not reflect actual field performance, due to the lack of “real world stresses”</a:t>
            </a:r>
          </a:p>
          <a:p>
            <a:r>
              <a:rPr kumimoji="1" lang="en-US" altLang="en-US" dirty="0">
                <a:latin typeface="Arial" panose="020B0604020202020204" pitchFamily="34" charset="0"/>
                <a:cs typeface="Arial" panose="020B0604020202020204" pitchFamily="34" charset="0"/>
              </a:rPr>
              <a:t>Generally, follows very specific order of steps</a:t>
            </a:r>
          </a:p>
          <a:p>
            <a:r>
              <a:rPr kumimoji="1" lang="en-US" altLang="en-US" dirty="0">
                <a:latin typeface="Arial" panose="020B0604020202020204" pitchFamily="34" charset="0"/>
                <a:cs typeface="Arial" panose="020B0604020202020204" pitchFamily="34" charset="0"/>
              </a:rPr>
              <a:t>Uses Washington State-approved skill sheets </a:t>
            </a:r>
          </a:p>
          <a:p>
            <a:r>
              <a:rPr kumimoji="1" lang="en-US" altLang="en-US" dirty="0">
                <a:latin typeface="Arial" panose="020B0604020202020204" pitchFamily="34" charset="0"/>
                <a:cs typeface="Arial" panose="020B0604020202020204" pitchFamily="34" charset="0"/>
              </a:rPr>
              <a:t>Not usually scenario-based</a:t>
            </a:r>
          </a:p>
          <a:p>
            <a:r>
              <a:rPr kumimoji="1" lang="en-US" altLang="en-US" sz="1800" b="1" dirty="0">
                <a:latin typeface="Arial" panose="020B0604020202020204" pitchFamily="34" charset="0"/>
                <a:cs typeface="Arial" panose="020B0604020202020204" pitchFamily="34" charset="0"/>
              </a:rPr>
              <a:t>Does not show high level learning</a:t>
            </a:r>
          </a:p>
          <a:p>
            <a:endParaRPr lang="en-US"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930942658"/>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21"/>
          </p:nvPr>
        </p:nvSpPr>
        <p:spPr/>
        <p:txBody>
          <a:bodyPr/>
          <a:lstStyle/>
          <a:p>
            <a:r>
              <a:rPr kumimoji="1" lang="en-US" altLang="en-US" sz="3200" b="1" dirty="0">
                <a:latin typeface="Arial" panose="020B0604020202020204" pitchFamily="34" charset="0"/>
                <a:cs typeface="Arial" panose="020B0604020202020204" pitchFamily="34" charset="0"/>
              </a:rPr>
              <a:t>Rote Evaluation Techniques</a:t>
            </a:r>
            <a:endParaRPr lang="en-US" dirty="0">
              <a:latin typeface="Arial" panose="020B0604020202020204" pitchFamily="34" charset="0"/>
              <a:cs typeface="Arial" panose="020B0604020202020204" pitchFamily="34" charset="0"/>
            </a:endParaRPr>
          </a:p>
        </p:txBody>
      </p:sp>
      <p:sp>
        <p:nvSpPr>
          <p:cNvPr id="3" name="Text Placeholder 2"/>
          <p:cNvSpPr>
            <a:spLocks noGrp="1"/>
          </p:cNvSpPr>
          <p:nvPr>
            <p:ph type="body" sz="quarter" idx="22"/>
          </p:nvPr>
        </p:nvSpPr>
        <p:spPr>
          <a:xfrm>
            <a:off x="1857983" y="1634247"/>
            <a:ext cx="6494710" cy="4634668"/>
          </a:xfrm>
        </p:spPr>
        <p:txBody>
          <a:bodyPr/>
          <a:lstStyle/>
          <a:p>
            <a:pPr marL="0" indent="0">
              <a:lnSpc>
                <a:spcPct val="90000"/>
              </a:lnSpc>
              <a:buNone/>
            </a:pPr>
            <a:r>
              <a:rPr kumimoji="1" lang="en-US" altLang="en-US" sz="2800" dirty="0">
                <a:latin typeface="Arial" panose="020B0604020202020204" pitchFamily="34" charset="0"/>
                <a:cs typeface="Arial" panose="020B0604020202020204" pitchFamily="34" charset="0"/>
              </a:rPr>
              <a:t>Evaluator demonstration followed by provider practice, then demonstration for evaluation</a:t>
            </a:r>
            <a:endParaRPr kumimoji="1" lang="en-US" altLang="en-US" sz="2400" dirty="0">
              <a:latin typeface="Arial" panose="020B0604020202020204" pitchFamily="34" charset="0"/>
              <a:cs typeface="Arial" panose="020B0604020202020204" pitchFamily="34" charset="0"/>
            </a:endParaRPr>
          </a:p>
          <a:p>
            <a:pPr marL="342900" indent="-342900">
              <a:lnSpc>
                <a:spcPct val="90000"/>
              </a:lnSpc>
              <a:buFont typeface="Wingdings" panose="05000000000000000000" pitchFamily="2" charset="2"/>
              <a:buChar char="§"/>
            </a:pPr>
            <a:endParaRPr kumimoji="1" lang="en-US" altLang="en-US" sz="2400" dirty="0">
              <a:latin typeface="Arial" panose="020B0604020202020204" pitchFamily="34" charset="0"/>
              <a:cs typeface="Arial" panose="020B0604020202020204" pitchFamily="34" charset="0"/>
            </a:endParaRPr>
          </a:p>
          <a:p>
            <a:pPr marL="623887" lvl="1" indent="-342900">
              <a:lnSpc>
                <a:spcPct val="90000"/>
              </a:lnSpc>
              <a:buFont typeface="Wingdings" panose="05000000000000000000" pitchFamily="2" charset="2"/>
              <a:buChar char="§"/>
            </a:pPr>
            <a:r>
              <a:rPr kumimoji="1" lang="en-US" altLang="en-US" sz="2400" dirty="0">
                <a:latin typeface="Arial" panose="020B0604020202020204" pitchFamily="34" charset="0"/>
                <a:cs typeface="Arial" panose="020B0604020202020204" pitchFamily="34" charset="0"/>
              </a:rPr>
              <a:t>Perform all steps before receiving feedback</a:t>
            </a:r>
          </a:p>
          <a:p>
            <a:pPr marL="623887" lvl="1" indent="-342900">
              <a:lnSpc>
                <a:spcPct val="90000"/>
              </a:lnSpc>
              <a:buFont typeface="Wingdings" panose="05000000000000000000" pitchFamily="2" charset="2"/>
              <a:buChar char="§"/>
            </a:pPr>
            <a:endParaRPr kumimoji="1" lang="en-US" altLang="en-US" sz="2400" dirty="0">
              <a:latin typeface="Arial" panose="020B0604020202020204" pitchFamily="34" charset="0"/>
              <a:cs typeface="Arial" panose="020B0604020202020204" pitchFamily="34" charset="0"/>
            </a:endParaRPr>
          </a:p>
          <a:p>
            <a:pPr marL="623887" lvl="1" indent="-342900">
              <a:lnSpc>
                <a:spcPct val="90000"/>
              </a:lnSpc>
              <a:buFont typeface="Wingdings" panose="05000000000000000000" pitchFamily="2" charset="2"/>
              <a:buChar char="§"/>
            </a:pPr>
            <a:r>
              <a:rPr kumimoji="1" lang="en-US" altLang="en-US" sz="2400" dirty="0">
                <a:latin typeface="Arial" panose="020B0604020202020204" pitchFamily="34" charset="0"/>
                <a:cs typeface="Arial" panose="020B0604020202020204" pitchFamily="34" charset="0"/>
              </a:rPr>
              <a:t>Do skill steps until any error is made</a:t>
            </a:r>
          </a:p>
          <a:p>
            <a:pPr marL="623887" lvl="1" indent="-342900">
              <a:lnSpc>
                <a:spcPct val="90000"/>
              </a:lnSpc>
              <a:buFont typeface="Wingdings" panose="05000000000000000000" pitchFamily="2" charset="2"/>
              <a:buChar char="§"/>
            </a:pPr>
            <a:endParaRPr kumimoji="1" lang="en-US" altLang="en-US" sz="2400" dirty="0">
              <a:latin typeface="Arial" panose="020B0604020202020204" pitchFamily="34" charset="0"/>
              <a:cs typeface="Arial" panose="020B0604020202020204" pitchFamily="34" charset="0"/>
            </a:endParaRPr>
          </a:p>
          <a:p>
            <a:pPr marL="623887" lvl="1" indent="-342900">
              <a:lnSpc>
                <a:spcPct val="90000"/>
              </a:lnSpc>
              <a:buFont typeface="Wingdings" panose="05000000000000000000" pitchFamily="2" charset="2"/>
              <a:buChar char="§"/>
            </a:pPr>
            <a:r>
              <a:rPr kumimoji="1" lang="en-US" altLang="en-US" sz="2400" dirty="0">
                <a:latin typeface="Arial" panose="020B0604020202020204" pitchFamily="34" charset="0"/>
                <a:cs typeface="Arial" panose="020B0604020202020204" pitchFamily="34" charset="0"/>
              </a:rPr>
              <a:t>Do skill steps until a critical error is made</a:t>
            </a:r>
            <a:endParaRPr kumimoji="1" lang="en-US" altLang="en-US"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841360075"/>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21"/>
          </p:nvPr>
        </p:nvSpPr>
        <p:spPr/>
        <p:txBody>
          <a:bodyPr/>
          <a:lstStyle/>
          <a:p>
            <a:r>
              <a:rPr kumimoji="1" lang="en-US" altLang="en-US" sz="3200" b="1" dirty="0">
                <a:latin typeface="Arial" panose="020B0604020202020204" pitchFamily="34" charset="0"/>
                <a:cs typeface="Arial" panose="020B0604020202020204" pitchFamily="34" charset="0"/>
              </a:rPr>
              <a:t>Situational</a:t>
            </a:r>
            <a:endParaRPr lang="en-US" dirty="0">
              <a:latin typeface="Arial" panose="020B0604020202020204" pitchFamily="34" charset="0"/>
              <a:cs typeface="Arial" panose="020B0604020202020204" pitchFamily="34" charset="0"/>
            </a:endParaRPr>
          </a:p>
        </p:txBody>
      </p:sp>
      <p:sp>
        <p:nvSpPr>
          <p:cNvPr id="3" name="Text Placeholder 2"/>
          <p:cNvSpPr>
            <a:spLocks noGrp="1"/>
          </p:cNvSpPr>
          <p:nvPr>
            <p:ph type="body" sz="quarter" idx="22"/>
          </p:nvPr>
        </p:nvSpPr>
        <p:spPr>
          <a:xfrm>
            <a:off x="1935803" y="1606082"/>
            <a:ext cx="6935823" cy="4662833"/>
          </a:xfrm>
        </p:spPr>
        <p:txBody>
          <a:bodyPr/>
          <a:lstStyle/>
          <a:p>
            <a:pPr marL="0" indent="0">
              <a:buNone/>
            </a:pPr>
            <a:r>
              <a:rPr kumimoji="1" lang="en-US" altLang="en-US" sz="2400" dirty="0">
                <a:latin typeface="Arial" panose="020B0604020202020204" pitchFamily="34" charset="0"/>
                <a:cs typeface="Arial" panose="020B0604020202020204" pitchFamily="34" charset="0"/>
              </a:rPr>
              <a:t>Demonstration of a skill in the content of a scenario allowing for manipulation of the outcome or procedure</a:t>
            </a:r>
          </a:p>
          <a:p>
            <a:pPr marL="623887" lvl="1" indent="-342900">
              <a:buFont typeface="Wingdings" panose="05000000000000000000" pitchFamily="2" charset="2"/>
              <a:buChar char="§"/>
            </a:pPr>
            <a:r>
              <a:rPr kumimoji="1" lang="en-US" altLang="en-US" sz="2400" dirty="0">
                <a:latin typeface="Arial" panose="020B0604020202020204" pitchFamily="34" charset="0"/>
                <a:cs typeface="Arial" panose="020B0604020202020204" pitchFamily="34" charset="0"/>
              </a:rPr>
              <a:t>Evaluates judgment and/or decision-making (critical thinking skills) as well as skills</a:t>
            </a:r>
          </a:p>
          <a:p>
            <a:pPr marL="623887" lvl="1" indent="-342900">
              <a:buFont typeface="Wingdings" panose="05000000000000000000" pitchFamily="2" charset="2"/>
              <a:buChar char="§"/>
            </a:pPr>
            <a:r>
              <a:rPr kumimoji="1" lang="en-US" altLang="en-US" sz="2400" dirty="0">
                <a:latin typeface="Arial" panose="020B0604020202020204" pitchFamily="34" charset="0"/>
                <a:cs typeface="Arial" panose="020B0604020202020204" pitchFamily="34" charset="0"/>
              </a:rPr>
              <a:t>Is a more accurate predictor of field performance</a:t>
            </a:r>
          </a:p>
          <a:p>
            <a:pPr marL="623887" lvl="1" indent="-342900">
              <a:buFont typeface="Wingdings" panose="05000000000000000000" pitchFamily="2" charset="2"/>
              <a:buChar char="§"/>
            </a:pPr>
            <a:r>
              <a:rPr kumimoji="1" lang="en-US" altLang="en-US" sz="2400" dirty="0">
                <a:latin typeface="Arial" panose="020B0604020202020204" pitchFamily="34" charset="0"/>
                <a:cs typeface="Arial" panose="020B0604020202020204" pitchFamily="34" charset="0"/>
              </a:rPr>
              <a:t>Difficult to develop and deliver, requires more elaborate simulations</a:t>
            </a:r>
          </a:p>
          <a:p>
            <a:pPr marL="623887" lvl="1" indent="-342900">
              <a:buFont typeface="Wingdings" panose="05000000000000000000" pitchFamily="2" charset="2"/>
              <a:buChar char="§"/>
            </a:pPr>
            <a:r>
              <a:rPr kumimoji="1" lang="en-US" altLang="en-US" sz="2400" dirty="0">
                <a:latin typeface="Arial" panose="020B0604020202020204" pitchFamily="34" charset="0"/>
                <a:cs typeface="Arial" panose="020B0604020202020204" pitchFamily="34" charset="0"/>
              </a:rPr>
              <a:t>Proves higher level learning</a:t>
            </a:r>
          </a:p>
        </p:txBody>
      </p:sp>
    </p:spTree>
    <p:extLst>
      <p:ext uri="{BB962C8B-B14F-4D97-AF65-F5344CB8AC3E}">
        <p14:creationId xmlns:p14="http://schemas.microsoft.com/office/powerpoint/2010/main" val="158098100"/>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21"/>
          </p:nvPr>
        </p:nvSpPr>
        <p:spPr/>
        <p:txBody>
          <a:bodyPr/>
          <a:lstStyle/>
          <a:p>
            <a:r>
              <a:rPr kumimoji="1" lang="en-US" altLang="en-US" sz="3200" b="1" dirty="0">
                <a:latin typeface="Arial" panose="020B0604020202020204" pitchFamily="34" charset="0"/>
                <a:cs typeface="Arial" panose="020B0604020202020204" pitchFamily="34" charset="0"/>
              </a:rPr>
              <a:t>Simulation and Scenarios</a:t>
            </a:r>
            <a:endParaRPr lang="en-US" dirty="0">
              <a:latin typeface="Arial" panose="020B0604020202020204" pitchFamily="34" charset="0"/>
              <a:cs typeface="Arial" panose="020B0604020202020204" pitchFamily="34" charset="0"/>
            </a:endParaRPr>
          </a:p>
        </p:txBody>
      </p:sp>
      <p:sp>
        <p:nvSpPr>
          <p:cNvPr id="3" name="Text Placeholder 2"/>
          <p:cNvSpPr>
            <a:spLocks noGrp="1"/>
          </p:cNvSpPr>
          <p:nvPr>
            <p:ph type="body" sz="quarter" idx="22"/>
          </p:nvPr>
        </p:nvSpPr>
        <p:spPr>
          <a:xfrm>
            <a:off x="1799617" y="1606082"/>
            <a:ext cx="6553076" cy="4662833"/>
          </a:xfrm>
        </p:spPr>
        <p:txBody>
          <a:bodyPr/>
          <a:lstStyle/>
          <a:p>
            <a:pPr>
              <a:lnSpc>
                <a:spcPct val="90000"/>
              </a:lnSpc>
              <a:buNone/>
            </a:pPr>
            <a:r>
              <a:rPr kumimoji="1" lang="en-US" altLang="en-US" sz="2800" b="1" dirty="0">
                <a:latin typeface="Arial" panose="020B0604020202020204" pitchFamily="34" charset="0"/>
                <a:cs typeface="Arial" panose="020B0604020202020204" pitchFamily="34" charset="0"/>
              </a:rPr>
              <a:t>Simulations usually require:</a:t>
            </a:r>
            <a:endParaRPr kumimoji="1" lang="en-US" altLang="en-US" sz="2400" b="1" dirty="0">
              <a:latin typeface="Arial" panose="020B0604020202020204" pitchFamily="34" charset="0"/>
              <a:cs typeface="Arial" panose="020B0604020202020204" pitchFamily="34" charset="0"/>
            </a:endParaRPr>
          </a:p>
          <a:p>
            <a:pPr marL="623887" lvl="1" indent="-342900">
              <a:lnSpc>
                <a:spcPct val="90000"/>
              </a:lnSpc>
              <a:buFont typeface="Wingdings" panose="05000000000000000000" pitchFamily="2" charset="2"/>
              <a:buChar char="§"/>
            </a:pPr>
            <a:r>
              <a:rPr kumimoji="1" lang="en-US" altLang="en-US" sz="2400" i="1" dirty="0">
                <a:latin typeface="Arial" panose="020B0604020202020204" pitchFamily="34" charset="0"/>
                <a:cs typeface="Arial" panose="020B0604020202020204" pitchFamily="34" charset="0"/>
              </a:rPr>
              <a:t>A patient “actor”</a:t>
            </a:r>
          </a:p>
          <a:p>
            <a:pPr marL="623887" lvl="1" indent="-342900">
              <a:lnSpc>
                <a:spcPct val="90000"/>
              </a:lnSpc>
              <a:buFont typeface="Wingdings" panose="05000000000000000000" pitchFamily="2" charset="2"/>
              <a:buChar char="§"/>
            </a:pPr>
            <a:r>
              <a:rPr kumimoji="1" lang="en-US" altLang="en-US" sz="2400" i="1" dirty="0">
                <a:latin typeface="Arial" panose="020B0604020202020204" pitchFamily="34" charset="0"/>
                <a:cs typeface="Arial" panose="020B0604020202020204" pitchFamily="34" charset="0"/>
              </a:rPr>
              <a:t>Responding crew</a:t>
            </a:r>
          </a:p>
          <a:p>
            <a:pPr marL="623887" lvl="1" indent="-342900">
              <a:lnSpc>
                <a:spcPct val="90000"/>
              </a:lnSpc>
              <a:buFont typeface="Wingdings" panose="05000000000000000000" pitchFamily="2" charset="2"/>
              <a:buChar char="§"/>
            </a:pPr>
            <a:r>
              <a:rPr kumimoji="1" lang="en-US" altLang="en-US" sz="2400" i="1" dirty="0">
                <a:latin typeface="Arial" panose="020B0604020202020204" pitchFamily="34" charset="0"/>
                <a:cs typeface="Arial" panose="020B0604020202020204" pitchFamily="34" charset="0"/>
              </a:rPr>
              <a:t>Bystanders </a:t>
            </a:r>
          </a:p>
          <a:p>
            <a:pPr marL="623887" lvl="1" indent="-342900">
              <a:lnSpc>
                <a:spcPct val="90000"/>
              </a:lnSpc>
              <a:buFont typeface="Wingdings" panose="05000000000000000000" pitchFamily="2" charset="2"/>
              <a:buChar char="§"/>
            </a:pPr>
            <a:r>
              <a:rPr kumimoji="1" lang="en-US" altLang="en-US" sz="2400" i="1" dirty="0">
                <a:latin typeface="Arial" panose="020B0604020202020204" pitchFamily="34" charset="0"/>
                <a:cs typeface="Arial" panose="020B0604020202020204" pitchFamily="34" charset="0"/>
              </a:rPr>
              <a:t>An instructor (or facilitator), to give patient information that is not readily apparent</a:t>
            </a:r>
          </a:p>
          <a:p>
            <a:pPr marL="623887" lvl="1" indent="-342900">
              <a:lnSpc>
                <a:spcPct val="90000"/>
              </a:lnSpc>
              <a:buFont typeface="Wingdings" panose="05000000000000000000" pitchFamily="2" charset="2"/>
              <a:buChar char="§"/>
            </a:pPr>
            <a:endParaRPr kumimoji="1" lang="en-US" altLang="en-US" sz="2400" b="1" i="1" dirty="0">
              <a:latin typeface="Arial" panose="020B0604020202020204" pitchFamily="34" charset="0"/>
              <a:cs typeface="Arial" panose="020B0604020202020204" pitchFamily="34" charset="0"/>
            </a:endParaRPr>
          </a:p>
          <a:p>
            <a:pPr marL="0" indent="0">
              <a:buNone/>
            </a:pPr>
            <a:r>
              <a:rPr kumimoji="1" lang="en-US" sz="1600" i="1" dirty="0">
                <a:solidFill>
                  <a:schemeClr val="tx2"/>
                </a:solidFill>
                <a:latin typeface="Arial" panose="020B0604020202020204" pitchFamily="34" charset="0"/>
                <a:cs typeface="Arial" panose="020B0604020202020204" pitchFamily="34" charset="0"/>
              </a:rPr>
              <a:t>“</a:t>
            </a:r>
            <a:r>
              <a:rPr kumimoji="1" lang="en-US" sz="1600" b="1" i="1" dirty="0">
                <a:solidFill>
                  <a:schemeClr val="tx2"/>
                </a:solidFill>
                <a:effectLst>
                  <a:outerShdw blurRad="38100" dist="38100" dir="2700000" algn="tl">
                    <a:srgbClr val="C0C0C0"/>
                  </a:outerShdw>
                </a:effectLst>
                <a:latin typeface="Arial" panose="020B0604020202020204" pitchFamily="34" charset="0"/>
                <a:cs typeface="Arial" panose="020B0604020202020204" pitchFamily="34" charset="0"/>
              </a:rPr>
              <a:t>The purpose of critical thinking is, therefore, to achieve understanding, evaluate view points, and solve problems. Since all three areas involve the asking of questions, we can say that critical thinking is the questioning or inquiry we engage in when we seek to understand, evaluate, or resolve.” - Victor P. Majorana,  Critical Thinking Across the Curriculum</a:t>
            </a:r>
            <a:endParaRPr kumimoji="1" lang="en-US" sz="1600" i="1" dirty="0">
              <a:latin typeface="Arial" panose="020B0604020202020204" pitchFamily="34" charset="0"/>
              <a:cs typeface="Arial" panose="020B0604020202020204" pitchFamily="34" charset="0"/>
            </a:endParaRPr>
          </a:p>
          <a:p>
            <a:endParaRPr lang="en-US"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3745782"/>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21"/>
          </p:nvPr>
        </p:nvSpPr>
        <p:spPr/>
        <p:txBody>
          <a:bodyPr/>
          <a:lstStyle/>
          <a:p>
            <a:r>
              <a:rPr kumimoji="1" lang="en-US" altLang="en-US" sz="3200" b="1" dirty="0">
                <a:latin typeface="Arial" panose="020B0604020202020204" pitchFamily="34" charset="0"/>
                <a:cs typeface="Arial" panose="020B0604020202020204" pitchFamily="34" charset="0"/>
              </a:rPr>
              <a:t>Teaching Thinking Skills</a:t>
            </a:r>
            <a:endParaRPr lang="en-US" dirty="0">
              <a:latin typeface="Arial" panose="020B0604020202020204" pitchFamily="34" charset="0"/>
              <a:cs typeface="Arial" panose="020B0604020202020204" pitchFamily="34" charset="0"/>
            </a:endParaRPr>
          </a:p>
        </p:txBody>
      </p:sp>
      <p:sp>
        <p:nvSpPr>
          <p:cNvPr id="3" name="Text Placeholder 2"/>
          <p:cNvSpPr>
            <a:spLocks noGrp="1"/>
          </p:cNvSpPr>
          <p:nvPr>
            <p:ph type="body" sz="quarter" idx="22"/>
          </p:nvPr>
        </p:nvSpPr>
        <p:spPr>
          <a:xfrm>
            <a:off x="1984443" y="2091447"/>
            <a:ext cx="6368250" cy="4177468"/>
          </a:xfrm>
        </p:spPr>
        <p:txBody>
          <a:bodyPr/>
          <a:lstStyle/>
          <a:p>
            <a:pPr>
              <a:buNone/>
            </a:pPr>
            <a:r>
              <a:rPr kumimoji="1" lang="en-US" altLang="en-US" sz="2400" b="1" dirty="0">
                <a:latin typeface="Arial" panose="020B0604020202020204" pitchFamily="34" charset="0"/>
                <a:cs typeface="Arial" panose="020B0604020202020204" pitchFamily="34" charset="0"/>
              </a:rPr>
              <a:t>	The benefit to simulation is that students use all three learning domains:</a:t>
            </a:r>
          </a:p>
          <a:p>
            <a:pPr algn="ctr">
              <a:buNone/>
            </a:pPr>
            <a:endParaRPr kumimoji="1" lang="en-US" altLang="en-US" sz="2400" b="1" dirty="0">
              <a:latin typeface="Arial" panose="020B0604020202020204" pitchFamily="34" charset="0"/>
              <a:cs typeface="Arial" panose="020B0604020202020204" pitchFamily="34" charset="0"/>
            </a:endParaRPr>
          </a:p>
          <a:p>
            <a:pPr marL="342900" indent="-342900">
              <a:buFont typeface="Wingdings" panose="05000000000000000000" pitchFamily="2" charset="2"/>
              <a:buChar char="§"/>
            </a:pPr>
            <a:r>
              <a:rPr kumimoji="1" lang="en-US" altLang="en-US" sz="2400" dirty="0">
                <a:latin typeface="Arial" panose="020B0604020202020204" pitchFamily="34" charset="0"/>
                <a:cs typeface="Arial" panose="020B0604020202020204" pitchFamily="34" charset="0"/>
              </a:rPr>
              <a:t>Cognitive (knowledge)</a:t>
            </a:r>
          </a:p>
          <a:p>
            <a:pPr marL="342900" indent="-342900">
              <a:buFont typeface="Wingdings" panose="05000000000000000000" pitchFamily="2" charset="2"/>
              <a:buChar char="§"/>
            </a:pPr>
            <a:r>
              <a:rPr kumimoji="1" lang="en-US" altLang="en-US" sz="2400" dirty="0">
                <a:latin typeface="Arial" panose="020B0604020202020204" pitchFamily="34" charset="0"/>
                <a:cs typeface="Arial" panose="020B0604020202020204" pitchFamily="34" charset="0"/>
              </a:rPr>
              <a:t>Psychomotor (skills)</a:t>
            </a:r>
          </a:p>
          <a:p>
            <a:pPr marL="342900" indent="-342900">
              <a:buFont typeface="Wingdings" panose="05000000000000000000" pitchFamily="2" charset="2"/>
              <a:buChar char="§"/>
            </a:pPr>
            <a:r>
              <a:rPr kumimoji="1" lang="en-US" altLang="en-US" sz="2400" dirty="0">
                <a:latin typeface="Arial" panose="020B0604020202020204" pitchFamily="34" charset="0"/>
                <a:cs typeface="Arial" panose="020B0604020202020204" pitchFamily="34" charset="0"/>
              </a:rPr>
              <a:t>Affective (attitude)</a:t>
            </a:r>
            <a:endParaRPr kumimoji="1" lang="en-US" altLang="en-US" sz="2400" b="1" i="1" dirty="0">
              <a:latin typeface="Arial" panose="020B0604020202020204" pitchFamily="34" charset="0"/>
              <a:cs typeface="Arial" panose="020B0604020202020204" pitchFamily="34" charset="0"/>
            </a:endParaRPr>
          </a:p>
          <a:p>
            <a:endParaRPr lang="en-US"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556099943"/>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21"/>
          </p:nvPr>
        </p:nvSpPr>
        <p:spPr/>
        <p:txBody>
          <a:bodyPr/>
          <a:lstStyle/>
          <a:p>
            <a:r>
              <a:rPr kumimoji="1" lang="en-US" altLang="en-US" sz="3200" b="1" dirty="0">
                <a:latin typeface="Arial" panose="020B0604020202020204" pitchFamily="34" charset="0"/>
                <a:cs typeface="Arial" panose="020B0604020202020204" pitchFamily="34" charset="0"/>
              </a:rPr>
              <a:t>Teaching Thinking Skills</a:t>
            </a:r>
            <a:endParaRPr lang="en-US" dirty="0">
              <a:latin typeface="Arial" panose="020B0604020202020204" pitchFamily="34" charset="0"/>
              <a:cs typeface="Arial" panose="020B0604020202020204" pitchFamily="34" charset="0"/>
            </a:endParaRPr>
          </a:p>
        </p:txBody>
      </p:sp>
      <p:sp>
        <p:nvSpPr>
          <p:cNvPr id="3" name="Text Placeholder 2"/>
          <p:cNvSpPr>
            <a:spLocks noGrp="1"/>
          </p:cNvSpPr>
          <p:nvPr>
            <p:ph type="body" sz="quarter" idx="22"/>
          </p:nvPr>
        </p:nvSpPr>
        <p:spPr>
          <a:xfrm>
            <a:off x="2081719" y="1391056"/>
            <a:ext cx="6270974" cy="4877860"/>
          </a:xfrm>
        </p:spPr>
        <p:txBody>
          <a:bodyPr/>
          <a:lstStyle/>
          <a:p>
            <a:pPr algn="ctr">
              <a:lnSpc>
                <a:spcPct val="90000"/>
              </a:lnSpc>
              <a:buNone/>
            </a:pPr>
            <a:r>
              <a:rPr kumimoji="1" lang="en-US" altLang="en-US" sz="2400" b="1" dirty="0">
                <a:latin typeface="Arial" panose="020B0604020202020204" pitchFamily="34" charset="0"/>
                <a:cs typeface="Arial" panose="020B0604020202020204" pitchFamily="34" charset="0"/>
              </a:rPr>
              <a:t>Ways to make simulations more realistic</a:t>
            </a:r>
            <a:r>
              <a:rPr kumimoji="1" lang="en-US" altLang="en-US" dirty="0">
                <a:latin typeface="Arial" panose="020B0604020202020204" pitchFamily="34" charset="0"/>
                <a:cs typeface="Arial" panose="020B0604020202020204" pitchFamily="34" charset="0"/>
              </a:rPr>
              <a:t> </a:t>
            </a:r>
          </a:p>
          <a:p>
            <a:pPr algn="ctr">
              <a:lnSpc>
                <a:spcPct val="90000"/>
              </a:lnSpc>
              <a:buNone/>
            </a:pPr>
            <a:endParaRPr kumimoji="1" lang="en-US" altLang="en-US" sz="1400" dirty="0">
              <a:latin typeface="Arial" panose="020B0604020202020204" pitchFamily="34" charset="0"/>
              <a:cs typeface="Arial" panose="020B0604020202020204" pitchFamily="34" charset="0"/>
            </a:endParaRPr>
          </a:p>
          <a:p>
            <a:pPr algn="ctr">
              <a:lnSpc>
                <a:spcPct val="90000"/>
              </a:lnSpc>
              <a:buNone/>
            </a:pPr>
            <a:endParaRPr kumimoji="1" lang="en-US" altLang="en-US" sz="1400" dirty="0">
              <a:latin typeface="Arial" panose="020B0604020202020204" pitchFamily="34" charset="0"/>
              <a:cs typeface="Arial" panose="020B0604020202020204" pitchFamily="34" charset="0"/>
            </a:endParaRPr>
          </a:p>
          <a:p>
            <a:pPr>
              <a:lnSpc>
                <a:spcPct val="90000"/>
              </a:lnSpc>
            </a:pPr>
            <a:r>
              <a:rPr kumimoji="1" lang="en-US" altLang="en-US" i="1" dirty="0">
                <a:latin typeface="Arial" panose="020B0604020202020204" pitchFamily="34" charset="0"/>
                <a:cs typeface="Arial" panose="020B0604020202020204" pitchFamily="34" charset="0"/>
              </a:rPr>
              <a:t>Move to other locations</a:t>
            </a:r>
          </a:p>
          <a:p>
            <a:pPr>
              <a:lnSpc>
                <a:spcPct val="90000"/>
              </a:lnSpc>
            </a:pPr>
            <a:r>
              <a:rPr kumimoji="1" lang="en-US" altLang="en-US" i="1" dirty="0">
                <a:latin typeface="Arial" panose="020B0604020202020204" pitchFamily="34" charset="0"/>
                <a:cs typeface="Arial" panose="020B0604020202020204" pitchFamily="34" charset="0"/>
              </a:rPr>
              <a:t>Moulage and makeup</a:t>
            </a:r>
          </a:p>
          <a:p>
            <a:pPr>
              <a:lnSpc>
                <a:spcPct val="90000"/>
              </a:lnSpc>
            </a:pPr>
            <a:r>
              <a:rPr kumimoji="1" lang="en-US" altLang="en-US" i="1" dirty="0">
                <a:latin typeface="Arial" panose="020B0604020202020204" pitchFamily="34" charset="0"/>
                <a:cs typeface="Arial" panose="020B0604020202020204" pitchFamily="34" charset="0"/>
              </a:rPr>
              <a:t>Use background noise</a:t>
            </a:r>
          </a:p>
          <a:p>
            <a:pPr>
              <a:lnSpc>
                <a:spcPct val="90000"/>
              </a:lnSpc>
            </a:pPr>
            <a:r>
              <a:rPr kumimoji="1" lang="en-US" altLang="en-US" i="1" dirty="0">
                <a:latin typeface="Arial" panose="020B0604020202020204" pitchFamily="34" charset="0"/>
                <a:cs typeface="Arial" panose="020B0604020202020204" pitchFamily="34" charset="0"/>
              </a:rPr>
              <a:t>Include sounds and smells</a:t>
            </a:r>
          </a:p>
          <a:p>
            <a:pPr>
              <a:lnSpc>
                <a:spcPct val="90000"/>
              </a:lnSpc>
            </a:pPr>
            <a:r>
              <a:rPr kumimoji="1" lang="en-US" altLang="en-US" i="1" dirty="0">
                <a:latin typeface="Arial" panose="020B0604020202020204" pitchFamily="34" charset="0"/>
                <a:cs typeface="Arial" panose="020B0604020202020204" pitchFamily="34" charset="0"/>
              </a:rPr>
              <a:t>Use props such as pill bottles, medic alert tags, dishes, food, newspapers and other domestic items</a:t>
            </a:r>
          </a:p>
          <a:p>
            <a:pPr>
              <a:lnSpc>
                <a:spcPct val="90000"/>
              </a:lnSpc>
            </a:pPr>
            <a:r>
              <a:rPr kumimoji="1" lang="en-US" altLang="en-US" i="1" dirty="0">
                <a:latin typeface="Arial" panose="020B0604020202020204" pitchFamily="34" charset="0"/>
                <a:cs typeface="Arial" panose="020B0604020202020204" pitchFamily="34" charset="0"/>
              </a:rPr>
              <a:t>Have simulated patients follow scripts or role-play in character</a:t>
            </a:r>
            <a:endParaRPr kumimoji="1" lang="en-US" altLang="en-US" sz="1800" i="1" dirty="0">
              <a:latin typeface="Arial" panose="020B0604020202020204" pitchFamily="34" charset="0"/>
              <a:cs typeface="Arial" panose="020B0604020202020204" pitchFamily="34" charset="0"/>
            </a:endParaRPr>
          </a:p>
          <a:p>
            <a:endParaRPr lang="en-US" dirty="0">
              <a:latin typeface="Arial" panose="020B0604020202020204" pitchFamily="34" charset="0"/>
              <a:cs typeface="Arial" panose="020B0604020202020204" pitchFamily="34" charset="0"/>
            </a:endParaRPr>
          </a:p>
        </p:txBody>
      </p:sp>
      <p:pic>
        <p:nvPicPr>
          <p:cNvPr id="4" name="Picture 6" descr="MVC-900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16197907">
            <a:off x="6126449" y="2191257"/>
            <a:ext cx="1871663" cy="1404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028030761"/>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21"/>
          </p:nvPr>
        </p:nvSpPr>
        <p:spPr/>
        <p:txBody>
          <a:bodyPr/>
          <a:lstStyle/>
          <a:p>
            <a:r>
              <a:rPr kumimoji="1" lang="en-US" altLang="en-US" sz="3200" b="1" dirty="0">
                <a:latin typeface="Arial" panose="020B0604020202020204" pitchFamily="34" charset="0"/>
                <a:cs typeface="Arial" panose="020B0604020202020204" pitchFamily="34" charset="0"/>
              </a:rPr>
              <a:t>A Successful Evaluator</a:t>
            </a:r>
            <a:endParaRPr lang="en-US" dirty="0">
              <a:latin typeface="Arial" panose="020B0604020202020204" pitchFamily="34" charset="0"/>
              <a:cs typeface="Arial" panose="020B0604020202020204" pitchFamily="34" charset="0"/>
            </a:endParaRPr>
          </a:p>
        </p:txBody>
      </p:sp>
      <p:sp>
        <p:nvSpPr>
          <p:cNvPr id="3" name="Text Placeholder 2"/>
          <p:cNvSpPr>
            <a:spLocks noGrp="1"/>
          </p:cNvSpPr>
          <p:nvPr>
            <p:ph type="body" sz="quarter" idx="22"/>
          </p:nvPr>
        </p:nvSpPr>
        <p:spPr>
          <a:xfrm>
            <a:off x="1974715" y="1556426"/>
            <a:ext cx="6789906" cy="4712489"/>
          </a:xfrm>
        </p:spPr>
        <p:txBody>
          <a:bodyPr/>
          <a:lstStyle/>
          <a:p>
            <a:pPr marL="0" indent="0">
              <a:buNone/>
            </a:pPr>
            <a:r>
              <a:rPr kumimoji="1" lang="en-US" altLang="en-US" sz="2400" b="1" dirty="0">
                <a:latin typeface="Arial" panose="020B0604020202020204" pitchFamily="34" charset="0"/>
                <a:cs typeface="Arial" panose="020B0604020202020204" pitchFamily="34" charset="0"/>
              </a:rPr>
              <a:t>Ensures that the participant:</a:t>
            </a:r>
            <a:endParaRPr kumimoji="1" lang="en-US" altLang="en-US" b="1" i="1" dirty="0">
              <a:latin typeface="Arial" panose="020B0604020202020204" pitchFamily="34" charset="0"/>
              <a:cs typeface="Arial" panose="020B0604020202020204" pitchFamily="34" charset="0"/>
            </a:endParaRPr>
          </a:p>
          <a:p>
            <a:pPr marL="623887" lvl="1" indent="-342900">
              <a:buFont typeface="Wingdings" panose="05000000000000000000" pitchFamily="2" charset="2"/>
              <a:buChar char="§"/>
            </a:pPr>
            <a:r>
              <a:rPr kumimoji="1" lang="en-US" altLang="en-US" i="1" dirty="0">
                <a:latin typeface="Arial" panose="020B0604020202020204" pitchFamily="34" charset="0"/>
                <a:cs typeface="Arial" panose="020B0604020202020204" pitchFamily="34" charset="0"/>
              </a:rPr>
              <a:t>is able to integrate cognitive and affective components with skill performance</a:t>
            </a:r>
          </a:p>
          <a:p>
            <a:pPr marL="623887" lvl="1" indent="-342900">
              <a:buFont typeface="Wingdings" panose="05000000000000000000" pitchFamily="2" charset="2"/>
              <a:buChar char="§"/>
            </a:pPr>
            <a:r>
              <a:rPr kumimoji="1" lang="en-US" altLang="en-US" i="1" dirty="0">
                <a:latin typeface="Arial" panose="020B0604020202020204" pitchFamily="34" charset="0"/>
                <a:cs typeface="Arial" panose="020B0604020202020204" pitchFamily="34" charset="0"/>
              </a:rPr>
              <a:t>understands why the skill is done a certain way </a:t>
            </a:r>
          </a:p>
          <a:p>
            <a:pPr marL="623887" lvl="1" indent="-342900">
              <a:buFont typeface="Wingdings" panose="05000000000000000000" pitchFamily="2" charset="2"/>
              <a:buChar char="§"/>
            </a:pPr>
            <a:r>
              <a:rPr kumimoji="1" lang="en-US" altLang="en-US" i="1" dirty="0">
                <a:latin typeface="Arial" panose="020B0604020202020204" pitchFamily="34" charset="0"/>
                <a:cs typeface="Arial" panose="020B0604020202020204" pitchFamily="34" charset="0"/>
              </a:rPr>
              <a:t>knows when the skill is indicated</a:t>
            </a:r>
          </a:p>
          <a:p>
            <a:pPr marL="623887" lvl="1" indent="-342900">
              <a:buFont typeface="Wingdings" panose="05000000000000000000" pitchFamily="2" charset="2"/>
              <a:buChar char="§"/>
            </a:pPr>
            <a:r>
              <a:rPr kumimoji="1" lang="en-US" altLang="en-US" i="1" dirty="0">
                <a:latin typeface="Arial" panose="020B0604020202020204" pitchFamily="34" charset="0"/>
                <a:cs typeface="Arial" panose="020B0604020202020204" pitchFamily="34" charset="0"/>
              </a:rPr>
              <a:t>performs the skill proficiently and with style</a:t>
            </a:r>
            <a:endParaRPr kumimoji="1" lang="en-US" altLang="en-US" b="1" i="1" dirty="0">
              <a:latin typeface="Arial" panose="020B0604020202020204" pitchFamily="34" charset="0"/>
              <a:cs typeface="Arial" panose="020B0604020202020204" pitchFamily="34" charset="0"/>
            </a:endParaRPr>
          </a:p>
          <a:p>
            <a:pPr lvl="1">
              <a:buFont typeface="Wingdings" panose="05000000000000000000" pitchFamily="2" charset="2"/>
              <a:buChar char="§"/>
            </a:pPr>
            <a:endParaRPr kumimoji="1" lang="en-US" altLang="en-US" sz="900" b="1" i="1" dirty="0">
              <a:latin typeface="Arial" panose="020B0604020202020204" pitchFamily="34" charset="0"/>
              <a:cs typeface="Arial" panose="020B0604020202020204" pitchFamily="34" charset="0"/>
            </a:endParaRPr>
          </a:p>
          <a:p>
            <a:pPr marL="0" indent="0">
              <a:buNone/>
            </a:pPr>
            <a:r>
              <a:rPr kumimoji="1" lang="en-US" altLang="en-US" sz="2400" b="1" dirty="0">
                <a:latin typeface="Arial" panose="020B0604020202020204" pitchFamily="34" charset="0"/>
                <a:cs typeface="Arial" panose="020B0604020202020204" pitchFamily="34" charset="0"/>
              </a:rPr>
              <a:t>Doesn’t give up:</a:t>
            </a:r>
            <a:endParaRPr kumimoji="1" lang="en-US" altLang="en-US" b="1" i="1" dirty="0">
              <a:latin typeface="Arial" panose="020B0604020202020204" pitchFamily="34" charset="0"/>
              <a:cs typeface="Arial" panose="020B0604020202020204" pitchFamily="34" charset="0"/>
            </a:endParaRPr>
          </a:p>
          <a:p>
            <a:pPr marL="623887" lvl="1" indent="-342900">
              <a:buFont typeface="Wingdings" panose="05000000000000000000" pitchFamily="2" charset="2"/>
              <a:buChar char="§"/>
            </a:pPr>
            <a:r>
              <a:rPr kumimoji="1" lang="en-US" altLang="en-US" i="1" dirty="0">
                <a:latin typeface="Arial" panose="020B0604020202020204" pitchFamily="34" charset="0"/>
                <a:cs typeface="Arial" panose="020B0604020202020204" pitchFamily="34" charset="0"/>
              </a:rPr>
              <a:t>On his or her ability to guide a participant on to perfection</a:t>
            </a:r>
          </a:p>
          <a:p>
            <a:pPr marL="623887" lvl="1" indent="-342900">
              <a:buFont typeface="Wingdings" panose="05000000000000000000" pitchFamily="2" charset="2"/>
              <a:buChar char="§"/>
            </a:pPr>
            <a:r>
              <a:rPr kumimoji="1" lang="en-US" altLang="en-US" i="1" dirty="0">
                <a:latin typeface="Arial" panose="020B0604020202020204" pitchFamily="34" charset="0"/>
                <a:cs typeface="Arial" panose="020B0604020202020204" pitchFamily="34" charset="0"/>
              </a:rPr>
              <a:t>On the participant’s ability to learn and progress</a:t>
            </a:r>
            <a:endParaRPr kumimoji="1" lang="en-US" altLang="en-US" b="1" i="1" dirty="0">
              <a:latin typeface="Arial" panose="020B0604020202020204" pitchFamily="34" charset="0"/>
              <a:cs typeface="Arial" panose="020B0604020202020204" pitchFamily="34" charset="0"/>
            </a:endParaRPr>
          </a:p>
          <a:p>
            <a:endParaRPr lang="en-US"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512734251"/>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21"/>
          </p:nvPr>
        </p:nvSpPr>
        <p:spPr/>
        <p:txBody>
          <a:bodyPr/>
          <a:lstStyle/>
          <a:p>
            <a:r>
              <a:rPr lang="en-US" altLang="en-US" sz="3200" b="1" dirty="0">
                <a:latin typeface="Arial" panose="020B0604020202020204" pitchFamily="34" charset="0"/>
                <a:cs typeface="Arial" panose="020B0604020202020204" pitchFamily="34" charset="0"/>
              </a:rPr>
              <a:t>BRAINSTORMING SESSION</a:t>
            </a:r>
            <a:endParaRPr lang="en-US" b="1" dirty="0">
              <a:latin typeface="Arial" panose="020B0604020202020204" pitchFamily="34" charset="0"/>
              <a:cs typeface="Arial" panose="020B0604020202020204" pitchFamily="34" charset="0"/>
            </a:endParaRPr>
          </a:p>
        </p:txBody>
      </p:sp>
      <p:sp>
        <p:nvSpPr>
          <p:cNvPr id="3" name="Text Placeholder 2"/>
          <p:cNvSpPr>
            <a:spLocks noGrp="1"/>
          </p:cNvSpPr>
          <p:nvPr>
            <p:ph type="body" sz="quarter" idx="22"/>
          </p:nvPr>
        </p:nvSpPr>
        <p:spPr>
          <a:xfrm>
            <a:off x="2042809" y="1397000"/>
            <a:ext cx="6694790" cy="4833815"/>
          </a:xfrm>
        </p:spPr>
        <p:txBody>
          <a:bodyPr/>
          <a:lstStyle/>
          <a:p>
            <a:pPr marL="342900" indent="-342900">
              <a:lnSpc>
                <a:spcPct val="90000"/>
              </a:lnSpc>
              <a:buFont typeface="Wingdings" panose="05000000000000000000" pitchFamily="2" charset="2"/>
              <a:buChar char="§"/>
            </a:pPr>
            <a:r>
              <a:rPr lang="en-US" altLang="en-US" sz="1800" dirty="0">
                <a:latin typeface="Arial" panose="020B0604020202020204" pitchFamily="34" charset="0"/>
                <a:cs typeface="Arial" panose="020B0604020202020204" pitchFamily="34" charset="0"/>
              </a:rPr>
              <a:t>Traction splint				Hare, Sager, KTD</a:t>
            </a:r>
          </a:p>
          <a:p>
            <a:pPr marL="342900" indent="-342900">
              <a:lnSpc>
                <a:spcPct val="90000"/>
              </a:lnSpc>
              <a:buFont typeface="Wingdings" panose="05000000000000000000" pitchFamily="2" charset="2"/>
              <a:buChar char="§"/>
            </a:pPr>
            <a:r>
              <a:rPr lang="en-US" altLang="en-US" sz="1800" dirty="0">
                <a:latin typeface="Arial" panose="020B0604020202020204" pitchFamily="34" charset="0"/>
                <a:cs typeface="Arial" panose="020B0604020202020204" pitchFamily="34" charset="0"/>
              </a:rPr>
              <a:t>Extrication 				Long BB, KED, C-Collar, PVC Pipe Car</a:t>
            </a:r>
          </a:p>
          <a:p>
            <a:pPr marL="342900" indent="-342900">
              <a:lnSpc>
                <a:spcPct val="90000"/>
              </a:lnSpc>
              <a:buFont typeface="Wingdings" panose="05000000000000000000" pitchFamily="2" charset="2"/>
              <a:buChar char="§"/>
            </a:pPr>
            <a:r>
              <a:rPr lang="en-US" altLang="en-US" sz="1800" dirty="0">
                <a:latin typeface="Arial" panose="020B0604020202020204" pitchFamily="34" charset="0"/>
                <a:cs typeface="Arial" panose="020B0604020202020204" pitchFamily="34" charset="0"/>
              </a:rPr>
              <a:t>Open extremity			Universal precautions, improvise</a:t>
            </a:r>
          </a:p>
          <a:p>
            <a:pPr marL="342900" indent="-342900">
              <a:lnSpc>
                <a:spcPct val="90000"/>
              </a:lnSpc>
              <a:buFont typeface="Wingdings" panose="05000000000000000000" pitchFamily="2" charset="2"/>
              <a:buChar char="§"/>
            </a:pPr>
            <a:r>
              <a:rPr lang="en-US" altLang="en-US" sz="1800" dirty="0">
                <a:latin typeface="Arial" panose="020B0604020202020204" pitchFamily="34" charset="0"/>
                <a:cs typeface="Arial" panose="020B0604020202020204" pitchFamily="34" charset="0"/>
              </a:rPr>
              <a:t>Open chest wound			Scavenger hunt/portable wound</a:t>
            </a:r>
          </a:p>
          <a:p>
            <a:pPr marL="342900" indent="-342900">
              <a:lnSpc>
                <a:spcPct val="90000"/>
              </a:lnSpc>
              <a:buFont typeface="Wingdings" panose="05000000000000000000" pitchFamily="2" charset="2"/>
              <a:buChar char="§"/>
            </a:pPr>
            <a:r>
              <a:rPr lang="en-US" altLang="en-US" sz="1800" dirty="0">
                <a:latin typeface="Arial" panose="020B0604020202020204" pitchFamily="34" charset="0"/>
                <a:cs typeface="Arial" panose="020B0604020202020204" pitchFamily="34" charset="0"/>
              </a:rPr>
              <a:t>Oxygen therapy			Put pieces together, contraindications?</a:t>
            </a:r>
          </a:p>
          <a:p>
            <a:pPr marL="342900" indent="-342900">
              <a:lnSpc>
                <a:spcPct val="90000"/>
              </a:lnSpc>
              <a:buFont typeface="Wingdings" panose="05000000000000000000" pitchFamily="2" charset="2"/>
              <a:buChar char="§"/>
            </a:pPr>
            <a:r>
              <a:rPr lang="en-US" altLang="en-US" sz="1800" dirty="0">
                <a:latin typeface="Arial" panose="020B0604020202020204" pitchFamily="34" charset="0"/>
                <a:cs typeface="Arial" panose="020B0604020202020204" pitchFamily="34" charset="0"/>
              </a:rPr>
              <a:t>BVM ventilation			Real people, back of ambulance</a:t>
            </a:r>
          </a:p>
          <a:p>
            <a:pPr marL="342900" indent="-342900">
              <a:lnSpc>
                <a:spcPct val="90000"/>
              </a:lnSpc>
              <a:buFont typeface="Wingdings" panose="05000000000000000000" pitchFamily="2" charset="2"/>
              <a:buChar char="§"/>
            </a:pPr>
            <a:r>
              <a:rPr lang="en-US" altLang="en-US" sz="1800" dirty="0">
                <a:latin typeface="Arial" panose="020B0604020202020204" pitchFamily="34" charset="0"/>
                <a:cs typeface="Arial" panose="020B0604020202020204" pitchFamily="34" charset="0"/>
              </a:rPr>
              <a:t>CPR						EMS evaluator not required</a:t>
            </a:r>
          </a:p>
          <a:p>
            <a:pPr marL="342900" indent="-342900">
              <a:lnSpc>
                <a:spcPct val="90000"/>
              </a:lnSpc>
              <a:buFont typeface="Wingdings" panose="05000000000000000000" pitchFamily="2" charset="2"/>
              <a:buChar char="§"/>
            </a:pPr>
            <a:r>
              <a:rPr lang="en-US" altLang="en-US" sz="1800" dirty="0">
                <a:latin typeface="Arial" panose="020B0604020202020204" pitchFamily="34" charset="0"/>
                <a:cs typeface="Arial" panose="020B0604020202020204" pitchFamily="34" charset="0"/>
              </a:rPr>
              <a:t>Scenario					Sufficient evaluators, trained victims</a:t>
            </a:r>
          </a:p>
          <a:p>
            <a:pPr marL="342900" indent="-342900">
              <a:lnSpc>
                <a:spcPct val="90000"/>
              </a:lnSpc>
              <a:buFont typeface="Wingdings" panose="05000000000000000000" pitchFamily="2" charset="2"/>
              <a:buChar char="§"/>
            </a:pPr>
            <a:r>
              <a:rPr lang="en-US" altLang="en-US" sz="1800" dirty="0">
                <a:latin typeface="Arial" panose="020B0604020202020204" pitchFamily="34" charset="0"/>
                <a:cs typeface="Arial" panose="020B0604020202020204" pitchFamily="34" charset="0"/>
              </a:rPr>
              <a:t>Medical assessments		Round table, skin signs, postural vital 								signs, combine with O2 therapy</a:t>
            </a:r>
          </a:p>
          <a:p>
            <a:pPr marL="0" indent="0" algn="ctr">
              <a:buNone/>
            </a:pPr>
            <a:r>
              <a:rPr lang="en-US" altLang="en-US" sz="1800" b="1" dirty="0">
                <a:solidFill>
                  <a:schemeClr val="accent6">
                    <a:lumMod val="50000"/>
                  </a:schemeClr>
                </a:solidFill>
                <a:latin typeface="Arial" panose="020B0604020202020204" pitchFamily="34" charset="0"/>
                <a:cs typeface="Arial" panose="020B0604020202020204" pitchFamily="34" charset="0"/>
              </a:rPr>
              <a:t>CONSIDER LOCAL PROTOCOLS</a:t>
            </a:r>
            <a:endParaRPr lang="en-US" altLang="en-US" sz="1800" dirty="0">
              <a:solidFill>
                <a:schemeClr val="accent6">
                  <a:lumMod val="50000"/>
                </a:schemeClr>
              </a:solidFill>
              <a:latin typeface="Arial" panose="020B0604020202020204" pitchFamily="34" charset="0"/>
              <a:cs typeface="Arial" panose="020B0604020202020204" pitchFamily="34" charset="0"/>
            </a:endParaRPr>
          </a:p>
          <a:p>
            <a:endParaRPr lang="en-US"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4924873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3">
                                            <p:txEl>
                                              <p:pRg st="9" end="9"/>
                                            </p:txEl>
                                          </p:spTgt>
                                        </p:tgtEl>
                                        <p:attrNameLst>
                                          <p:attrName>style.visibility</p:attrName>
                                        </p:attrNameLst>
                                      </p:cBhvr>
                                      <p:to>
                                        <p:strVal val="visible"/>
                                      </p:to>
                                    </p:set>
                                    <p:anim calcmode="lin" valueType="num">
                                      <p:cBhvr>
                                        <p:cTn id="7" dur="500" fill="hold"/>
                                        <p:tgtEl>
                                          <p:spTgt spid="3">
                                            <p:txEl>
                                              <p:pRg st="9" end="9"/>
                                            </p:txEl>
                                          </p:spTgt>
                                        </p:tgtEl>
                                        <p:attrNameLst>
                                          <p:attrName>ppt_w</p:attrName>
                                        </p:attrNameLst>
                                      </p:cBhvr>
                                      <p:tavLst>
                                        <p:tav tm="0">
                                          <p:val>
                                            <p:fltVal val="0"/>
                                          </p:val>
                                        </p:tav>
                                        <p:tav tm="100000">
                                          <p:val>
                                            <p:strVal val="#ppt_w"/>
                                          </p:val>
                                        </p:tav>
                                      </p:tavLst>
                                    </p:anim>
                                    <p:anim calcmode="lin" valueType="num">
                                      <p:cBhvr>
                                        <p:cTn id="8" dur="500" fill="hold"/>
                                        <p:tgtEl>
                                          <p:spTgt spid="3">
                                            <p:txEl>
                                              <p:pRg st="9" end="9"/>
                                            </p:txEl>
                                          </p:spTgt>
                                        </p:tgtEl>
                                        <p:attrNameLst>
                                          <p:attrName>ppt_h</p:attrName>
                                        </p:attrNameLst>
                                      </p:cBhvr>
                                      <p:tavLst>
                                        <p:tav tm="0">
                                          <p:val>
                                            <p:fltVal val="0"/>
                                          </p:val>
                                        </p:tav>
                                        <p:tav tm="100000">
                                          <p:val>
                                            <p:strVal val="#ppt_h"/>
                                          </p:val>
                                        </p:tav>
                                      </p:tavLst>
                                    </p:anim>
                                    <p:animEffect transition="in" filter="fade">
                                      <p:cBhvr>
                                        <p:cTn id="9" dur="500"/>
                                        <p:tgtEl>
                                          <p:spTgt spid="3">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21"/>
          </p:nvPr>
        </p:nvSpPr>
        <p:spPr/>
        <p:txBody>
          <a:bodyPr/>
          <a:lstStyle/>
          <a:p>
            <a:r>
              <a:rPr kumimoji="1" lang="en-US" altLang="en-US" sz="3200" b="1" dirty="0">
                <a:latin typeface="Arial" panose="020B0604020202020204" pitchFamily="34" charset="0"/>
                <a:cs typeface="Arial" panose="020B0604020202020204" pitchFamily="34" charset="0"/>
              </a:rPr>
              <a:t>HANDS-ON PRACTICE TIME</a:t>
            </a:r>
            <a:endParaRPr lang="en-US" dirty="0">
              <a:latin typeface="Arial" panose="020B0604020202020204" pitchFamily="34" charset="0"/>
              <a:cs typeface="Arial" panose="020B0604020202020204" pitchFamily="34" charset="0"/>
            </a:endParaRPr>
          </a:p>
        </p:txBody>
      </p:sp>
      <p:sp>
        <p:nvSpPr>
          <p:cNvPr id="3" name="Text Placeholder 2"/>
          <p:cNvSpPr>
            <a:spLocks noGrp="1"/>
          </p:cNvSpPr>
          <p:nvPr>
            <p:ph type="body" sz="quarter" idx="22"/>
          </p:nvPr>
        </p:nvSpPr>
        <p:spPr>
          <a:xfrm>
            <a:off x="1614791" y="1643974"/>
            <a:ext cx="6699802" cy="4612241"/>
          </a:xfrm>
        </p:spPr>
        <p:txBody>
          <a:bodyPr/>
          <a:lstStyle/>
          <a:p>
            <a:pPr marL="342900" indent="-342900">
              <a:buFont typeface="Wingdings" panose="05000000000000000000" pitchFamily="2" charset="2"/>
              <a:buChar char="§"/>
            </a:pPr>
            <a:r>
              <a:rPr kumimoji="1" lang="en-US" altLang="en-US" dirty="0">
                <a:latin typeface="Arial" panose="020B0604020202020204" pitchFamily="34" charset="0"/>
                <a:cs typeface="Arial" panose="020B0604020202020204" pitchFamily="34" charset="0"/>
              </a:rPr>
              <a:t>Each EMS evaluator candidate will independently evaluate and remediate a two-person team performing a skill selected by the instructor and using a form common to the area!</a:t>
            </a:r>
          </a:p>
          <a:p>
            <a:pPr marL="342900" indent="-342900">
              <a:buFont typeface="Wingdings" panose="05000000000000000000" pitchFamily="2" charset="2"/>
              <a:buChar char="§"/>
            </a:pPr>
            <a:endParaRPr kumimoji="1" lang="en-US" altLang="en-US" dirty="0">
              <a:latin typeface="Arial" panose="020B0604020202020204" pitchFamily="34" charset="0"/>
              <a:cs typeface="Arial" panose="020B0604020202020204" pitchFamily="34" charset="0"/>
            </a:endParaRPr>
          </a:p>
          <a:p>
            <a:pPr marL="342900" indent="-342900">
              <a:buFont typeface="Wingdings" panose="05000000000000000000" pitchFamily="2" charset="2"/>
              <a:buChar char="§"/>
            </a:pPr>
            <a:r>
              <a:rPr kumimoji="1" lang="en-US" altLang="en-US" dirty="0">
                <a:latin typeface="Arial" panose="020B0604020202020204" pitchFamily="34" charset="0"/>
                <a:cs typeface="Arial" panose="020B0604020202020204" pitchFamily="34" charset="0"/>
              </a:rPr>
              <a:t>Each EMS evaluator candidate will independently evaluate and remediate a two-person team performing a skill selected by the instructor and using a form from state-approved skill packet.</a:t>
            </a:r>
          </a:p>
          <a:p>
            <a:pPr marL="342900" indent="-342900">
              <a:buFont typeface="Wingdings" panose="05000000000000000000" pitchFamily="2" charset="2"/>
              <a:buChar char="§"/>
            </a:pPr>
            <a:endParaRPr kumimoji="1" lang="en-US" altLang="en-US" dirty="0">
              <a:latin typeface="Arial" panose="020B0604020202020204" pitchFamily="34" charset="0"/>
              <a:cs typeface="Arial" panose="020B0604020202020204" pitchFamily="34" charset="0"/>
            </a:endParaRPr>
          </a:p>
          <a:p>
            <a:pPr marL="342900" indent="-342900">
              <a:buFont typeface="Wingdings" panose="05000000000000000000" pitchFamily="2" charset="2"/>
              <a:buChar char="§"/>
            </a:pPr>
            <a:r>
              <a:rPr kumimoji="1" lang="en-US" altLang="en-US" dirty="0">
                <a:latin typeface="Arial" panose="020B0604020202020204" pitchFamily="34" charset="0"/>
                <a:cs typeface="Arial" panose="020B0604020202020204" pitchFamily="34" charset="0"/>
              </a:rPr>
              <a:t>Following the evaluations, the group will critique the performance of the evaluator.</a:t>
            </a:r>
            <a:endParaRPr kumimoji="1" lang="en-US" altLang="en-US" sz="2400" b="1" dirty="0">
              <a:latin typeface="Arial" panose="020B0604020202020204" pitchFamily="34" charset="0"/>
              <a:cs typeface="Arial" panose="020B0604020202020204" pitchFamily="34" charset="0"/>
            </a:endParaRPr>
          </a:p>
          <a:p>
            <a:endParaRPr lang="en-US"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312700626"/>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21"/>
          </p:nvPr>
        </p:nvSpPr>
        <p:spPr/>
        <p:txBody>
          <a:bodyPr/>
          <a:lstStyle/>
          <a:p>
            <a:r>
              <a:rPr kumimoji="1" lang="en-US" altLang="en-US" sz="3200" b="1" dirty="0">
                <a:latin typeface="Arial" panose="020B0604020202020204" pitchFamily="34" charset="0"/>
                <a:cs typeface="Arial" panose="020B0604020202020204" pitchFamily="34" charset="0"/>
              </a:rPr>
              <a:t>OTEP Evaluations - </a:t>
            </a:r>
            <a:br>
              <a:rPr kumimoji="1" lang="en-US" altLang="en-US" sz="3200" b="1" dirty="0">
                <a:latin typeface="Arial" panose="020B0604020202020204" pitchFamily="34" charset="0"/>
                <a:cs typeface="Arial" panose="020B0604020202020204" pitchFamily="34" charset="0"/>
              </a:rPr>
            </a:br>
            <a:r>
              <a:rPr kumimoji="1" lang="en-US" altLang="en-US" sz="3200" b="1" dirty="0">
                <a:latin typeface="Arial" panose="020B0604020202020204" pitchFamily="34" charset="0"/>
                <a:cs typeface="Arial" panose="020B0604020202020204" pitchFamily="34" charset="0"/>
              </a:rPr>
              <a:t>		</a:t>
            </a:r>
            <a:r>
              <a:rPr kumimoji="1" lang="en-US" altLang="en-US" sz="3200" b="1" i="1" dirty="0">
                <a:latin typeface="Arial" panose="020B0604020202020204" pitchFamily="34" charset="0"/>
                <a:cs typeface="Arial" panose="020B0604020202020204" pitchFamily="34" charset="0"/>
              </a:rPr>
              <a:t>The goal is learning</a:t>
            </a:r>
            <a:endParaRPr lang="en-US" dirty="0">
              <a:latin typeface="Arial" panose="020B0604020202020204" pitchFamily="34" charset="0"/>
              <a:cs typeface="Arial" panose="020B0604020202020204" pitchFamily="34" charset="0"/>
            </a:endParaRPr>
          </a:p>
        </p:txBody>
      </p:sp>
      <p:sp>
        <p:nvSpPr>
          <p:cNvPr id="3" name="Text Placeholder 2"/>
          <p:cNvSpPr>
            <a:spLocks noGrp="1"/>
          </p:cNvSpPr>
          <p:nvPr>
            <p:ph type="body" sz="quarter" idx="22"/>
          </p:nvPr>
        </p:nvSpPr>
        <p:spPr>
          <a:xfrm>
            <a:off x="1916349" y="1926078"/>
            <a:ext cx="6436344" cy="4342838"/>
          </a:xfrm>
        </p:spPr>
        <p:txBody>
          <a:bodyPr/>
          <a:lstStyle/>
          <a:p>
            <a:pPr marL="342900" indent="-342900">
              <a:lnSpc>
                <a:spcPct val="90000"/>
              </a:lnSpc>
              <a:buFont typeface="Wingdings" panose="05000000000000000000" pitchFamily="2" charset="2"/>
              <a:buChar char="§"/>
            </a:pPr>
            <a:r>
              <a:rPr kumimoji="1" lang="en-US" altLang="en-US" sz="2400" dirty="0">
                <a:latin typeface="Arial" panose="020B0604020202020204" pitchFamily="34" charset="0"/>
                <a:cs typeface="Arial" panose="020B0604020202020204" pitchFamily="34" charset="0"/>
              </a:rPr>
              <a:t>Evaluators should feel free to offer additional information or training (tricks of the trade) during an evaluation.  </a:t>
            </a:r>
          </a:p>
          <a:p>
            <a:pPr marL="0" indent="0" algn="ctr">
              <a:lnSpc>
                <a:spcPct val="90000"/>
              </a:lnSpc>
              <a:buNone/>
            </a:pPr>
            <a:endParaRPr kumimoji="1" lang="en-US" altLang="en-US" sz="1800" dirty="0">
              <a:solidFill>
                <a:schemeClr val="accent6">
                  <a:lumMod val="50000"/>
                </a:schemeClr>
              </a:solidFill>
              <a:latin typeface="Arial" panose="020B0604020202020204" pitchFamily="34" charset="0"/>
              <a:cs typeface="Arial" panose="020B0604020202020204" pitchFamily="34" charset="0"/>
            </a:endParaRPr>
          </a:p>
          <a:p>
            <a:pPr marL="0" indent="0" algn="ctr">
              <a:lnSpc>
                <a:spcPct val="90000"/>
              </a:lnSpc>
              <a:buNone/>
            </a:pPr>
            <a:r>
              <a:rPr lang="en-US" sz="3200" b="1" dirty="0">
                <a:solidFill>
                  <a:schemeClr val="accent6">
                    <a:lumMod val="50000"/>
                  </a:schemeClr>
                </a:solidFill>
                <a:effectLst>
                  <a:outerShdw blurRad="38100" dist="38100" dir="2700000" algn="tl">
                    <a:srgbClr val="C0C0C0"/>
                  </a:outerShdw>
                </a:effectLst>
                <a:latin typeface="Arial" panose="020B0604020202020204" pitchFamily="34" charset="0"/>
                <a:cs typeface="Arial" panose="020B0604020202020204" pitchFamily="34" charset="0"/>
              </a:rPr>
              <a:t>Watch for TEACHING MOMENTS!</a:t>
            </a:r>
          </a:p>
          <a:p>
            <a:pPr marL="342900" indent="-342900">
              <a:lnSpc>
                <a:spcPct val="90000"/>
              </a:lnSpc>
              <a:buFont typeface="Wingdings" panose="05000000000000000000" pitchFamily="2" charset="2"/>
              <a:buChar char="§"/>
            </a:pPr>
            <a:endParaRPr kumimoji="1" lang="en-US" altLang="en-US" sz="1100" dirty="0">
              <a:latin typeface="Arial" panose="020B0604020202020204" pitchFamily="34" charset="0"/>
              <a:cs typeface="Arial" panose="020B0604020202020204" pitchFamily="34" charset="0"/>
            </a:endParaRPr>
          </a:p>
          <a:p>
            <a:pPr marL="342900" indent="-342900">
              <a:lnSpc>
                <a:spcPct val="90000"/>
              </a:lnSpc>
              <a:buFont typeface="Wingdings" panose="05000000000000000000" pitchFamily="2" charset="2"/>
              <a:buChar char="§"/>
            </a:pPr>
            <a:r>
              <a:rPr kumimoji="1" lang="en-US" altLang="en-US" sz="2400" dirty="0">
                <a:latin typeface="Arial" panose="020B0604020202020204" pitchFamily="34" charset="0"/>
                <a:cs typeface="Arial" panose="020B0604020202020204" pitchFamily="34" charset="0"/>
              </a:rPr>
              <a:t>Participants should be reminded to verbalize anything the evaluator may not be able to simulate or observe.</a:t>
            </a:r>
            <a:endParaRPr kumimoji="1" lang="en-US" altLang="en-US" sz="2400" b="1" dirty="0">
              <a:latin typeface="Arial" panose="020B0604020202020204" pitchFamily="34" charset="0"/>
              <a:cs typeface="Arial" panose="020B0604020202020204" pitchFamily="34" charset="0"/>
            </a:endParaRPr>
          </a:p>
          <a:p>
            <a:endParaRPr lang="en-US"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7780930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wipe(down)">
                                      <p:cBhvr>
                                        <p:cTn id="7" dur="580">
                                          <p:stCondLst>
                                            <p:cond delay="0"/>
                                          </p:stCondLst>
                                        </p:cTn>
                                        <p:tgtEl>
                                          <p:spTgt spid="3">
                                            <p:txEl>
                                              <p:pRg st="2" end="2"/>
                                            </p:txEl>
                                          </p:spTgt>
                                        </p:tgtEl>
                                      </p:cBhvr>
                                    </p:animEffect>
                                    <p:anim calcmode="lin" valueType="num">
                                      <p:cBhvr>
                                        <p:cTn id="8" dur="1822" tmFilter="0,0; 0.14,0.36; 0.43,0.73; 0.71,0.91; 1.0,1.0">
                                          <p:stCondLst>
                                            <p:cond delay="0"/>
                                          </p:stCondLst>
                                        </p:cTn>
                                        <p:tgtEl>
                                          <p:spTgt spid="3">
                                            <p:txEl>
                                              <p:pRg st="2" end="2"/>
                                            </p:txEl>
                                          </p:spTgt>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3">
                                            <p:txEl>
                                              <p:pRg st="2" end="2"/>
                                            </p:txEl>
                                          </p:spTgt>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3">
                                            <p:txEl>
                                              <p:pRg st="2" end="2"/>
                                            </p:txEl>
                                          </p:spTgt>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3">
                                            <p:txEl>
                                              <p:pRg st="2" end="2"/>
                                            </p:txEl>
                                          </p:spTgt>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3">
                                            <p:txEl>
                                              <p:pRg st="2" end="2"/>
                                            </p:txEl>
                                          </p:spTgt>
                                        </p:tgtEl>
                                        <p:attrNameLst>
                                          <p:attrName>ppt_y</p:attrName>
                                        </p:attrNameLst>
                                      </p:cBhvr>
                                      <p:tavLst>
                                        <p:tav tm="0" fmla="#ppt_y-sin(pi*$)/81">
                                          <p:val>
                                            <p:fltVal val="0"/>
                                          </p:val>
                                        </p:tav>
                                        <p:tav tm="100000">
                                          <p:val>
                                            <p:fltVal val="1"/>
                                          </p:val>
                                        </p:tav>
                                      </p:tavLst>
                                    </p:anim>
                                    <p:animScale>
                                      <p:cBhvr>
                                        <p:cTn id="13" dur="26">
                                          <p:stCondLst>
                                            <p:cond delay="650"/>
                                          </p:stCondLst>
                                        </p:cTn>
                                        <p:tgtEl>
                                          <p:spTgt spid="3">
                                            <p:txEl>
                                              <p:pRg st="2" end="2"/>
                                            </p:txEl>
                                          </p:spTgt>
                                        </p:tgtEl>
                                      </p:cBhvr>
                                      <p:to x="100000" y="60000"/>
                                    </p:animScale>
                                    <p:animScale>
                                      <p:cBhvr>
                                        <p:cTn id="14" dur="166" decel="50000">
                                          <p:stCondLst>
                                            <p:cond delay="676"/>
                                          </p:stCondLst>
                                        </p:cTn>
                                        <p:tgtEl>
                                          <p:spTgt spid="3">
                                            <p:txEl>
                                              <p:pRg st="2" end="2"/>
                                            </p:txEl>
                                          </p:spTgt>
                                        </p:tgtEl>
                                      </p:cBhvr>
                                      <p:to x="100000" y="100000"/>
                                    </p:animScale>
                                    <p:animScale>
                                      <p:cBhvr>
                                        <p:cTn id="15" dur="26">
                                          <p:stCondLst>
                                            <p:cond delay="1312"/>
                                          </p:stCondLst>
                                        </p:cTn>
                                        <p:tgtEl>
                                          <p:spTgt spid="3">
                                            <p:txEl>
                                              <p:pRg st="2" end="2"/>
                                            </p:txEl>
                                          </p:spTgt>
                                        </p:tgtEl>
                                      </p:cBhvr>
                                      <p:to x="100000" y="80000"/>
                                    </p:animScale>
                                    <p:animScale>
                                      <p:cBhvr>
                                        <p:cTn id="16" dur="166" decel="50000">
                                          <p:stCondLst>
                                            <p:cond delay="1338"/>
                                          </p:stCondLst>
                                        </p:cTn>
                                        <p:tgtEl>
                                          <p:spTgt spid="3">
                                            <p:txEl>
                                              <p:pRg st="2" end="2"/>
                                            </p:txEl>
                                          </p:spTgt>
                                        </p:tgtEl>
                                      </p:cBhvr>
                                      <p:to x="100000" y="100000"/>
                                    </p:animScale>
                                    <p:animScale>
                                      <p:cBhvr>
                                        <p:cTn id="17" dur="26">
                                          <p:stCondLst>
                                            <p:cond delay="1642"/>
                                          </p:stCondLst>
                                        </p:cTn>
                                        <p:tgtEl>
                                          <p:spTgt spid="3">
                                            <p:txEl>
                                              <p:pRg st="2" end="2"/>
                                            </p:txEl>
                                          </p:spTgt>
                                        </p:tgtEl>
                                      </p:cBhvr>
                                      <p:to x="100000" y="90000"/>
                                    </p:animScale>
                                    <p:animScale>
                                      <p:cBhvr>
                                        <p:cTn id="18" dur="166" decel="50000">
                                          <p:stCondLst>
                                            <p:cond delay="1668"/>
                                          </p:stCondLst>
                                        </p:cTn>
                                        <p:tgtEl>
                                          <p:spTgt spid="3">
                                            <p:txEl>
                                              <p:pRg st="2" end="2"/>
                                            </p:txEl>
                                          </p:spTgt>
                                        </p:tgtEl>
                                      </p:cBhvr>
                                      <p:to x="100000" y="100000"/>
                                    </p:animScale>
                                    <p:animScale>
                                      <p:cBhvr>
                                        <p:cTn id="19" dur="26">
                                          <p:stCondLst>
                                            <p:cond delay="1808"/>
                                          </p:stCondLst>
                                        </p:cTn>
                                        <p:tgtEl>
                                          <p:spTgt spid="3">
                                            <p:txEl>
                                              <p:pRg st="2" end="2"/>
                                            </p:txEl>
                                          </p:spTgt>
                                        </p:tgtEl>
                                      </p:cBhvr>
                                      <p:to x="100000" y="95000"/>
                                    </p:animScale>
                                    <p:animScale>
                                      <p:cBhvr>
                                        <p:cTn id="20" dur="166" decel="50000">
                                          <p:stCondLst>
                                            <p:cond delay="1834"/>
                                          </p:stCondLst>
                                        </p:cTn>
                                        <p:tgtEl>
                                          <p:spTgt spid="3">
                                            <p:txEl>
                                              <p:pRg st="2" end="2"/>
                                            </p:txEl>
                                          </p:spTgt>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21"/>
          </p:nvPr>
        </p:nvSpPr>
        <p:spPr>
          <a:xfrm>
            <a:off x="0" y="546100"/>
            <a:ext cx="9143998" cy="482030"/>
          </a:xfrm>
        </p:spPr>
        <p:txBody>
          <a:bodyPr/>
          <a:lstStyle/>
          <a:p>
            <a:r>
              <a:rPr kumimoji="1" lang="en-US" altLang="en-US" sz="4000" b="1" dirty="0">
                <a:latin typeface="Arial" panose="020B0604020202020204" pitchFamily="34" charset="0"/>
                <a:cs typeface="Arial" panose="020B0604020202020204" pitchFamily="34" charset="0"/>
              </a:rPr>
              <a:t>Affective Goals </a:t>
            </a:r>
            <a:br>
              <a:rPr kumimoji="1" lang="en-US" altLang="en-US" sz="4000" b="1" dirty="0">
                <a:latin typeface="Arial" panose="020B0604020202020204" pitchFamily="34" charset="0"/>
                <a:cs typeface="Arial" panose="020B0604020202020204" pitchFamily="34" charset="0"/>
              </a:rPr>
            </a:br>
            <a:r>
              <a:rPr kumimoji="1" lang="en-US" altLang="en-US" sz="2400" b="1" dirty="0">
                <a:latin typeface="Arial" panose="020B0604020202020204" pitchFamily="34" charset="0"/>
                <a:cs typeface="Arial" panose="020B0604020202020204" pitchFamily="34" charset="0"/>
              </a:rPr>
              <a:t>(Interests, Attitudes, Values)</a:t>
            </a:r>
            <a:endParaRPr lang="en-US" sz="2400" dirty="0">
              <a:latin typeface="Arial" panose="020B0604020202020204" pitchFamily="34" charset="0"/>
              <a:cs typeface="Arial" panose="020B0604020202020204" pitchFamily="34" charset="0"/>
            </a:endParaRPr>
          </a:p>
        </p:txBody>
      </p:sp>
      <p:sp>
        <p:nvSpPr>
          <p:cNvPr id="3" name="Text Placeholder 2"/>
          <p:cNvSpPr>
            <a:spLocks noGrp="1"/>
          </p:cNvSpPr>
          <p:nvPr>
            <p:ph type="body" sz="quarter" idx="22"/>
          </p:nvPr>
        </p:nvSpPr>
        <p:spPr>
          <a:xfrm>
            <a:off x="2033081" y="2286000"/>
            <a:ext cx="6533356" cy="3754877"/>
          </a:xfrm>
        </p:spPr>
        <p:txBody>
          <a:bodyPr/>
          <a:lstStyle/>
          <a:p>
            <a:pPr>
              <a:lnSpc>
                <a:spcPct val="90000"/>
              </a:lnSpc>
              <a:defRPr/>
            </a:pPr>
            <a:r>
              <a:rPr kumimoji="1" lang="en-US" dirty="0">
                <a:latin typeface="Arial" panose="020B0604020202020204" pitchFamily="34" charset="0"/>
                <a:cs typeface="Arial" panose="020B0604020202020204" pitchFamily="34" charset="0"/>
              </a:rPr>
              <a:t>Be aware of the importance of understanding the policies and procedures related to EMS education in Washington</a:t>
            </a:r>
          </a:p>
          <a:p>
            <a:pPr>
              <a:lnSpc>
                <a:spcPct val="90000"/>
              </a:lnSpc>
              <a:buNone/>
              <a:defRPr/>
            </a:pPr>
            <a:endParaRPr kumimoji="1" lang="en-US" dirty="0">
              <a:latin typeface="Arial" panose="020B0604020202020204" pitchFamily="34" charset="0"/>
              <a:cs typeface="Arial" panose="020B0604020202020204" pitchFamily="34" charset="0"/>
            </a:endParaRPr>
          </a:p>
          <a:p>
            <a:pPr>
              <a:lnSpc>
                <a:spcPct val="90000"/>
              </a:lnSpc>
              <a:defRPr/>
            </a:pPr>
            <a:r>
              <a:rPr kumimoji="1" lang="en-US" dirty="0">
                <a:latin typeface="Arial" panose="020B0604020202020204" pitchFamily="34" charset="0"/>
                <a:cs typeface="Arial" panose="020B0604020202020204" pitchFamily="34" charset="0"/>
              </a:rPr>
              <a:t>Participate in this class in a way that exemplifies a commitment to excellence  when conducting practical skill evaluations</a:t>
            </a:r>
            <a:endParaRPr kumimoji="1" lang="en-US" b="1" dirty="0">
              <a:latin typeface="Arial" panose="020B0604020202020204" pitchFamily="34" charset="0"/>
              <a:cs typeface="Arial" panose="020B0604020202020204" pitchFamily="34" charset="0"/>
            </a:endParaRPr>
          </a:p>
          <a:p>
            <a:pPr lvl="1" algn="ctr">
              <a:lnSpc>
                <a:spcPct val="90000"/>
              </a:lnSpc>
              <a:buNone/>
              <a:defRPr/>
            </a:pPr>
            <a:endParaRPr kumimoji="1" lang="en-US" sz="1800" b="1" i="1" dirty="0">
              <a:solidFill>
                <a:schemeClr val="tx2"/>
              </a:solidFill>
              <a:effectLst>
                <a:outerShdw blurRad="38100" dist="38100" dir="2700000" algn="tl">
                  <a:srgbClr val="C0C0C0"/>
                </a:outerShdw>
              </a:effectLst>
              <a:latin typeface="Times New Roman" pitchFamily="18" charset="0"/>
            </a:endParaRPr>
          </a:p>
          <a:p>
            <a:pPr marL="457200" lvl="1" indent="0">
              <a:lnSpc>
                <a:spcPct val="90000"/>
              </a:lnSpc>
              <a:buNone/>
              <a:defRPr/>
            </a:pPr>
            <a:r>
              <a:rPr kumimoji="1" lang="en-US" sz="1800" b="1" i="1" dirty="0">
                <a:solidFill>
                  <a:schemeClr val="tx2"/>
                </a:solidFill>
                <a:effectLst>
                  <a:outerShdw blurRad="38100" dist="38100" dir="2700000" algn="tl">
                    <a:srgbClr val="C0C0C0"/>
                  </a:outerShdw>
                </a:effectLst>
                <a:latin typeface="Times New Roman" pitchFamily="18" charset="0"/>
              </a:rPr>
              <a:t>“Everything can be taken from a man but . . . The last of the human freedoms - to choose one’s attitude in any given set of circumstances, to choose one’s own way.”  - Victor Frankl</a:t>
            </a:r>
            <a:endParaRPr kumimoji="1" lang="en-US" sz="1600" dirty="0">
              <a:latin typeface="Times New Roman" pitchFamily="18" charset="0"/>
            </a:endParaRPr>
          </a:p>
        </p:txBody>
      </p:sp>
    </p:spTree>
    <p:extLst>
      <p:ext uri="{BB962C8B-B14F-4D97-AF65-F5344CB8AC3E}">
        <p14:creationId xmlns:p14="http://schemas.microsoft.com/office/powerpoint/2010/main" val="3519635479"/>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21"/>
          </p:nvPr>
        </p:nvSpPr>
        <p:spPr/>
        <p:txBody>
          <a:bodyPr/>
          <a:lstStyle/>
          <a:p>
            <a:r>
              <a:rPr kumimoji="1" lang="en-US" altLang="en-US" sz="3600" b="1" dirty="0">
                <a:latin typeface="Arial" panose="020B0604020202020204" pitchFamily="34" charset="0"/>
                <a:cs typeface="Arial" panose="020B0604020202020204" pitchFamily="34" charset="0"/>
              </a:rPr>
              <a:t>Ethics Discussion</a:t>
            </a:r>
            <a:br>
              <a:rPr kumimoji="1" lang="en-US" altLang="en-US" sz="3600" b="1" dirty="0">
                <a:latin typeface="Arial" panose="020B0604020202020204" pitchFamily="34" charset="0"/>
                <a:cs typeface="Arial" panose="020B0604020202020204" pitchFamily="34" charset="0"/>
              </a:rPr>
            </a:br>
            <a:r>
              <a:rPr kumimoji="1" lang="en-US" altLang="en-US" sz="1400" b="1" dirty="0">
                <a:latin typeface="Arial" panose="020B0604020202020204" pitchFamily="34" charset="0"/>
                <a:cs typeface="Arial" panose="020B0604020202020204" pitchFamily="34" charset="0"/>
              </a:rPr>
              <a:t>“Education has for its object the formation of character.”   -Herbert Spencer</a:t>
            </a:r>
            <a:endParaRPr lang="en-US" sz="1400" dirty="0">
              <a:latin typeface="Arial" panose="020B0604020202020204" pitchFamily="34" charset="0"/>
              <a:cs typeface="Arial" panose="020B0604020202020204" pitchFamily="34" charset="0"/>
            </a:endParaRPr>
          </a:p>
        </p:txBody>
      </p:sp>
      <p:sp>
        <p:nvSpPr>
          <p:cNvPr id="3" name="Text Placeholder 2"/>
          <p:cNvSpPr>
            <a:spLocks noGrp="1"/>
          </p:cNvSpPr>
          <p:nvPr>
            <p:ph type="body" sz="quarter" idx="22"/>
          </p:nvPr>
        </p:nvSpPr>
        <p:spPr>
          <a:xfrm>
            <a:off x="2062263" y="1712068"/>
            <a:ext cx="6916367" cy="4552545"/>
          </a:xfrm>
        </p:spPr>
        <p:txBody>
          <a:bodyPr/>
          <a:lstStyle/>
          <a:p>
            <a:pPr marL="342900" indent="-342900">
              <a:buFont typeface="Wingdings" panose="05000000000000000000" pitchFamily="2" charset="2"/>
              <a:buChar char="§"/>
            </a:pPr>
            <a:r>
              <a:rPr kumimoji="1" lang="en-US" altLang="en-US" sz="2200" dirty="0">
                <a:latin typeface="Arial" panose="020B0604020202020204" pitchFamily="34" charset="0"/>
                <a:cs typeface="Arial" panose="020B0604020202020204" pitchFamily="34" charset="0"/>
              </a:rPr>
              <a:t>Participant who is dressed inappropriately</a:t>
            </a:r>
          </a:p>
          <a:p>
            <a:pPr marL="342900" indent="-342900">
              <a:buFont typeface="Wingdings" panose="05000000000000000000" pitchFamily="2" charset="2"/>
              <a:buChar char="§"/>
            </a:pPr>
            <a:r>
              <a:rPr kumimoji="1" lang="en-US" altLang="en-US" sz="2200" dirty="0">
                <a:latin typeface="Arial" panose="020B0604020202020204" pitchFamily="34" charset="0"/>
                <a:cs typeface="Arial" panose="020B0604020202020204" pitchFamily="34" charset="0"/>
              </a:rPr>
              <a:t>Patient who refuses necessary medical care for personal beliefs</a:t>
            </a:r>
          </a:p>
          <a:p>
            <a:pPr marL="342900" indent="-342900">
              <a:buFont typeface="Wingdings" panose="05000000000000000000" pitchFamily="2" charset="2"/>
              <a:buChar char="§"/>
            </a:pPr>
            <a:r>
              <a:rPr kumimoji="1" lang="en-US" altLang="en-US" sz="2200" dirty="0">
                <a:latin typeface="Arial" panose="020B0604020202020204" pitchFamily="34" charset="0"/>
                <a:cs typeface="Arial" panose="020B0604020202020204" pitchFamily="34" charset="0"/>
              </a:rPr>
              <a:t>Participant who is disrespectful to another participant</a:t>
            </a:r>
          </a:p>
          <a:p>
            <a:pPr marL="342900" indent="-342900">
              <a:buFont typeface="Wingdings" panose="05000000000000000000" pitchFamily="2" charset="2"/>
              <a:buChar char="§"/>
            </a:pPr>
            <a:r>
              <a:rPr kumimoji="1" lang="en-US" altLang="en-US" sz="2200" dirty="0">
                <a:latin typeface="Arial" panose="020B0604020202020204" pitchFamily="34" charset="0"/>
                <a:cs typeface="Arial" panose="020B0604020202020204" pitchFamily="34" charset="0"/>
              </a:rPr>
              <a:t>Someone asks you to sign off their OTEP because they missed the class and need it to re-certify under OTEP</a:t>
            </a:r>
          </a:p>
          <a:p>
            <a:pPr marL="342900" indent="-342900">
              <a:buFont typeface="Wingdings" panose="05000000000000000000" pitchFamily="2" charset="2"/>
              <a:buChar char="§"/>
            </a:pPr>
            <a:r>
              <a:rPr kumimoji="1" lang="en-US" altLang="en-US" sz="2200" dirty="0">
                <a:latin typeface="Arial" panose="020B0604020202020204" pitchFamily="34" charset="0"/>
                <a:cs typeface="Arial" panose="020B0604020202020204" pitchFamily="34" charset="0"/>
              </a:rPr>
              <a:t>Superior tries to “pull rank”</a:t>
            </a:r>
            <a:endParaRPr kumimoji="1" lang="en-US" altLang="en-US" sz="2200" b="1" dirty="0">
              <a:latin typeface="Arial" panose="020B0604020202020204" pitchFamily="34" charset="0"/>
              <a:cs typeface="Arial" panose="020B0604020202020204" pitchFamily="34" charset="0"/>
            </a:endParaRPr>
          </a:p>
          <a:p>
            <a:endParaRPr lang="en-US" sz="1000" dirty="0">
              <a:latin typeface="Arial" panose="020B0604020202020204" pitchFamily="34" charset="0"/>
              <a:cs typeface="Arial" panose="020B0604020202020204" pitchFamily="34" charset="0"/>
            </a:endParaRPr>
          </a:p>
          <a:p>
            <a:pPr marL="0" indent="0">
              <a:spcBef>
                <a:spcPct val="20000"/>
              </a:spcBef>
              <a:buClr>
                <a:schemeClr val="tx2"/>
              </a:buClr>
              <a:buNone/>
              <a:defRPr/>
            </a:pPr>
            <a:r>
              <a:rPr kumimoji="1" lang="en-US" b="1" i="1" dirty="0">
                <a:solidFill>
                  <a:schemeClr val="tx2"/>
                </a:solidFill>
                <a:effectLst>
                  <a:outerShdw blurRad="38100" dist="38100" dir="2700000" algn="tl">
                    <a:srgbClr val="C0C0C0"/>
                  </a:outerShdw>
                </a:effectLst>
                <a:latin typeface="Arial" panose="020B0604020202020204" pitchFamily="34" charset="0"/>
                <a:cs typeface="Arial" panose="020B0604020202020204" pitchFamily="34" charset="0"/>
              </a:rPr>
              <a:t>“Right is right, even if everyone is against it; and wrong is wrong, even if everyone is for it.”  - William Penn</a:t>
            </a:r>
          </a:p>
          <a:p>
            <a:endParaRPr lang="en-US"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765115996"/>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21"/>
          </p:nvPr>
        </p:nvSpPr>
        <p:spPr/>
        <p:txBody>
          <a:bodyPr/>
          <a:lstStyle/>
          <a:p>
            <a:r>
              <a:rPr lang="en-US" dirty="0">
                <a:latin typeface="Arial" panose="020B0604020202020204" pitchFamily="34" charset="0"/>
                <a:cs typeface="Arial" panose="020B0604020202020204" pitchFamily="34" charset="0"/>
              </a:rPr>
              <a:t>Module 6</a:t>
            </a:r>
          </a:p>
        </p:txBody>
      </p:sp>
      <p:sp>
        <p:nvSpPr>
          <p:cNvPr id="3" name="Text Placeholder 2"/>
          <p:cNvSpPr>
            <a:spLocks noGrp="1"/>
          </p:cNvSpPr>
          <p:nvPr>
            <p:ph type="body" sz="quarter" idx="22"/>
          </p:nvPr>
        </p:nvSpPr>
        <p:spPr>
          <a:xfrm>
            <a:off x="2013624" y="1753640"/>
            <a:ext cx="5492761" cy="4430387"/>
          </a:xfrm>
        </p:spPr>
        <p:txBody>
          <a:bodyPr/>
          <a:lstStyle/>
          <a:p>
            <a:pPr marL="0" indent="0" algn="ctr">
              <a:buNone/>
              <a:defRPr/>
            </a:pPr>
            <a:r>
              <a:rPr kumimoji="1" lang="en-US" sz="3200" b="1" i="1" dirty="0">
                <a:effectLst>
                  <a:outerShdw blurRad="38100" dist="38100" dir="2700000" algn="tl">
                    <a:srgbClr val="C0C0C0"/>
                  </a:outerShdw>
                </a:effectLst>
                <a:latin typeface="Arial" panose="020B0604020202020204" pitchFamily="34" charset="0"/>
                <a:cs typeface="Arial" panose="020B0604020202020204" pitchFamily="34" charset="0"/>
              </a:rPr>
              <a:t>Feedback</a:t>
            </a:r>
          </a:p>
          <a:p>
            <a:pPr marL="0" indent="0" algn="ctr">
              <a:buNone/>
              <a:defRPr/>
            </a:pPr>
            <a:endParaRPr kumimoji="1" lang="en-US" sz="2800" b="1" i="1" dirty="0">
              <a:effectLst>
                <a:outerShdw blurRad="38100" dist="38100" dir="2700000" algn="tl">
                  <a:srgbClr val="C0C0C0"/>
                </a:outerShdw>
              </a:effectLst>
              <a:latin typeface="Arial" panose="020B0604020202020204" pitchFamily="34" charset="0"/>
              <a:cs typeface="Arial" panose="020B0604020202020204" pitchFamily="34" charset="0"/>
            </a:endParaRPr>
          </a:p>
          <a:p>
            <a:pPr marL="0" indent="0" algn="ctr">
              <a:buNone/>
              <a:defRPr/>
            </a:pPr>
            <a:r>
              <a:rPr kumimoji="1" lang="en-US" sz="2400" b="1" i="1" dirty="0">
                <a:solidFill>
                  <a:schemeClr val="tx2"/>
                </a:solidFill>
                <a:effectLst>
                  <a:outerShdw blurRad="38100" dist="38100" dir="2700000" algn="tl">
                    <a:srgbClr val="C0C0C0"/>
                  </a:outerShdw>
                </a:effectLst>
                <a:latin typeface="Arial" panose="020B0604020202020204" pitchFamily="34" charset="0"/>
                <a:cs typeface="Arial" panose="020B0604020202020204" pitchFamily="34" charset="0"/>
              </a:rPr>
              <a:t>“Until the student knows how much you care, </a:t>
            </a:r>
          </a:p>
          <a:p>
            <a:pPr marL="0" indent="0" algn="ctr">
              <a:buNone/>
              <a:defRPr/>
            </a:pPr>
            <a:r>
              <a:rPr kumimoji="1" lang="en-US" sz="2400" b="1" i="1" dirty="0">
                <a:solidFill>
                  <a:schemeClr val="tx2"/>
                </a:solidFill>
                <a:effectLst>
                  <a:outerShdw blurRad="38100" dist="38100" dir="2700000" algn="tl">
                    <a:srgbClr val="C0C0C0"/>
                  </a:outerShdw>
                </a:effectLst>
                <a:latin typeface="Arial" panose="020B0604020202020204" pitchFamily="34" charset="0"/>
                <a:cs typeface="Arial" panose="020B0604020202020204" pitchFamily="34" charset="0"/>
              </a:rPr>
              <a:t>he won’t care how much you know.” - Unknown</a:t>
            </a:r>
            <a:endParaRPr lang="en-US" sz="2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74058840"/>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21"/>
          </p:nvPr>
        </p:nvSpPr>
        <p:spPr/>
        <p:txBody>
          <a:bodyPr/>
          <a:lstStyle/>
          <a:p>
            <a:r>
              <a:rPr kumimoji="1" lang="en-US" altLang="en-US" sz="3200" b="1" dirty="0">
                <a:latin typeface="Arial" panose="020B0604020202020204" pitchFamily="34" charset="0"/>
                <a:cs typeface="Arial" panose="020B0604020202020204" pitchFamily="34" charset="0"/>
              </a:rPr>
              <a:t>Research into Feedback</a:t>
            </a:r>
            <a:endParaRPr lang="en-US" dirty="0">
              <a:latin typeface="Arial" panose="020B0604020202020204" pitchFamily="34" charset="0"/>
              <a:cs typeface="Arial" panose="020B0604020202020204" pitchFamily="34" charset="0"/>
            </a:endParaRPr>
          </a:p>
        </p:txBody>
      </p:sp>
      <p:sp>
        <p:nvSpPr>
          <p:cNvPr id="3" name="Text Placeholder 2"/>
          <p:cNvSpPr>
            <a:spLocks noGrp="1"/>
          </p:cNvSpPr>
          <p:nvPr>
            <p:ph type="body" sz="quarter" idx="22"/>
          </p:nvPr>
        </p:nvSpPr>
        <p:spPr>
          <a:xfrm>
            <a:off x="1955260" y="1575882"/>
            <a:ext cx="6731540" cy="4693034"/>
          </a:xfrm>
        </p:spPr>
        <p:txBody>
          <a:bodyPr/>
          <a:lstStyle/>
          <a:p>
            <a:pPr marL="342900" indent="-342900">
              <a:buFont typeface="Wingdings" panose="05000000000000000000" pitchFamily="2" charset="2"/>
              <a:buChar char="§"/>
            </a:pPr>
            <a:r>
              <a:rPr kumimoji="1" lang="en-US" altLang="en-US" dirty="0">
                <a:latin typeface="Arial" panose="020B0604020202020204" pitchFamily="34" charset="0"/>
                <a:cs typeface="Arial" panose="020B0604020202020204" pitchFamily="34" charset="0"/>
              </a:rPr>
              <a:t>When feedback is given readily it produces better immediate post-training performance but poorer long-term retention.</a:t>
            </a:r>
          </a:p>
          <a:p>
            <a:pPr marL="171450" indent="-171450">
              <a:buFont typeface="Wingdings" panose="05000000000000000000" pitchFamily="2" charset="2"/>
              <a:buChar char="§"/>
            </a:pPr>
            <a:endParaRPr kumimoji="1" lang="en-US" altLang="en-US" dirty="0">
              <a:latin typeface="Arial" panose="020B0604020202020204" pitchFamily="34" charset="0"/>
              <a:cs typeface="Arial" panose="020B0604020202020204" pitchFamily="34" charset="0"/>
            </a:endParaRPr>
          </a:p>
          <a:p>
            <a:pPr marL="342900" indent="-342900">
              <a:buFont typeface="Wingdings" panose="05000000000000000000" pitchFamily="2" charset="2"/>
              <a:buChar char="§"/>
            </a:pPr>
            <a:r>
              <a:rPr kumimoji="1" lang="en-US" altLang="en-US" dirty="0">
                <a:latin typeface="Arial" panose="020B0604020202020204" pitchFamily="34" charset="0"/>
                <a:cs typeface="Arial" panose="020B0604020202020204" pitchFamily="34" charset="0"/>
              </a:rPr>
              <a:t>Where feedback is given less frequently or in summary form, the performance is poorer immediately after training, but retention and transfer of the knowledge to other situations is increased.</a:t>
            </a:r>
          </a:p>
          <a:p>
            <a:pPr marL="171450" indent="-171450">
              <a:buFont typeface="Wingdings" panose="05000000000000000000" pitchFamily="2" charset="2"/>
              <a:buChar char="§"/>
            </a:pPr>
            <a:endParaRPr kumimoji="1" lang="en-US" altLang="en-US" dirty="0">
              <a:latin typeface="Arial" panose="020B0604020202020204" pitchFamily="34" charset="0"/>
              <a:cs typeface="Arial" panose="020B0604020202020204" pitchFamily="34" charset="0"/>
            </a:endParaRPr>
          </a:p>
          <a:p>
            <a:pPr marL="0" indent="0">
              <a:buNone/>
            </a:pPr>
            <a:r>
              <a:rPr kumimoji="1" lang="en-US" altLang="en-US" dirty="0">
                <a:latin typeface="Arial" panose="020B0604020202020204" pitchFamily="34" charset="0"/>
                <a:cs typeface="Arial" panose="020B0604020202020204" pitchFamily="34" charset="0"/>
              </a:rPr>
              <a:t>Rational:  Too much immediate feedback becomes a guide to behavior and the learning needed to produce proficient long-term performance does not occur or occurs at a weak level.</a:t>
            </a:r>
            <a:endParaRPr kumimoji="1" lang="en-US" altLang="en-US" b="1" i="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250921178"/>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21"/>
          </p:nvPr>
        </p:nvSpPr>
        <p:spPr/>
        <p:txBody>
          <a:bodyPr/>
          <a:lstStyle/>
          <a:p>
            <a:r>
              <a:rPr kumimoji="1" lang="en-US" altLang="en-US" sz="3600" b="1" dirty="0">
                <a:latin typeface="Arial" panose="020B0604020202020204" pitchFamily="34" charset="0"/>
                <a:cs typeface="Arial" panose="020B0604020202020204" pitchFamily="34" charset="0"/>
              </a:rPr>
              <a:t>Guides to Giving Feedback</a:t>
            </a:r>
            <a:br>
              <a:rPr kumimoji="1" lang="en-US" altLang="en-US" sz="3600" b="1" dirty="0">
                <a:latin typeface="Arial" panose="020B0604020202020204" pitchFamily="34" charset="0"/>
                <a:cs typeface="Arial" panose="020B0604020202020204" pitchFamily="34" charset="0"/>
              </a:rPr>
            </a:br>
            <a:r>
              <a:rPr kumimoji="1" lang="en-US" altLang="en-US" sz="2800" i="1" dirty="0">
                <a:latin typeface="Arial" panose="020B0604020202020204" pitchFamily="34" charset="0"/>
                <a:cs typeface="Arial" panose="020B0604020202020204" pitchFamily="34" charset="0"/>
              </a:rPr>
              <a:t>Praise in Public, Punish in Private</a:t>
            </a:r>
            <a:endParaRPr lang="en-US" dirty="0">
              <a:latin typeface="Arial" panose="020B0604020202020204" pitchFamily="34" charset="0"/>
              <a:cs typeface="Arial" panose="020B0604020202020204" pitchFamily="34" charset="0"/>
            </a:endParaRPr>
          </a:p>
        </p:txBody>
      </p:sp>
      <p:sp>
        <p:nvSpPr>
          <p:cNvPr id="3" name="Text Placeholder 2"/>
          <p:cNvSpPr>
            <a:spLocks noGrp="1"/>
          </p:cNvSpPr>
          <p:nvPr>
            <p:ph type="body" sz="quarter" idx="22"/>
          </p:nvPr>
        </p:nvSpPr>
        <p:spPr>
          <a:xfrm>
            <a:off x="2130356" y="2120630"/>
            <a:ext cx="6673175" cy="4148286"/>
          </a:xfrm>
        </p:spPr>
        <p:txBody>
          <a:bodyPr/>
          <a:lstStyle/>
          <a:p>
            <a:pPr marL="342900" indent="-342900">
              <a:buFont typeface="Wingdings" panose="05000000000000000000" pitchFamily="2" charset="2"/>
              <a:buChar char="§"/>
            </a:pPr>
            <a:r>
              <a:rPr kumimoji="1" lang="en-US" altLang="en-US" sz="2400" dirty="0">
                <a:latin typeface="Arial" panose="020B0604020202020204" pitchFamily="34" charset="0"/>
                <a:cs typeface="Arial" panose="020B0604020202020204" pitchFamily="34" charset="0"/>
              </a:rPr>
              <a:t>Provide feedback as soon as possible after an action</a:t>
            </a:r>
          </a:p>
          <a:p>
            <a:pPr marL="342900" indent="-342900">
              <a:buFont typeface="Wingdings" panose="05000000000000000000" pitchFamily="2" charset="2"/>
              <a:buChar char="§"/>
            </a:pPr>
            <a:r>
              <a:rPr kumimoji="1" lang="en-US" altLang="en-US" sz="2400" dirty="0">
                <a:latin typeface="Arial" panose="020B0604020202020204" pitchFamily="34" charset="0"/>
                <a:cs typeface="Arial" panose="020B0604020202020204" pitchFamily="34" charset="0"/>
              </a:rPr>
              <a:t>Use the “sandwich” technique </a:t>
            </a:r>
            <a:r>
              <a:rPr kumimoji="1" lang="en-US" altLang="en-US" sz="1800" dirty="0">
                <a:latin typeface="Arial" panose="020B0604020202020204" pitchFamily="34" charset="0"/>
                <a:cs typeface="Arial" panose="020B0604020202020204" pitchFamily="34" charset="0"/>
              </a:rPr>
              <a:t>(positive-negative-positive)</a:t>
            </a:r>
            <a:endParaRPr kumimoji="1" lang="en-US" altLang="en-US" sz="2400" dirty="0">
              <a:latin typeface="Arial" panose="020B0604020202020204" pitchFamily="34" charset="0"/>
              <a:cs typeface="Arial" panose="020B0604020202020204" pitchFamily="34" charset="0"/>
            </a:endParaRPr>
          </a:p>
          <a:p>
            <a:pPr marL="342900" indent="-342900">
              <a:buFont typeface="Wingdings" panose="05000000000000000000" pitchFamily="2" charset="2"/>
              <a:buChar char="§"/>
            </a:pPr>
            <a:r>
              <a:rPr kumimoji="1" lang="en-US" altLang="en-US" sz="2400" dirty="0">
                <a:latin typeface="Arial" panose="020B0604020202020204" pitchFamily="34" charset="0"/>
                <a:cs typeface="Arial" panose="020B0604020202020204" pitchFamily="34" charset="0"/>
              </a:rPr>
              <a:t>Check to ensure the message you sent was understood</a:t>
            </a:r>
          </a:p>
          <a:p>
            <a:pPr marL="342900" indent="-342900">
              <a:buFont typeface="Wingdings" panose="05000000000000000000" pitchFamily="2" charset="2"/>
              <a:buChar char="§"/>
            </a:pPr>
            <a:r>
              <a:rPr kumimoji="1" lang="en-US" altLang="en-US" sz="2400" dirty="0">
                <a:latin typeface="Arial" panose="020B0604020202020204" pitchFamily="34" charset="0"/>
                <a:cs typeface="Arial" panose="020B0604020202020204" pitchFamily="34" charset="0"/>
              </a:rPr>
              <a:t>Listen to the message, not just what is said</a:t>
            </a:r>
          </a:p>
          <a:p>
            <a:pPr marL="342900" indent="-342900">
              <a:buFont typeface="Wingdings" panose="05000000000000000000" pitchFamily="2" charset="2"/>
              <a:buChar char="§"/>
            </a:pPr>
            <a:r>
              <a:rPr kumimoji="1" lang="en-US" altLang="en-US" sz="2400" dirty="0">
                <a:latin typeface="Arial" panose="020B0604020202020204" pitchFamily="34" charset="0"/>
                <a:cs typeface="Arial" panose="020B0604020202020204" pitchFamily="34" charset="0"/>
              </a:rPr>
              <a:t>Use open body language</a:t>
            </a:r>
            <a:endParaRPr kumimoji="1" lang="en-US" altLang="en-US" sz="2400" b="1" i="1" dirty="0">
              <a:latin typeface="Arial" panose="020B0604020202020204" pitchFamily="34" charset="0"/>
              <a:cs typeface="Arial" panose="020B0604020202020204" pitchFamily="34" charset="0"/>
            </a:endParaRPr>
          </a:p>
          <a:p>
            <a:endParaRPr lang="en-US"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560339589"/>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21"/>
          </p:nvPr>
        </p:nvSpPr>
        <p:spPr/>
        <p:txBody>
          <a:bodyPr/>
          <a:lstStyle/>
          <a:p>
            <a:r>
              <a:rPr lang="en-US" dirty="0">
                <a:latin typeface="Arial" panose="020B0604020202020204" pitchFamily="34" charset="0"/>
                <a:cs typeface="Arial" panose="020B0604020202020204" pitchFamily="34" charset="0"/>
              </a:rPr>
              <a:t>Other Helpful Hints</a:t>
            </a:r>
          </a:p>
        </p:txBody>
      </p:sp>
      <p:sp>
        <p:nvSpPr>
          <p:cNvPr id="3" name="Text Placeholder 2"/>
          <p:cNvSpPr>
            <a:spLocks noGrp="1"/>
          </p:cNvSpPr>
          <p:nvPr>
            <p:ph type="body" sz="quarter" idx="22"/>
          </p:nvPr>
        </p:nvSpPr>
        <p:spPr>
          <a:xfrm>
            <a:off x="1692613" y="1439694"/>
            <a:ext cx="7140102" cy="4829221"/>
          </a:xfrm>
        </p:spPr>
        <p:txBody>
          <a:bodyPr/>
          <a:lstStyle/>
          <a:p>
            <a:pPr marL="457200" indent="-457200">
              <a:lnSpc>
                <a:spcPct val="90000"/>
              </a:lnSpc>
              <a:buFont typeface="Wingdings" panose="05000000000000000000" pitchFamily="2" charset="2"/>
              <a:buChar char="§"/>
            </a:pPr>
            <a:r>
              <a:rPr kumimoji="1" lang="en-US" altLang="en-US" sz="2400" dirty="0">
                <a:latin typeface="Arial" panose="020B0604020202020204" pitchFamily="34" charset="0"/>
                <a:cs typeface="Arial" panose="020B0604020202020204" pitchFamily="34" charset="0"/>
              </a:rPr>
              <a:t>Before mastery, interruptions to correct errors are appropriate.  </a:t>
            </a:r>
          </a:p>
          <a:p>
            <a:pPr marL="457200" indent="-457200">
              <a:lnSpc>
                <a:spcPct val="90000"/>
              </a:lnSpc>
              <a:buFont typeface="Wingdings" panose="05000000000000000000" pitchFamily="2" charset="2"/>
              <a:buChar char="§"/>
            </a:pPr>
            <a:r>
              <a:rPr kumimoji="1" lang="en-US" altLang="en-US" sz="2400" dirty="0">
                <a:latin typeface="Arial" panose="020B0604020202020204" pitchFamily="34" charset="0"/>
                <a:cs typeface="Arial" panose="020B0604020202020204" pitchFamily="34" charset="0"/>
              </a:rPr>
              <a:t>Once mastery of skills has been obtained:</a:t>
            </a:r>
          </a:p>
          <a:p>
            <a:pPr marL="623887" lvl="1" indent="-342900">
              <a:lnSpc>
                <a:spcPct val="90000"/>
              </a:lnSpc>
              <a:buFont typeface="Wingdings" panose="05000000000000000000" pitchFamily="2" charset="2"/>
              <a:buChar char="§"/>
            </a:pPr>
            <a:r>
              <a:rPr kumimoji="1" lang="en-US" altLang="en-US" dirty="0">
                <a:latin typeface="Arial" panose="020B0604020202020204" pitchFamily="34" charset="0"/>
                <a:cs typeface="Arial" panose="020B0604020202020204" pitchFamily="34" charset="0"/>
              </a:rPr>
              <a:t>Do not interrupt the scenario unless there is a safety issue</a:t>
            </a:r>
          </a:p>
          <a:p>
            <a:pPr marL="623887" lvl="1" indent="-342900">
              <a:lnSpc>
                <a:spcPct val="90000"/>
              </a:lnSpc>
              <a:buFont typeface="Wingdings" panose="05000000000000000000" pitchFamily="2" charset="2"/>
              <a:buChar char="§"/>
            </a:pPr>
            <a:r>
              <a:rPr kumimoji="1" lang="en-US" altLang="en-US" dirty="0">
                <a:latin typeface="Arial" panose="020B0604020202020204" pitchFamily="34" charset="0"/>
                <a:cs typeface="Arial" panose="020B0604020202020204" pitchFamily="34" charset="0"/>
              </a:rPr>
              <a:t>Comment on timing and decision-making later</a:t>
            </a:r>
          </a:p>
          <a:p>
            <a:pPr marL="623887" lvl="1" indent="-342900">
              <a:lnSpc>
                <a:spcPct val="90000"/>
              </a:lnSpc>
              <a:buFont typeface="Wingdings" panose="05000000000000000000" pitchFamily="2" charset="2"/>
              <a:buChar char="§"/>
            </a:pPr>
            <a:r>
              <a:rPr kumimoji="1" lang="en-US" altLang="en-US" dirty="0">
                <a:latin typeface="Arial" panose="020B0604020202020204" pitchFamily="34" charset="0"/>
                <a:cs typeface="Arial" panose="020B0604020202020204" pitchFamily="34" charset="0"/>
              </a:rPr>
              <a:t>Allow adults to develop their own style</a:t>
            </a:r>
          </a:p>
          <a:p>
            <a:pPr marL="623887" lvl="1" indent="-342900">
              <a:lnSpc>
                <a:spcPct val="90000"/>
              </a:lnSpc>
              <a:buFont typeface="Wingdings" panose="05000000000000000000" pitchFamily="2" charset="2"/>
              <a:buChar char="§"/>
            </a:pPr>
            <a:r>
              <a:rPr kumimoji="1" lang="en-US" altLang="en-US" dirty="0">
                <a:latin typeface="Arial" panose="020B0604020202020204" pitchFamily="34" charset="0"/>
                <a:cs typeface="Arial" panose="020B0604020202020204" pitchFamily="34" charset="0"/>
              </a:rPr>
              <a:t>Allow advanced students to correct their own mistakes with only limited supervision</a:t>
            </a:r>
          </a:p>
          <a:p>
            <a:pPr marL="457200" indent="-457200">
              <a:lnSpc>
                <a:spcPct val="90000"/>
              </a:lnSpc>
              <a:buFont typeface="Wingdings" panose="05000000000000000000" pitchFamily="2" charset="2"/>
              <a:buChar char="§"/>
            </a:pPr>
            <a:r>
              <a:rPr kumimoji="1" lang="en-US" altLang="en-US" sz="2400" dirty="0">
                <a:latin typeface="Arial" panose="020B0604020202020204" pitchFamily="34" charset="0"/>
                <a:cs typeface="Arial" panose="020B0604020202020204" pitchFamily="34" charset="0"/>
              </a:rPr>
              <a:t>Ensure practice sessions end with a correct skill performance</a:t>
            </a:r>
          </a:p>
        </p:txBody>
      </p:sp>
    </p:spTree>
    <p:extLst>
      <p:ext uri="{BB962C8B-B14F-4D97-AF65-F5344CB8AC3E}">
        <p14:creationId xmlns:p14="http://schemas.microsoft.com/office/powerpoint/2010/main" val="2807789695"/>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21"/>
          </p:nvPr>
        </p:nvSpPr>
        <p:spPr/>
        <p:txBody>
          <a:bodyPr/>
          <a:lstStyle/>
          <a:p>
            <a:r>
              <a:rPr lang="en-US" dirty="0">
                <a:latin typeface="Arial" panose="020B0604020202020204" pitchFamily="34" charset="0"/>
                <a:cs typeface="Arial" panose="020B0604020202020204" pitchFamily="34" charset="0"/>
              </a:rPr>
              <a:t>Module 7</a:t>
            </a:r>
          </a:p>
        </p:txBody>
      </p:sp>
      <p:sp>
        <p:nvSpPr>
          <p:cNvPr id="3" name="Text Placeholder 2"/>
          <p:cNvSpPr>
            <a:spLocks noGrp="1"/>
          </p:cNvSpPr>
          <p:nvPr>
            <p:ph type="body" sz="quarter" idx="22"/>
          </p:nvPr>
        </p:nvSpPr>
        <p:spPr>
          <a:xfrm>
            <a:off x="2208179" y="1606082"/>
            <a:ext cx="6144514" cy="4662833"/>
          </a:xfrm>
        </p:spPr>
        <p:txBody>
          <a:bodyPr/>
          <a:lstStyle/>
          <a:p>
            <a:pPr marL="0" indent="0" algn="ctr">
              <a:buNone/>
              <a:defRPr/>
            </a:pPr>
            <a:r>
              <a:rPr kumimoji="1" lang="en-US" sz="2800" b="1" i="1" dirty="0">
                <a:effectLst>
                  <a:outerShdw blurRad="38100" dist="38100" dir="2700000" algn="tl">
                    <a:srgbClr val="C0C0C0"/>
                  </a:outerShdw>
                </a:effectLst>
                <a:latin typeface="Arial" panose="020B0604020202020204" pitchFamily="34" charset="0"/>
                <a:cs typeface="Arial" panose="020B0604020202020204" pitchFamily="34" charset="0"/>
              </a:rPr>
              <a:t>Effective Remediation</a:t>
            </a:r>
            <a:endParaRPr kumimoji="1" lang="en-US" sz="3600" b="1" i="1" dirty="0">
              <a:effectLst>
                <a:outerShdw blurRad="38100" dist="38100" dir="2700000" algn="tl">
                  <a:srgbClr val="C0C0C0"/>
                </a:outerShdw>
              </a:effectLst>
              <a:latin typeface="Arial" panose="020B0604020202020204" pitchFamily="34" charset="0"/>
              <a:cs typeface="Arial" panose="020B0604020202020204" pitchFamily="34" charset="0"/>
            </a:endParaRPr>
          </a:p>
          <a:p>
            <a:pPr marL="0" indent="0" algn="ctr">
              <a:buNone/>
              <a:defRPr/>
            </a:pPr>
            <a:endParaRPr kumimoji="1" lang="en-US" sz="1600" i="1" dirty="0">
              <a:latin typeface="Arial" panose="020B0604020202020204" pitchFamily="34" charset="0"/>
              <a:cs typeface="Arial" panose="020B0604020202020204" pitchFamily="34" charset="0"/>
            </a:endParaRPr>
          </a:p>
          <a:p>
            <a:pPr marL="0" indent="0" algn="ctr">
              <a:buNone/>
              <a:defRPr/>
            </a:pPr>
            <a:r>
              <a:rPr kumimoji="1" lang="en-US" sz="2800" b="1" i="1" dirty="0">
                <a:solidFill>
                  <a:schemeClr val="accent6">
                    <a:lumMod val="50000"/>
                  </a:schemeClr>
                </a:solidFill>
                <a:latin typeface="Arial" panose="020B0604020202020204" pitchFamily="34" charset="0"/>
                <a:cs typeface="Arial" panose="020B0604020202020204" pitchFamily="34" charset="0"/>
              </a:rPr>
              <a:t>A deliberate educational activity designed to correct deficits identified during formal and informal evaluations</a:t>
            </a:r>
            <a:endParaRPr kumimoji="1" lang="en-US" sz="2800" i="1" dirty="0">
              <a:solidFill>
                <a:schemeClr val="accent6">
                  <a:lumMod val="50000"/>
                </a:schemeClr>
              </a:solidFill>
              <a:latin typeface="Arial" panose="020B0604020202020204" pitchFamily="34" charset="0"/>
              <a:cs typeface="Arial" panose="020B0604020202020204" pitchFamily="34" charset="0"/>
            </a:endParaRPr>
          </a:p>
          <a:p>
            <a:endParaRPr lang="en-US"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89350702"/>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21"/>
          </p:nvPr>
        </p:nvSpPr>
        <p:spPr/>
        <p:txBody>
          <a:bodyPr/>
          <a:lstStyle/>
          <a:p>
            <a:r>
              <a:rPr kumimoji="1" lang="en-US" altLang="en-US" sz="3200" b="1" dirty="0">
                <a:latin typeface="Arial" panose="020B0604020202020204" pitchFamily="34" charset="0"/>
                <a:cs typeface="Arial" panose="020B0604020202020204" pitchFamily="34" charset="0"/>
              </a:rPr>
              <a:t>Effective Remediation</a:t>
            </a:r>
            <a:endParaRPr lang="en-US" dirty="0">
              <a:latin typeface="Arial" panose="020B0604020202020204" pitchFamily="34" charset="0"/>
              <a:cs typeface="Arial" panose="020B0604020202020204" pitchFamily="34" charset="0"/>
            </a:endParaRPr>
          </a:p>
        </p:txBody>
      </p:sp>
      <p:sp>
        <p:nvSpPr>
          <p:cNvPr id="3" name="Text Placeholder 2"/>
          <p:cNvSpPr>
            <a:spLocks noGrp="1"/>
          </p:cNvSpPr>
          <p:nvPr>
            <p:ph type="body" sz="quarter" idx="22"/>
          </p:nvPr>
        </p:nvSpPr>
        <p:spPr>
          <a:xfrm>
            <a:off x="2130357" y="1420238"/>
            <a:ext cx="6222335" cy="4848677"/>
          </a:xfrm>
        </p:spPr>
        <p:txBody>
          <a:bodyPr/>
          <a:lstStyle/>
          <a:p>
            <a:pPr algn="ctr">
              <a:buNone/>
            </a:pPr>
            <a:r>
              <a:rPr kumimoji="1" lang="en-US" altLang="en-US" sz="2800" b="1" dirty="0">
                <a:latin typeface="Arial" panose="020B0604020202020204" pitchFamily="34" charset="0"/>
                <a:cs typeface="Arial" panose="020B0604020202020204" pitchFamily="34" charset="0"/>
              </a:rPr>
              <a:t>Remediation follows a </a:t>
            </a:r>
          </a:p>
          <a:p>
            <a:pPr algn="ctr">
              <a:buNone/>
            </a:pPr>
            <a:r>
              <a:rPr kumimoji="1" lang="en-US" altLang="en-US" sz="2800" b="1" dirty="0">
                <a:latin typeface="Arial" panose="020B0604020202020204" pitchFamily="34" charset="0"/>
                <a:cs typeface="Arial" panose="020B0604020202020204" pitchFamily="34" charset="0"/>
              </a:rPr>
              <a:t>systematic plan</a:t>
            </a:r>
            <a:endParaRPr kumimoji="1" lang="en-US" altLang="en-US" sz="2800" b="1" i="1" dirty="0">
              <a:latin typeface="Arial" panose="020B0604020202020204" pitchFamily="34" charset="0"/>
              <a:cs typeface="Arial" panose="020B0604020202020204" pitchFamily="34" charset="0"/>
            </a:endParaRPr>
          </a:p>
          <a:p>
            <a:pPr algn="ctr">
              <a:buNone/>
            </a:pPr>
            <a:endParaRPr kumimoji="1" lang="en-US" altLang="en-US" sz="1400" b="1" i="1" dirty="0">
              <a:latin typeface="Arial" panose="020B0604020202020204" pitchFamily="34" charset="0"/>
              <a:cs typeface="Arial" panose="020B0604020202020204" pitchFamily="34" charset="0"/>
            </a:endParaRPr>
          </a:p>
          <a:p>
            <a:pPr marL="342900" indent="-342900">
              <a:buFont typeface="Wingdings" panose="05000000000000000000" pitchFamily="2" charset="2"/>
              <a:buChar char="§"/>
            </a:pPr>
            <a:r>
              <a:rPr kumimoji="1" lang="en-US" altLang="en-US" sz="2400" i="1" dirty="0">
                <a:latin typeface="Arial" panose="020B0604020202020204" pitchFamily="34" charset="0"/>
                <a:cs typeface="Arial" panose="020B0604020202020204" pitchFamily="34" charset="0"/>
              </a:rPr>
              <a:t>Identify the problem</a:t>
            </a:r>
          </a:p>
          <a:p>
            <a:pPr marL="342900" indent="-342900">
              <a:buFont typeface="Wingdings" panose="05000000000000000000" pitchFamily="2" charset="2"/>
              <a:buChar char="§"/>
            </a:pPr>
            <a:r>
              <a:rPr kumimoji="1" lang="en-US" altLang="en-US" sz="2400" i="1" dirty="0">
                <a:latin typeface="Arial" panose="020B0604020202020204" pitchFamily="34" charset="0"/>
                <a:cs typeface="Arial" panose="020B0604020202020204" pitchFamily="34" charset="0"/>
              </a:rPr>
              <a:t>Identify where the deficits came from</a:t>
            </a:r>
          </a:p>
          <a:p>
            <a:pPr marL="623887" lvl="1" indent="-342900">
              <a:buFont typeface="Wingdings" panose="05000000000000000000" pitchFamily="2" charset="2"/>
              <a:buChar char="§"/>
            </a:pPr>
            <a:r>
              <a:rPr kumimoji="1" lang="en-US" altLang="en-US" sz="2400" i="1" dirty="0">
                <a:latin typeface="Arial" panose="020B0604020202020204" pitchFamily="34" charset="0"/>
                <a:cs typeface="Arial" panose="020B0604020202020204" pitchFamily="34" charset="0"/>
              </a:rPr>
              <a:t>Student </a:t>
            </a:r>
          </a:p>
          <a:p>
            <a:pPr marL="623887" lvl="1" indent="-342900">
              <a:buFont typeface="Wingdings" panose="05000000000000000000" pitchFamily="2" charset="2"/>
              <a:buChar char="§"/>
            </a:pPr>
            <a:r>
              <a:rPr kumimoji="1" lang="en-US" altLang="en-US" sz="2400" i="1" dirty="0">
                <a:latin typeface="Arial" panose="020B0604020202020204" pitchFamily="34" charset="0"/>
                <a:cs typeface="Arial" panose="020B0604020202020204" pitchFamily="34" charset="0"/>
              </a:rPr>
              <a:t>Educational program</a:t>
            </a:r>
          </a:p>
          <a:p>
            <a:pPr marL="342900" indent="-342900">
              <a:buFont typeface="Wingdings" panose="05000000000000000000" pitchFamily="2" charset="2"/>
              <a:buChar char="§"/>
            </a:pPr>
            <a:r>
              <a:rPr kumimoji="1" lang="en-US" altLang="en-US" sz="2400" i="1" dirty="0">
                <a:latin typeface="Arial" panose="020B0604020202020204" pitchFamily="34" charset="0"/>
                <a:cs typeface="Arial" panose="020B0604020202020204" pitchFamily="34" charset="0"/>
              </a:rPr>
              <a:t>Retrain the student</a:t>
            </a:r>
          </a:p>
          <a:p>
            <a:pPr marL="342900" indent="-342900">
              <a:buFont typeface="Wingdings" panose="05000000000000000000" pitchFamily="2" charset="2"/>
              <a:buChar char="§"/>
            </a:pPr>
            <a:r>
              <a:rPr kumimoji="1" lang="en-US" altLang="en-US" sz="2400" i="1" dirty="0">
                <a:latin typeface="Arial" panose="020B0604020202020204" pitchFamily="34" charset="0"/>
                <a:cs typeface="Arial" panose="020B0604020202020204" pitchFamily="34" charset="0"/>
              </a:rPr>
              <a:t>Re-evaluate the student</a:t>
            </a:r>
            <a:endParaRPr kumimoji="1" lang="en-US" altLang="en-US" sz="2400" b="1" i="1" dirty="0">
              <a:latin typeface="Arial" panose="020B0604020202020204" pitchFamily="34" charset="0"/>
              <a:cs typeface="Arial" panose="020B0604020202020204" pitchFamily="34" charset="0"/>
            </a:endParaRPr>
          </a:p>
          <a:p>
            <a:endParaRPr lang="en-US"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325939707"/>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21"/>
          </p:nvPr>
        </p:nvSpPr>
        <p:spPr/>
        <p:txBody>
          <a:bodyPr/>
          <a:lstStyle/>
          <a:p>
            <a:r>
              <a:rPr kumimoji="1" lang="en-US" altLang="en-US" sz="3200" b="1" dirty="0">
                <a:latin typeface="Arial" panose="020B0604020202020204" pitchFamily="34" charset="0"/>
                <a:cs typeface="Arial" panose="020B0604020202020204" pitchFamily="34" charset="0"/>
              </a:rPr>
              <a:t>Steps of Remediation</a:t>
            </a:r>
            <a:endParaRPr lang="en-US" dirty="0">
              <a:latin typeface="Arial" panose="020B0604020202020204" pitchFamily="34" charset="0"/>
              <a:cs typeface="Arial" panose="020B0604020202020204" pitchFamily="34" charset="0"/>
            </a:endParaRPr>
          </a:p>
        </p:txBody>
      </p:sp>
      <p:sp>
        <p:nvSpPr>
          <p:cNvPr id="3" name="Text Placeholder 2"/>
          <p:cNvSpPr>
            <a:spLocks noGrp="1"/>
          </p:cNvSpPr>
          <p:nvPr>
            <p:ph type="body" sz="quarter" idx="22"/>
          </p:nvPr>
        </p:nvSpPr>
        <p:spPr>
          <a:xfrm>
            <a:off x="1780161" y="1634247"/>
            <a:ext cx="6572531" cy="4634668"/>
          </a:xfrm>
        </p:spPr>
        <p:txBody>
          <a:bodyPr/>
          <a:lstStyle/>
          <a:p>
            <a:pPr marL="0" indent="0">
              <a:buNone/>
            </a:pPr>
            <a:r>
              <a:rPr kumimoji="1" lang="en-US" altLang="en-US" sz="2800" b="1" dirty="0">
                <a:latin typeface="Arial" panose="020B0604020202020204" pitchFamily="34" charset="0"/>
                <a:cs typeface="Arial" panose="020B0604020202020204" pitchFamily="34" charset="0"/>
              </a:rPr>
              <a:t>Identify the problem</a:t>
            </a:r>
            <a:endParaRPr kumimoji="1" lang="en-US" altLang="en-US" sz="2800" b="1" i="1" dirty="0">
              <a:latin typeface="Arial" panose="020B0604020202020204" pitchFamily="34" charset="0"/>
              <a:cs typeface="Arial" panose="020B0604020202020204" pitchFamily="34" charset="0"/>
            </a:endParaRPr>
          </a:p>
          <a:p>
            <a:pPr marL="914400" lvl="1" indent="-457200">
              <a:buFont typeface="Wingdings" panose="05000000000000000000" pitchFamily="2" charset="2"/>
              <a:buChar char="§"/>
            </a:pPr>
            <a:r>
              <a:rPr kumimoji="1" lang="en-US" altLang="en-US" sz="2400" i="1" dirty="0">
                <a:latin typeface="Arial" panose="020B0604020202020204" pitchFamily="34" charset="0"/>
                <a:cs typeface="Arial" panose="020B0604020202020204" pitchFamily="34" charset="0"/>
              </a:rPr>
              <a:t>If you jump to a solution before fully understanding the problem, you may not have the correct solution</a:t>
            </a:r>
          </a:p>
          <a:p>
            <a:pPr marL="914400" lvl="1" indent="-457200">
              <a:buFont typeface="Wingdings" panose="05000000000000000000" pitchFamily="2" charset="2"/>
              <a:buChar char="§"/>
            </a:pPr>
            <a:r>
              <a:rPr kumimoji="1" lang="en-US" altLang="en-US" sz="2400" i="1" dirty="0">
                <a:latin typeface="Arial" panose="020B0604020202020204" pitchFamily="34" charset="0"/>
                <a:cs typeface="Arial" panose="020B0604020202020204" pitchFamily="34" charset="0"/>
              </a:rPr>
              <a:t>Ask the right questions</a:t>
            </a:r>
          </a:p>
          <a:p>
            <a:pPr marL="1295400" lvl="2" indent="-381000">
              <a:buFont typeface="Wingdings" panose="05000000000000000000" pitchFamily="2" charset="2"/>
              <a:buChar char="§"/>
            </a:pPr>
            <a:r>
              <a:rPr kumimoji="1" lang="en-US" altLang="en-US" sz="2000" i="1" dirty="0">
                <a:latin typeface="Arial" panose="020B0604020202020204" pitchFamily="34" charset="0"/>
                <a:cs typeface="Arial" panose="020B0604020202020204" pitchFamily="34" charset="0"/>
              </a:rPr>
              <a:t>Was the problem with the student’s performance due to a problem with their education or training?</a:t>
            </a:r>
          </a:p>
          <a:p>
            <a:pPr marL="1295400" lvl="2" indent="-381000">
              <a:buFont typeface="Wingdings" panose="05000000000000000000" pitchFamily="2" charset="2"/>
              <a:buChar char="§"/>
            </a:pPr>
            <a:r>
              <a:rPr kumimoji="1" lang="en-US" altLang="en-US" sz="2000" i="1" dirty="0">
                <a:latin typeface="Arial" panose="020B0604020202020204" pitchFamily="34" charset="0"/>
                <a:cs typeface="Arial" panose="020B0604020202020204" pitchFamily="34" charset="0"/>
              </a:rPr>
              <a:t>Did the student perform correctly previously?</a:t>
            </a:r>
          </a:p>
          <a:p>
            <a:pPr lvl="3">
              <a:buFont typeface="Wingdings" panose="05000000000000000000" pitchFamily="2" charset="2"/>
              <a:buChar char="§"/>
            </a:pPr>
            <a:r>
              <a:rPr kumimoji="1" lang="en-US" altLang="en-US" sz="1600" i="1" dirty="0">
                <a:latin typeface="Arial" panose="020B0604020202020204" pitchFamily="34" charset="0"/>
                <a:cs typeface="Arial" panose="020B0604020202020204" pitchFamily="34" charset="0"/>
              </a:rPr>
              <a:t>No: it may be a knowledge deficit</a:t>
            </a:r>
          </a:p>
          <a:p>
            <a:pPr lvl="3">
              <a:buFont typeface="Wingdings" panose="05000000000000000000" pitchFamily="2" charset="2"/>
              <a:buChar char="§"/>
            </a:pPr>
            <a:r>
              <a:rPr kumimoji="1" lang="en-US" altLang="en-US" sz="1600" i="1" dirty="0">
                <a:latin typeface="Arial" panose="020B0604020202020204" pitchFamily="34" charset="0"/>
                <a:cs typeface="Arial" panose="020B0604020202020204" pitchFamily="34" charset="0"/>
              </a:rPr>
              <a:t>Yes: it may be a motivation deficit</a:t>
            </a:r>
            <a:endParaRPr kumimoji="1" lang="en-US" altLang="en-US" sz="1600" b="1" i="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727756070"/>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21"/>
          </p:nvPr>
        </p:nvSpPr>
        <p:spPr/>
        <p:txBody>
          <a:bodyPr/>
          <a:lstStyle/>
          <a:p>
            <a:r>
              <a:rPr kumimoji="1" lang="en-US" altLang="en-US" sz="3200" b="1" dirty="0">
                <a:latin typeface="Arial" panose="020B0604020202020204" pitchFamily="34" charset="0"/>
                <a:cs typeface="Arial" panose="020B0604020202020204" pitchFamily="34" charset="0"/>
              </a:rPr>
              <a:t>Steps of Remediation</a:t>
            </a:r>
            <a:endParaRPr lang="en-US" dirty="0">
              <a:latin typeface="Arial" panose="020B0604020202020204" pitchFamily="34" charset="0"/>
              <a:cs typeface="Arial" panose="020B0604020202020204" pitchFamily="34" charset="0"/>
            </a:endParaRPr>
          </a:p>
        </p:txBody>
      </p:sp>
      <p:sp>
        <p:nvSpPr>
          <p:cNvPr id="3" name="Text Placeholder 2"/>
          <p:cNvSpPr>
            <a:spLocks noGrp="1"/>
          </p:cNvSpPr>
          <p:nvPr>
            <p:ph type="body" sz="quarter" idx="22"/>
          </p:nvPr>
        </p:nvSpPr>
        <p:spPr>
          <a:xfrm>
            <a:off x="1770433" y="1595336"/>
            <a:ext cx="6582259" cy="4673579"/>
          </a:xfrm>
        </p:spPr>
        <p:txBody>
          <a:bodyPr/>
          <a:lstStyle/>
          <a:p>
            <a:pPr marL="609600" indent="-609600" algn="ctr">
              <a:buNone/>
            </a:pPr>
            <a:endParaRPr kumimoji="1" lang="en-US" altLang="en-US" sz="2800" b="1" dirty="0">
              <a:latin typeface="Arial" panose="020B0604020202020204" pitchFamily="34" charset="0"/>
              <a:cs typeface="Arial" panose="020B0604020202020204" pitchFamily="34" charset="0"/>
            </a:endParaRPr>
          </a:p>
          <a:p>
            <a:pPr marL="0" indent="0">
              <a:buNone/>
            </a:pPr>
            <a:r>
              <a:rPr kumimoji="1" lang="en-US" altLang="en-US" sz="2800" b="1" dirty="0">
                <a:latin typeface="Arial" panose="020B0604020202020204" pitchFamily="34" charset="0"/>
                <a:cs typeface="Arial" panose="020B0604020202020204" pitchFamily="34" charset="0"/>
              </a:rPr>
              <a:t>Identify where the deficits came from</a:t>
            </a:r>
            <a:endParaRPr kumimoji="1" lang="en-US" altLang="en-US" sz="2800" b="1" i="1" dirty="0">
              <a:latin typeface="Arial" panose="020B0604020202020204" pitchFamily="34" charset="0"/>
              <a:cs typeface="Arial" panose="020B0604020202020204" pitchFamily="34" charset="0"/>
            </a:endParaRPr>
          </a:p>
          <a:p>
            <a:pPr marL="990600" lvl="1" indent="-533400">
              <a:buFont typeface="Wingdings" panose="05000000000000000000" pitchFamily="2" charset="2"/>
              <a:buChar char="§"/>
            </a:pPr>
            <a:r>
              <a:rPr kumimoji="1" lang="en-US" altLang="en-US" sz="2400" i="1" dirty="0">
                <a:latin typeface="Arial" panose="020B0604020202020204" pitchFamily="34" charset="0"/>
                <a:cs typeface="Arial" panose="020B0604020202020204" pitchFamily="34" charset="0"/>
              </a:rPr>
              <a:t>Insufficient instruction</a:t>
            </a:r>
          </a:p>
          <a:p>
            <a:pPr marL="990600" lvl="1" indent="-533400">
              <a:buFont typeface="Wingdings" panose="05000000000000000000" pitchFamily="2" charset="2"/>
              <a:buChar char="§"/>
            </a:pPr>
            <a:r>
              <a:rPr kumimoji="1" lang="en-US" altLang="en-US" sz="2400" i="1" dirty="0">
                <a:latin typeface="Arial" panose="020B0604020202020204" pitchFamily="34" charset="0"/>
                <a:cs typeface="Arial" panose="020B0604020202020204" pitchFamily="34" charset="0"/>
              </a:rPr>
              <a:t>Low expenditure of effort by the student</a:t>
            </a:r>
          </a:p>
          <a:p>
            <a:pPr marL="990600" lvl="1" indent="-533400">
              <a:buFont typeface="Wingdings" panose="05000000000000000000" pitchFamily="2" charset="2"/>
              <a:buChar char="§"/>
            </a:pPr>
            <a:r>
              <a:rPr kumimoji="1" lang="en-US" altLang="en-US" sz="2400" i="1" dirty="0">
                <a:latin typeface="Arial" panose="020B0604020202020204" pitchFamily="34" charset="0"/>
                <a:cs typeface="Arial" panose="020B0604020202020204" pitchFamily="34" charset="0"/>
              </a:rPr>
              <a:t>Poor strategy for learning</a:t>
            </a:r>
          </a:p>
          <a:p>
            <a:pPr marL="990600" lvl="1" indent="-533400">
              <a:buFont typeface="Wingdings" panose="05000000000000000000" pitchFamily="2" charset="2"/>
              <a:buChar char="§"/>
            </a:pPr>
            <a:r>
              <a:rPr kumimoji="1" lang="en-US" altLang="en-US" sz="2400" i="1" dirty="0">
                <a:latin typeface="Arial" panose="020B0604020202020204" pitchFamily="34" charset="0"/>
                <a:cs typeface="Arial" panose="020B0604020202020204" pitchFamily="34" charset="0"/>
              </a:rPr>
              <a:t>Student’s lack of ability</a:t>
            </a:r>
          </a:p>
          <a:p>
            <a:pPr marL="990600" lvl="1" indent="-533400">
              <a:buFont typeface="Wingdings" panose="05000000000000000000" pitchFamily="2" charset="2"/>
              <a:buChar char="§"/>
            </a:pPr>
            <a:r>
              <a:rPr kumimoji="1" lang="en-US" altLang="en-US" sz="2400" i="1" dirty="0">
                <a:latin typeface="Arial" panose="020B0604020202020204" pitchFamily="34" charset="0"/>
                <a:cs typeface="Arial" panose="020B0604020202020204" pitchFamily="34" charset="0"/>
              </a:rPr>
              <a:t>Clearly state what needs to be improved to meet the objectives</a:t>
            </a:r>
            <a:endParaRPr kumimoji="1" lang="en-US" altLang="en-US" b="1" i="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883018591"/>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21"/>
          </p:nvPr>
        </p:nvSpPr>
        <p:spPr/>
        <p:txBody>
          <a:bodyPr/>
          <a:lstStyle/>
          <a:p>
            <a:r>
              <a:rPr kumimoji="1" lang="en-US" altLang="en-US" sz="3200" b="1" dirty="0">
                <a:latin typeface="Arial" panose="020B0604020202020204" pitchFamily="34" charset="0"/>
                <a:cs typeface="Arial" panose="020B0604020202020204" pitchFamily="34" charset="0"/>
              </a:rPr>
              <a:t>Steps of Remediation</a:t>
            </a:r>
            <a:endParaRPr lang="en-US" dirty="0">
              <a:latin typeface="Arial" panose="020B0604020202020204" pitchFamily="34" charset="0"/>
              <a:cs typeface="Arial" panose="020B0604020202020204" pitchFamily="34" charset="0"/>
            </a:endParaRPr>
          </a:p>
        </p:txBody>
      </p:sp>
      <p:sp>
        <p:nvSpPr>
          <p:cNvPr id="3" name="Text Placeholder 2"/>
          <p:cNvSpPr>
            <a:spLocks noGrp="1"/>
          </p:cNvSpPr>
          <p:nvPr>
            <p:ph type="body" sz="quarter" idx="22"/>
          </p:nvPr>
        </p:nvSpPr>
        <p:spPr>
          <a:xfrm>
            <a:off x="1692613" y="1712068"/>
            <a:ext cx="7146586" cy="4556848"/>
          </a:xfrm>
        </p:spPr>
        <p:txBody>
          <a:bodyPr/>
          <a:lstStyle/>
          <a:p>
            <a:pPr marL="0" indent="0">
              <a:lnSpc>
                <a:spcPct val="90000"/>
              </a:lnSpc>
              <a:buNone/>
            </a:pPr>
            <a:r>
              <a:rPr kumimoji="1" lang="en-US" altLang="en-US" sz="2400" b="1" dirty="0">
                <a:latin typeface="Arial" panose="020B0604020202020204" pitchFamily="34" charset="0"/>
                <a:cs typeface="Arial" panose="020B0604020202020204" pitchFamily="34" charset="0"/>
              </a:rPr>
              <a:t>Retrain Student</a:t>
            </a:r>
            <a:endParaRPr kumimoji="1" lang="en-US" altLang="en-US" sz="2400" b="1" i="1" dirty="0">
              <a:latin typeface="Arial" panose="020B0604020202020204" pitchFamily="34" charset="0"/>
              <a:cs typeface="Arial" panose="020B0604020202020204" pitchFamily="34" charset="0"/>
            </a:endParaRPr>
          </a:p>
          <a:p>
            <a:pPr marL="990600" lvl="1" indent="-533400">
              <a:lnSpc>
                <a:spcPct val="90000"/>
              </a:lnSpc>
              <a:buFont typeface="Wingdings" panose="05000000000000000000" pitchFamily="2" charset="2"/>
              <a:buChar char="§"/>
            </a:pPr>
            <a:r>
              <a:rPr kumimoji="1" lang="en-US" altLang="en-US" i="1" dirty="0">
                <a:latin typeface="Arial" panose="020B0604020202020204" pitchFamily="34" charset="0"/>
                <a:cs typeface="Arial" panose="020B0604020202020204" pitchFamily="34" charset="0"/>
              </a:rPr>
              <a:t>Use information gathered from the assessment of the problem to design a strategy for improvement</a:t>
            </a:r>
          </a:p>
          <a:p>
            <a:pPr marL="990600" lvl="1" indent="-533400">
              <a:lnSpc>
                <a:spcPct val="90000"/>
              </a:lnSpc>
              <a:buFont typeface="Wingdings" panose="05000000000000000000" pitchFamily="2" charset="2"/>
              <a:buChar char="§"/>
            </a:pPr>
            <a:r>
              <a:rPr kumimoji="1" lang="en-US" altLang="en-US" i="1" dirty="0">
                <a:latin typeface="Arial" panose="020B0604020202020204" pitchFamily="34" charset="0"/>
                <a:cs typeface="Arial" panose="020B0604020202020204" pitchFamily="34" charset="0"/>
              </a:rPr>
              <a:t>Help improve student learning strategies</a:t>
            </a:r>
          </a:p>
          <a:p>
            <a:pPr marL="990600" lvl="1" indent="-533400">
              <a:lnSpc>
                <a:spcPct val="90000"/>
              </a:lnSpc>
              <a:buFont typeface="Wingdings" panose="05000000000000000000" pitchFamily="2" charset="2"/>
              <a:buChar char="§"/>
            </a:pPr>
            <a:r>
              <a:rPr kumimoji="1" lang="en-US" altLang="en-US" i="1" dirty="0">
                <a:latin typeface="Arial" panose="020B0604020202020204" pitchFamily="34" charset="0"/>
                <a:cs typeface="Arial" panose="020B0604020202020204" pitchFamily="34" charset="0"/>
              </a:rPr>
              <a:t>Provide correct instruction and adequate time for practice</a:t>
            </a:r>
          </a:p>
          <a:p>
            <a:pPr marL="990600" lvl="1" indent="-533400">
              <a:lnSpc>
                <a:spcPct val="90000"/>
              </a:lnSpc>
              <a:buFont typeface="Wingdings" panose="05000000000000000000" pitchFamily="2" charset="2"/>
              <a:buChar char="§"/>
            </a:pPr>
            <a:r>
              <a:rPr kumimoji="1" lang="en-US" altLang="en-US" i="1" dirty="0">
                <a:latin typeface="Arial" panose="020B0604020202020204" pitchFamily="34" charset="0"/>
                <a:cs typeface="Arial" panose="020B0604020202020204" pitchFamily="34" charset="0"/>
              </a:rPr>
              <a:t>Discuss why the correct performance is essential</a:t>
            </a:r>
          </a:p>
          <a:p>
            <a:pPr marL="990600" lvl="1" indent="-533400">
              <a:lnSpc>
                <a:spcPct val="90000"/>
              </a:lnSpc>
              <a:buFont typeface="Wingdings" panose="05000000000000000000" pitchFamily="2" charset="2"/>
              <a:buChar char="§"/>
            </a:pPr>
            <a:r>
              <a:rPr kumimoji="1" lang="en-US" altLang="en-US" i="1" dirty="0">
                <a:latin typeface="Arial" panose="020B0604020202020204" pitchFamily="34" charset="0"/>
                <a:cs typeface="Arial" panose="020B0604020202020204" pitchFamily="34" charset="0"/>
              </a:rPr>
              <a:t>Discuss with the student how the skill should be done</a:t>
            </a:r>
          </a:p>
          <a:p>
            <a:pPr marL="990600" lvl="1" indent="-533400">
              <a:lnSpc>
                <a:spcPct val="90000"/>
              </a:lnSpc>
              <a:buFont typeface="Wingdings" panose="05000000000000000000" pitchFamily="2" charset="2"/>
              <a:buChar char="§"/>
            </a:pPr>
            <a:r>
              <a:rPr kumimoji="1" lang="en-US" altLang="en-US" i="1" dirty="0">
                <a:latin typeface="Arial" panose="020B0604020202020204" pitchFamily="34" charset="0"/>
                <a:cs typeface="Arial" panose="020B0604020202020204" pitchFamily="34" charset="0"/>
              </a:rPr>
              <a:t>Give students the ability to increase their knowledge</a:t>
            </a:r>
          </a:p>
          <a:p>
            <a:pPr marL="990600" lvl="1" indent="-533400">
              <a:lnSpc>
                <a:spcPct val="90000"/>
              </a:lnSpc>
              <a:buFont typeface="Wingdings" panose="05000000000000000000" pitchFamily="2" charset="2"/>
              <a:buChar char="§"/>
            </a:pPr>
            <a:r>
              <a:rPr kumimoji="1" lang="en-US" altLang="en-US" i="1" dirty="0">
                <a:latin typeface="Arial" panose="020B0604020202020204" pitchFamily="34" charset="0"/>
                <a:cs typeface="Arial" panose="020B0604020202020204" pitchFamily="34" charset="0"/>
              </a:rPr>
              <a:t>Encourage self-directed, independent learning</a:t>
            </a:r>
          </a:p>
          <a:p>
            <a:endParaRPr lang="en-US"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02438421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21"/>
          </p:nvPr>
        </p:nvSpPr>
        <p:spPr>
          <a:xfrm>
            <a:off x="-67377" y="646386"/>
            <a:ext cx="9143998" cy="482030"/>
          </a:xfrm>
        </p:spPr>
        <p:txBody>
          <a:bodyPr/>
          <a:lstStyle/>
          <a:p>
            <a:r>
              <a:rPr kumimoji="1" lang="en-US" altLang="en-US" sz="4000" b="1" dirty="0">
                <a:latin typeface="Arial" panose="020B0604020202020204" pitchFamily="34" charset="0"/>
                <a:cs typeface="Arial" panose="020B0604020202020204" pitchFamily="34" charset="0"/>
              </a:rPr>
              <a:t>Psychomotor Goals </a:t>
            </a:r>
            <a:br>
              <a:rPr kumimoji="1" lang="en-US" altLang="en-US" sz="4800" b="1" dirty="0">
                <a:latin typeface="Arial" panose="020B0604020202020204" pitchFamily="34" charset="0"/>
                <a:cs typeface="Arial" panose="020B0604020202020204" pitchFamily="34" charset="0"/>
              </a:rPr>
            </a:br>
            <a:r>
              <a:rPr kumimoji="1" lang="en-US" altLang="en-US" sz="2400" b="1" dirty="0">
                <a:latin typeface="Arial" panose="020B0604020202020204" pitchFamily="34" charset="0"/>
                <a:cs typeface="Arial" panose="020B0604020202020204" pitchFamily="34" charset="0"/>
              </a:rPr>
              <a:t>(Hands on, Touch the Toys)</a:t>
            </a:r>
            <a:endParaRPr lang="en-US" sz="2400" dirty="0">
              <a:latin typeface="Arial" panose="020B0604020202020204" pitchFamily="34" charset="0"/>
              <a:cs typeface="Arial" panose="020B0604020202020204" pitchFamily="34" charset="0"/>
            </a:endParaRPr>
          </a:p>
        </p:txBody>
      </p:sp>
      <p:sp>
        <p:nvSpPr>
          <p:cNvPr id="3" name="Text Placeholder 2"/>
          <p:cNvSpPr>
            <a:spLocks noGrp="1"/>
          </p:cNvSpPr>
          <p:nvPr>
            <p:ph type="body" sz="quarter" idx="22"/>
          </p:nvPr>
        </p:nvSpPr>
        <p:spPr>
          <a:xfrm>
            <a:off x="1887166" y="2387600"/>
            <a:ext cx="6679271" cy="3824014"/>
          </a:xfrm>
        </p:spPr>
        <p:txBody>
          <a:bodyPr/>
          <a:lstStyle/>
          <a:p>
            <a:pPr>
              <a:lnSpc>
                <a:spcPct val="90000"/>
              </a:lnSpc>
              <a:buFont typeface="Wingdings" panose="05000000000000000000" pitchFamily="2" charset="2"/>
              <a:buChar char="§"/>
              <a:defRPr/>
            </a:pPr>
            <a:r>
              <a:rPr kumimoji="1" lang="en-US" dirty="0">
                <a:latin typeface="Arial" panose="020B0604020202020204" pitchFamily="34" charset="0"/>
                <a:cs typeface="Arial" panose="020B0604020202020204" pitchFamily="34" charset="0"/>
              </a:rPr>
              <a:t>Demonstrate the ability to use practical skill evaluation sheets in state-approved skill packet as well as those approved by the MPD to perform objective skill evaluations</a:t>
            </a:r>
          </a:p>
          <a:p>
            <a:pPr>
              <a:lnSpc>
                <a:spcPct val="90000"/>
              </a:lnSpc>
              <a:buFont typeface="Wingdings" panose="05000000000000000000" pitchFamily="2" charset="2"/>
              <a:buChar char="§"/>
              <a:defRPr/>
            </a:pPr>
            <a:endParaRPr kumimoji="1" lang="en-US" dirty="0">
              <a:latin typeface="Arial" panose="020B0604020202020204" pitchFamily="34" charset="0"/>
              <a:cs typeface="Arial" panose="020B0604020202020204" pitchFamily="34" charset="0"/>
            </a:endParaRPr>
          </a:p>
          <a:p>
            <a:pPr>
              <a:lnSpc>
                <a:spcPct val="90000"/>
              </a:lnSpc>
              <a:buFont typeface="Wingdings" panose="05000000000000000000" pitchFamily="2" charset="2"/>
              <a:buChar char="§"/>
              <a:defRPr/>
            </a:pPr>
            <a:r>
              <a:rPr kumimoji="1" lang="en-US" dirty="0">
                <a:latin typeface="Arial" panose="020B0604020202020204" pitchFamily="34" charset="0"/>
                <a:cs typeface="Arial" panose="020B0604020202020204" pitchFamily="34" charset="0"/>
              </a:rPr>
              <a:t>Demonstrate the ability to remediate a student who is having difficulty</a:t>
            </a:r>
          </a:p>
        </p:txBody>
      </p:sp>
    </p:spTree>
    <p:extLst>
      <p:ext uri="{BB962C8B-B14F-4D97-AF65-F5344CB8AC3E}">
        <p14:creationId xmlns:p14="http://schemas.microsoft.com/office/powerpoint/2010/main" val="1243410479"/>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21"/>
          </p:nvPr>
        </p:nvSpPr>
        <p:spPr/>
        <p:txBody>
          <a:bodyPr/>
          <a:lstStyle/>
          <a:p>
            <a:r>
              <a:rPr kumimoji="1" lang="en-US" altLang="en-US" sz="3200" b="1" dirty="0">
                <a:latin typeface="Arial" panose="020B0604020202020204" pitchFamily="34" charset="0"/>
                <a:cs typeface="Arial" panose="020B0604020202020204" pitchFamily="34" charset="0"/>
              </a:rPr>
              <a:t>Steps of Remediation</a:t>
            </a:r>
            <a:endParaRPr lang="en-US" dirty="0">
              <a:latin typeface="Arial" panose="020B0604020202020204" pitchFamily="34" charset="0"/>
              <a:cs typeface="Arial" panose="020B0604020202020204" pitchFamily="34" charset="0"/>
            </a:endParaRPr>
          </a:p>
        </p:txBody>
      </p:sp>
      <p:sp>
        <p:nvSpPr>
          <p:cNvPr id="3" name="Text Placeholder 2"/>
          <p:cNvSpPr>
            <a:spLocks noGrp="1"/>
          </p:cNvSpPr>
          <p:nvPr>
            <p:ph type="body" sz="quarter" idx="22"/>
          </p:nvPr>
        </p:nvSpPr>
        <p:spPr>
          <a:xfrm>
            <a:off x="1828800" y="1606082"/>
            <a:ext cx="7010399" cy="4662833"/>
          </a:xfrm>
        </p:spPr>
        <p:txBody>
          <a:bodyPr/>
          <a:lstStyle/>
          <a:p>
            <a:pPr marL="0" indent="0">
              <a:buNone/>
            </a:pPr>
            <a:r>
              <a:rPr kumimoji="1" lang="en-US" altLang="en-US" sz="2800" b="1" dirty="0">
                <a:latin typeface="Arial" panose="020B0604020202020204" pitchFamily="34" charset="0"/>
                <a:cs typeface="Arial" panose="020B0604020202020204" pitchFamily="34" charset="0"/>
              </a:rPr>
              <a:t>Re-evaluate student</a:t>
            </a:r>
            <a:r>
              <a:rPr kumimoji="1" lang="en-US" altLang="en-US" sz="2800" i="1" dirty="0">
                <a:latin typeface="Arial" panose="020B0604020202020204" pitchFamily="34" charset="0"/>
                <a:cs typeface="Arial" panose="020B0604020202020204" pitchFamily="34" charset="0"/>
              </a:rPr>
              <a:t> </a:t>
            </a:r>
          </a:p>
          <a:p>
            <a:pPr marL="990600" lvl="1" indent="-533400">
              <a:buFont typeface="Wingdings" panose="05000000000000000000" pitchFamily="2" charset="2"/>
              <a:buChar char="§"/>
            </a:pPr>
            <a:r>
              <a:rPr kumimoji="1" lang="en-US" altLang="en-US" sz="2400" i="1" dirty="0">
                <a:latin typeface="Arial" panose="020B0604020202020204" pitchFamily="34" charset="0"/>
                <a:cs typeface="Arial" panose="020B0604020202020204" pitchFamily="34" charset="0"/>
              </a:rPr>
              <a:t>Repeat remediation process until successful outcome is achieved or logical stop point is reached</a:t>
            </a:r>
          </a:p>
          <a:p>
            <a:pPr marL="990600" lvl="1" indent="-533400">
              <a:buFont typeface="Wingdings" panose="05000000000000000000" pitchFamily="2" charset="2"/>
              <a:buChar char="§"/>
            </a:pPr>
            <a:r>
              <a:rPr kumimoji="1" lang="en-US" altLang="en-US" sz="2400" i="1" dirty="0">
                <a:latin typeface="Arial" panose="020B0604020202020204" pitchFamily="34" charset="0"/>
                <a:cs typeface="Arial" panose="020B0604020202020204" pitchFamily="34" charset="0"/>
              </a:rPr>
              <a:t>Students who “fail” are allowed additional attempts to master the skill </a:t>
            </a:r>
          </a:p>
          <a:p>
            <a:pPr marL="990600" lvl="1" indent="-533400">
              <a:buFont typeface="Wingdings" panose="05000000000000000000" pitchFamily="2" charset="2"/>
              <a:buChar char="§"/>
            </a:pPr>
            <a:r>
              <a:rPr kumimoji="1" lang="en-US" altLang="en-US" sz="2400" i="1" dirty="0">
                <a:latin typeface="Arial" panose="020B0604020202020204" pitchFamily="34" charset="0"/>
                <a:cs typeface="Arial" panose="020B0604020202020204" pitchFamily="34" charset="0"/>
              </a:rPr>
              <a:t>A student who is unable to complete a skill should be referred to the agency MSO or training officer for additional remediation</a:t>
            </a:r>
            <a:endParaRPr kumimoji="1" lang="en-US" altLang="en-US" dirty="0">
              <a:latin typeface="Arial" panose="020B0604020202020204" pitchFamily="34" charset="0"/>
              <a:cs typeface="Arial" panose="020B0604020202020204" pitchFamily="34" charset="0"/>
            </a:endParaRPr>
          </a:p>
          <a:p>
            <a:endParaRPr lang="en-US"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797626107"/>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B583BF60-BEC6-4909-96DA-22F5A99B4A4F}"/>
              </a:ext>
            </a:extLst>
          </p:cNvPr>
          <p:cNvPicPr>
            <a:picLocks noChangeAspect="1"/>
          </p:cNvPicPr>
          <p:nvPr/>
        </p:nvPicPr>
        <p:blipFill>
          <a:blip r:embed="rId2"/>
          <a:stretch>
            <a:fillRect/>
          </a:stretch>
        </p:blipFill>
        <p:spPr>
          <a:xfrm>
            <a:off x="747486" y="4471194"/>
            <a:ext cx="3238500" cy="1828800"/>
          </a:xfrm>
          <a:prstGeom prst="rect">
            <a:avLst/>
          </a:prstGeom>
        </p:spPr>
      </p:pic>
      <p:sp>
        <p:nvSpPr>
          <p:cNvPr id="2" name="Text Placeholder 1"/>
          <p:cNvSpPr>
            <a:spLocks noGrp="1"/>
          </p:cNvSpPr>
          <p:nvPr>
            <p:ph type="body" sz="quarter" idx="21"/>
          </p:nvPr>
        </p:nvSpPr>
        <p:spPr/>
        <p:txBody>
          <a:bodyPr/>
          <a:lstStyle/>
          <a:p>
            <a:r>
              <a:rPr kumimoji="1" lang="en-US" altLang="en-US" sz="3200" b="1" dirty="0">
                <a:latin typeface="Arial" panose="020B0604020202020204" pitchFamily="34" charset="0"/>
                <a:cs typeface="Arial" panose="020B0604020202020204" pitchFamily="34" charset="0"/>
              </a:rPr>
              <a:t>Module 8 </a:t>
            </a:r>
            <a:br>
              <a:rPr kumimoji="1" lang="en-US" altLang="en-US" sz="3200" b="1" dirty="0">
                <a:latin typeface="Arial" panose="020B0604020202020204" pitchFamily="34" charset="0"/>
                <a:cs typeface="Arial" panose="020B0604020202020204" pitchFamily="34" charset="0"/>
              </a:rPr>
            </a:br>
            <a:r>
              <a:rPr kumimoji="1" lang="en-US" altLang="en-US" sz="3200" b="1" dirty="0">
                <a:latin typeface="Arial" panose="020B0604020202020204" pitchFamily="34" charset="0"/>
                <a:cs typeface="Arial" panose="020B0604020202020204" pitchFamily="34" charset="0"/>
              </a:rPr>
              <a:t>Hands on Practice</a:t>
            </a:r>
            <a:endParaRPr lang="en-US" dirty="0">
              <a:latin typeface="Arial" panose="020B0604020202020204" pitchFamily="34" charset="0"/>
              <a:cs typeface="Arial" panose="020B0604020202020204" pitchFamily="34" charset="0"/>
            </a:endParaRPr>
          </a:p>
        </p:txBody>
      </p:sp>
      <p:pic>
        <p:nvPicPr>
          <p:cNvPr id="4" name="Picture 3">
            <a:extLst>
              <a:ext uri="{FF2B5EF4-FFF2-40B4-BE49-F238E27FC236}">
                <a16:creationId xmlns:a16="http://schemas.microsoft.com/office/drawing/2014/main" id="{6292336B-7069-466F-8B8F-C98ACF43FF18}"/>
              </a:ext>
            </a:extLst>
          </p:cNvPr>
          <p:cNvPicPr>
            <a:picLocks noChangeAspect="1"/>
          </p:cNvPicPr>
          <p:nvPr/>
        </p:nvPicPr>
        <p:blipFill>
          <a:blip r:embed="rId3"/>
          <a:stretch>
            <a:fillRect/>
          </a:stretch>
        </p:blipFill>
        <p:spPr>
          <a:xfrm>
            <a:off x="5481272" y="1916939"/>
            <a:ext cx="3273059" cy="1976485"/>
          </a:xfrm>
          <a:prstGeom prst="rect">
            <a:avLst/>
          </a:prstGeom>
        </p:spPr>
      </p:pic>
      <p:pic>
        <p:nvPicPr>
          <p:cNvPr id="5" name="Picture 4">
            <a:extLst>
              <a:ext uri="{FF2B5EF4-FFF2-40B4-BE49-F238E27FC236}">
                <a16:creationId xmlns:a16="http://schemas.microsoft.com/office/drawing/2014/main" id="{6B783EB5-AB50-4FA4-ABEB-120DD21D5687}"/>
              </a:ext>
            </a:extLst>
          </p:cNvPr>
          <p:cNvPicPr>
            <a:picLocks noChangeAspect="1"/>
          </p:cNvPicPr>
          <p:nvPr/>
        </p:nvPicPr>
        <p:blipFill>
          <a:blip r:embed="rId4"/>
          <a:stretch>
            <a:fillRect/>
          </a:stretch>
        </p:blipFill>
        <p:spPr>
          <a:xfrm>
            <a:off x="1722656" y="2386806"/>
            <a:ext cx="3062288" cy="1746680"/>
          </a:xfrm>
          <a:prstGeom prst="rect">
            <a:avLst/>
          </a:prstGeom>
        </p:spPr>
      </p:pic>
      <p:pic>
        <p:nvPicPr>
          <p:cNvPr id="6" name="Picture 5">
            <a:extLst>
              <a:ext uri="{FF2B5EF4-FFF2-40B4-BE49-F238E27FC236}">
                <a16:creationId xmlns:a16="http://schemas.microsoft.com/office/drawing/2014/main" id="{175609A5-9B10-409F-B911-0DF727AF5E46}"/>
              </a:ext>
            </a:extLst>
          </p:cNvPr>
          <p:cNvPicPr>
            <a:picLocks noChangeAspect="1"/>
          </p:cNvPicPr>
          <p:nvPr/>
        </p:nvPicPr>
        <p:blipFill>
          <a:blip r:embed="rId5"/>
          <a:stretch>
            <a:fillRect/>
          </a:stretch>
        </p:blipFill>
        <p:spPr>
          <a:xfrm>
            <a:off x="4098359" y="4033918"/>
            <a:ext cx="2119313" cy="1804988"/>
          </a:xfrm>
          <a:prstGeom prst="rect">
            <a:avLst/>
          </a:prstGeom>
        </p:spPr>
      </p:pic>
      <p:pic>
        <p:nvPicPr>
          <p:cNvPr id="7" name="Picture 6">
            <a:extLst>
              <a:ext uri="{FF2B5EF4-FFF2-40B4-BE49-F238E27FC236}">
                <a16:creationId xmlns:a16="http://schemas.microsoft.com/office/drawing/2014/main" id="{491DB539-F060-4F04-95B5-A3614C26C596}"/>
              </a:ext>
            </a:extLst>
          </p:cNvPr>
          <p:cNvPicPr>
            <a:picLocks noChangeAspect="1"/>
          </p:cNvPicPr>
          <p:nvPr/>
        </p:nvPicPr>
        <p:blipFill>
          <a:blip r:embed="rId6"/>
          <a:stretch>
            <a:fillRect/>
          </a:stretch>
        </p:blipFill>
        <p:spPr>
          <a:xfrm>
            <a:off x="6414504" y="4587002"/>
            <a:ext cx="2339827" cy="1597025"/>
          </a:xfrm>
          <a:prstGeom prst="rect">
            <a:avLst/>
          </a:prstGeom>
        </p:spPr>
      </p:pic>
    </p:spTree>
    <p:extLst>
      <p:ext uri="{BB962C8B-B14F-4D97-AF65-F5344CB8AC3E}">
        <p14:creationId xmlns:p14="http://schemas.microsoft.com/office/powerpoint/2010/main" val="3505064906"/>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21"/>
          </p:nvPr>
        </p:nvSpPr>
        <p:spPr/>
        <p:txBody>
          <a:bodyPr/>
          <a:lstStyle/>
          <a:p>
            <a:r>
              <a:rPr kumimoji="1" lang="en-US" altLang="en-US" sz="3200" b="1" dirty="0">
                <a:latin typeface="Arial" panose="020B0604020202020204" pitchFamily="34" charset="0"/>
                <a:cs typeface="Arial" panose="020B0604020202020204" pitchFamily="34" charset="0"/>
              </a:rPr>
              <a:t>REVIEW</a:t>
            </a:r>
            <a:br>
              <a:rPr kumimoji="1" lang="en-US" altLang="en-US" sz="3200" b="1" dirty="0">
                <a:latin typeface="Arial" panose="020B0604020202020204" pitchFamily="34" charset="0"/>
                <a:cs typeface="Arial" panose="020B0604020202020204" pitchFamily="34" charset="0"/>
              </a:rPr>
            </a:br>
            <a:r>
              <a:rPr kumimoji="1" lang="en-US" altLang="en-US" sz="3200" b="1" dirty="0">
                <a:latin typeface="Arial" panose="020B0604020202020204" pitchFamily="34" charset="0"/>
                <a:cs typeface="Arial" panose="020B0604020202020204" pitchFamily="34" charset="0"/>
              </a:rPr>
              <a:t>A Good EMS Evaluator:</a:t>
            </a:r>
            <a:endParaRPr lang="en-US" dirty="0">
              <a:latin typeface="Arial" panose="020B0604020202020204" pitchFamily="34" charset="0"/>
              <a:cs typeface="Arial" panose="020B0604020202020204" pitchFamily="34" charset="0"/>
            </a:endParaRPr>
          </a:p>
        </p:txBody>
      </p:sp>
      <p:sp>
        <p:nvSpPr>
          <p:cNvPr id="3" name="Text Placeholder 2"/>
          <p:cNvSpPr>
            <a:spLocks noGrp="1"/>
          </p:cNvSpPr>
          <p:nvPr>
            <p:ph type="body" sz="quarter" idx="22"/>
          </p:nvPr>
        </p:nvSpPr>
        <p:spPr>
          <a:xfrm>
            <a:off x="1926076" y="1955800"/>
            <a:ext cx="6994187" cy="4313115"/>
          </a:xfrm>
        </p:spPr>
        <p:txBody>
          <a:bodyPr/>
          <a:lstStyle/>
          <a:p>
            <a:pPr marL="342900" indent="-342900">
              <a:buFont typeface="Wingdings" panose="05000000000000000000" pitchFamily="2" charset="2"/>
              <a:buChar char="§"/>
            </a:pPr>
            <a:r>
              <a:rPr kumimoji="1" lang="en-US" altLang="en-US" dirty="0">
                <a:latin typeface="Arial" panose="020B0604020202020204" pitchFamily="34" charset="0"/>
                <a:cs typeface="Arial" panose="020B0604020202020204" pitchFamily="34" charset="0"/>
              </a:rPr>
              <a:t>Understands the roles of an SEI, instructor and evaluator</a:t>
            </a:r>
          </a:p>
          <a:p>
            <a:pPr marL="342900" indent="-342900">
              <a:buFont typeface="Wingdings" panose="05000000000000000000" pitchFamily="2" charset="2"/>
              <a:buChar char="§"/>
            </a:pPr>
            <a:r>
              <a:rPr kumimoji="1" lang="en-US" altLang="en-US" dirty="0">
                <a:latin typeface="Arial" panose="020B0604020202020204" pitchFamily="34" charset="0"/>
                <a:cs typeface="Arial" panose="020B0604020202020204" pitchFamily="34" charset="0"/>
              </a:rPr>
              <a:t>Uses accurate resources for information</a:t>
            </a:r>
          </a:p>
          <a:p>
            <a:pPr marL="342900" indent="-342900">
              <a:buFont typeface="Wingdings" panose="05000000000000000000" pitchFamily="2" charset="2"/>
              <a:buChar char="§"/>
            </a:pPr>
            <a:r>
              <a:rPr kumimoji="1" lang="en-US" altLang="en-US" dirty="0">
                <a:latin typeface="Arial" panose="020B0604020202020204" pitchFamily="34" charset="0"/>
                <a:cs typeface="Arial" panose="020B0604020202020204" pitchFamily="34" charset="0"/>
              </a:rPr>
              <a:t>Knows how to perform the different types of evaluations</a:t>
            </a:r>
          </a:p>
          <a:p>
            <a:pPr marL="342900" indent="-342900">
              <a:buFont typeface="Wingdings" panose="05000000000000000000" pitchFamily="2" charset="2"/>
              <a:buChar char="§"/>
            </a:pPr>
            <a:r>
              <a:rPr kumimoji="1" lang="en-US" altLang="en-US" dirty="0">
                <a:latin typeface="Arial" panose="020B0604020202020204" pitchFamily="34" charset="0"/>
                <a:cs typeface="Arial" panose="020B0604020202020204" pitchFamily="34" charset="0"/>
              </a:rPr>
              <a:t>Knows how to perform the skills</a:t>
            </a:r>
          </a:p>
          <a:p>
            <a:pPr marL="342900" indent="-342900">
              <a:buFont typeface="Wingdings" panose="05000000000000000000" pitchFamily="2" charset="2"/>
              <a:buChar char="§"/>
            </a:pPr>
            <a:r>
              <a:rPr kumimoji="1" lang="en-US" altLang="en-US" dirty="0">
                <a:latin typeface="Arial" panose="020B0604020202020204" pitchFamily="34" charset="0"/>
                <a:cs typeface="Arial" panose="020B0604020202020204" pitchFamily="34" charset="0"/>
              </a:rPr>
              <a:t>Knows how to use the equipment</a:t>
            </a:r>
          </a:p>
          <a:p>
            <a:pPr marL="342900" indent="-342900">
              <a:buFont typeface="Wingdings" panose="05000000000000000000" pitchFamily="2" charset="2"/>
              <a:buChar char="§"/>
            </a:pPr>
            <a:r>
              <a:rPr kumimoji="1" lang="en-US" altLang="en-US" dirty="0">
                <a:latin typeface="Arial" panose="020B0604020202020204" pitchFamily="34" charset="0"/>
                <a:cs typeface="Arial" panose="020B0604020202020204" pitchFamily="34" charset="0"/>
              </a:rPr>
              <a:t>Knows how adults learn</a:t>
            </a:r>
          </a:p>
          <a:p>
            <a:pPr marL="342900" indent="-342900">
              <a:buFont typeface="Wingdings" panose="05000000000000000000" pitchFamily="2" charset="2"/>
              <a:buChar char="§"/>
            </a:pPr>
            <a:r>
              <a:rPr kumimoji="1" lang="en-US" altLang="en-US" dirty="0">
                <a:latin typeface="Arial" panose="020B0604020202020204" pitchFamily="34" charset="0"/>
                <a:cs typeface="Arial" panose="020B0604020202020204" pitchFamily="34" charset="0"/>
              </a:rPr>
              <a:t>Works professionally and always seeks self-improvement</a:t>
            </a:r>
            <a:endParaRPr kumimoji="1" lang="en-US" altLang="en-US" b="1" dirty="0">
              <a:latin typeface="Arial" panose="020B0604020202020204" pitchFamily="34" charset="0"/>
              <a:cs typeface="Arial" panose="020B0604020202020204" pitchFamily="34" charset="0"/>
            </a:endParaRPr>
          </a:p>
          <a:p>
            <a:endParaRPr lang="en-US"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721041372"/>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21"/>
          </p:nvPr>
        </p:nvSpPr>
        <p:spPr/>
        <p:txBody>
          <a:bodyPr/>
          <a:lstStyle/>
          <a:p>
            <a:r>
              <a:rPr kumimoji="1" lang="en-US" altLang="en-US" b="1" dirty="0">
                <a:latin typeface="Arial" panose="020B0604020202020204" pitchFamily="34" charset="0"/>
                <a:cs typeface="Arial" panose="020B0604020202020204" pitchFamily="34" charset="0"/>
              </a:rPr>
              <a:t>. . . All that’s left is the paperwork</a:t>
            </a:r>
            <a:endParaRPr lang="en-US" dirty="0">
              <a:latin typeface="Arial" panose="020B0604020202020204" pitchFamily="34" charset="0"/>
              <a:cs typeface="Arial" panose="020B0604020202020204" pitchFamily="34" charset="0"/>
            </a:endParaRPr>
          </a:p>
        </p:txBody>
      </p:sp>
      <p:sp>
        <p:nvSpPr>
          <p:cNvPr id="3" name="Text Placeholder 2"/>
          <p:cNvSpPr>
            <a:spLocks noGrp="1"/>
          </p:cNvSpPr>
          <p:nvPr>
            <p:ph type="body" sz="quarter" idx="22"/>
          </p:nvPr>
        </p:nvSpPr>
        <p:spPr>
          <a:xfrm>
            <a:off x="2402732" y="2169268"/>
            <a:ext cx="6401906" cy="3926226"/>
          </a:xfrm>
        </p:spPr>
        <p:txBody>
          <a:bodyPr/>
          <a:lstStyle/>
          <a:p>
            <a:pPr marL="342900" indent="-342900">
              <a:buFont typeface="Wingdings" panose="05000000000000000000" pitchFamily="2" charset="2"/>
              <a:buChar char="§"/>
            </a:pPr>
            <a:r>
              <a:rPr lang="en-US" altLang="en-US" sz="2800" dirty="0">
                <a:latin typeface="Arial" panose="020B0604020202020204" pitchFamily="34" charset="0"/>
                <a:cs typeface="Arial" panose="020B0604020202020204" pitchFamily="34" charset="0"/>
              </a:rPr>
              <a:t>Course Evaluation</a:t>
            </a:r>
          </a:p>
          <a:p>
            <a:pPr marL="342900" indent="-342900">
              <a:buFont typeface="Wingdings" panose="05000000000000000000" pitchFamily="2" charset="2"/>
              <a:buChar char="§"/>
            </a:pPr>
            <a:r>
              <a:rPr lang="en-US" altLang="en-US" sz="2800" dirty="0">
                <a:latin typeface="Arial" panose="020B0604020202020204" pitchFamily="34" charset="0"/>
                <a:cs typeface="Arial" panose="020B0604020202020204" pitchFamily="34" charset="0"/>
              </a:rPr>
              <a:t>Instructor Evaluation</a:t>
            </a:r>
          </a:p>
          <a:p>
            <a:pPr marL="342900" indent="-342900">
              <a:buFont typeface="Wingdings" panose="05000000000000000000" pitchFamily="2" charset="2"/>
              <a:buChar char="§"/>
            </a:pPr>
            <a:r>
              <a:rPr lang="en-US" altLang="en-US" sz="2800" dirty="0">
                <a:latin typeface="Arial" panose="020B0604020202020204" pitchFamily="34" charset="0"/>
                <a:cs typeface="Arial" panose="020B0604020202020204" pitchFamily="34" charset="0"/>
              </a:rPr>
              <a:t>Evaluator Application</a:t>
            </a:r>
          </a:p>
          <a:p>
            <a:pPr marL="342900" indent="-342900">
              <a:buFont typeface="Wingdings" panose="05000000000000000000" pitchFamily="2" charset="2"/>
              <a:buChar char="§"/>
            </a:pPr>
            <a:r>
              <a:rPr lang="en-US" altLang="en-US" sz="2800" dirty="0">
                <a:latin typeface="Arial" panose="020B0604020202020204" pitchFamily="34" charset="0"/>
                <a:cs typeface="Arial" panose="020B0604020202020204" pitchFamily="34" charset="0"/>
              </a:rPr>
              <a:t>Evaluator Renewal</a:t>
            </a:r>
          </a:p>
          <a:p>
            <a:pPr marL="342900" indent="-342900">
              <a:buFont typeface="Wingdings" panose="05000000000000000000" pitchFamily="2" charset="2"/>
              <a:buChar char="§"/>
            </a:pPr>
            <a:endParaRPr lang="en-US" altLang="en-US" sz="2800" dirty="0">
              <a:latin typeface="Arial" panose="020B0604020202020204" pitchFamily="34" charset="0"/>
              <a:cs typeface="Arial" panose="020B0604020202020204" pitchFamily="34" charset="0"/>
            </a:endParaRPr>
          </a:p>
          <a:p>
            <a:pPr marL="342900" indent="-342900">
              <a:buFont typeface="Wingdings" panose="05000000000000000000" pitchFamily="2" charset="2"/>
              <a:buChar char="§"/>
            </a:pPr>
            <a:endParaRPr lang="en-US" altLang="en-US" sz="2800" dirty="0">
              <a:latin typeface="Arial" panose="020B0604020202020204" pitchFamily="34" charset="0"/>
              <a:cs typeface="Arial" panose="020B0604020202020204" pitchFamily="34" charset="0"/>
            </a:endParaRPr>
          </a:p>
          <a:p>
            <a:pPr marL="342900" indent="-342900">
              <a:buFont typeface="Wingdings" panose="05000000000000000000" pitchFamily="2" charset="2"/>
              <a:buChar char="§"/>
            </a:pPr>
            <a:endParaRPr lang="en-US" altLang="en-US" sz="2800" dirty="0">
              <a:latin typeface="Arial" panose="020B0604020202020204" pitchFamily="34" charset="0"/>
              <a:cs typeface="Arial" panose="020B0604020202020204" pitchFamily="34" charset="0"/>
            </a:endParaRPr>
          </a:p>
          <a:p>
            <a:pPr marL="342900" indent="-342900">
              <a:buFont typeface="Wingdings" panose="05000000000000000000" pitchFamily="2" charset="2"/>
              <a:buChar char="§"/>
            </a:pPr>
            <a:endParaRPr lang="en-US" altLang="en-US" sz="2800" dirty="0">
              <a:latin typeface="Arial" panose="020B0604020202020204" pitchFamily="34" charset="0"/>
              <a:cs typeface="Arial" panose="020B0604020202020204" pitchFamily="34" charset="0"/>
            </a:endParaRPr>
          </a:p>
          <a:p>
            <a:pPr marL="342900" indent="-342900">
              <a:buFont typeface="Wingdings" panose="05000000000000000000" pitchFamily="2" charset="2"/>
              <a:buChar char="§"/>
            </a:pPr>
            <a:endParaRPr lang="en-US" altLang="en-US" sz="2800" dirty="0">
              <a:latin typeface="Arial" panose="020B0604020202020204" pitchFamily="34" charset="0"/>
              <a:cs typeface="Arial" panose="020B0604020202020204" pitchFamily="34" charset="0"/>
            </a:endParaRPr>
          </a:p>
          <a:p>
            <a:pPr marL="342900" indent="-342900">
              <a:buFont typeface="Wingdings" panose="05000000000000000000" pitchFamily="2" charset="2"/>
              <a:buChar char="§"/>
            </a:pPr>
            <a:endParaRPr lang="en-US" altLang="en-US" sz="28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747438106"/>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990716800"/>
      </p:ext>
    </p:extLst>
  </p:cSld>
  <p:clrMapOvr>
    <a:masterClrMapping/>
  </p:clrMapOvr>
</p:sld>
</file>

<file path=ppt/theme/theme1.xml><?xml version="1.0" encoding="utf-8"?>
<a:theme xmlns:a="http://schemas.openxmlformats.org/drawingml/2006/main" name="Wisp">
  <a:themeElements>
    <a:clrScheme name="Wisp">
      <a:dk1>
        <a:sysClr val="windowText" lastClr="000000"/>
      </a:dk1>
      <a:lt1>
        <a:sysClr val="window" lastClr="FFFFFF"/>
      </a:lt1>
      <a:dk2>
        <a:srgbClr val="766F54"/>
      </a:dk2>
      <a:lt2>
        <a:srgbClr val="E3EACF"/>
      </a:lt2>
      <a:accent1>
        <a:srgbClr val="A53010"/>
      </a:accent1>
      <a:accent2>
        <a:srgbClr val="DE7E18"/>
      </a:accent2>
      <a:accent3>
        <a:srgbClr val="9F8351"/>
      </a:accent3>
      <a:accent4>
        <a:srgbClr val="728653"/>
      </a:accent4>
      <a:accent5>
        <a:srgbClr val="92AA4C"/>
      </a:accent5>
      <a:accent6>
        <a:srgbClr val="6AAC91"/>
      </a:accent6>
      <a:hlink>
        <a:srgbClr val="FB4A18"/>
      </a:hlink>
      <a:folHlink>
        <a:srgbClr val="FB9318"/>
      </a:folHlink>
    </a:clrScheme>
    <a:fontScheme name="Wisp">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Wisp">
      <a:fillStyleLst>
        <a:solidFill>
          <a:schemeClr val="phClr"/>
        </a:solidFill>
        <a:solidFill>
          <a:schemeClr val="phClr">
            <a:tint val="70000"/>
            <a:lumMod val="104000"/>
          </a:schemeClr>
        </a:solidFill>
        <a:gradFill rotWithShape="1">
          <a:gsLst>
            <a:gs pos="0">
              <a:schemeClr val="phClr">
                <a:tint val="96000"/>
                <a:lumMod val="104000"/>
              </a:schemeClr>
            </a:gs>
            <a:gs pos="100000">
              <a:schemeClr val="phClr">
                <a:shade val="98000"/>
                <a:lumMod val="94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outerShdw blurRad="38100" dist="25400" dir="5400000" rotWithShape="0">
              <a:srgbClr val="000000">
                <a:alpha val="25000"/>
              </a:srgbClr>
            </a:outerShdw>
          </a:effectLst>
        </a:effectStyle>
        <a:effectStyle>
          <a:effectLst>
            <a:outerShdw blurRad="50800" dist="38100" dir="5400000" rotWithShape="0">
              <a:srgbClr val="000000">
                <a:alpha val="60000"/>
              </a:srgbClr>
            </a:outerShdw>
          </a:effectLst>
        </a:effectStyle>
      </a:effectStyleLst>
      <a:bgFillStyleLst>
        <a:solidFill>
          <a:schemeClr val="phClr"/>
        </a:solidFill>
        <a:gradFill rotWithShape="1">
          <a:gsLst>
            <a:gs pos="0">
              <a:schemeClr val="phClr">
                <a:tint val="90000"/>
                <a:lumMod val="120000"/>
              </a:schemeClr>
            </a:gs>
            <a:gs pos="100000">
              <a:schemeClr val="phClr">
                <a:shade val="98000"/>
                <a:satMod val="120000"/>
                <a:lumMod val="98000"/>
              </a:schemeClr>
            </a:gs>
          </a:gsLst>
          <a:lin ang="5400000" scaled="0"/>
        </a:gradFill>
        <a:gradFill rotWithShape="1">
          <a:gsLst>
            <a:gs pos="0">
              <a:schemeClr val="phClr">
                <a:tint val="90000"/>
                <a:satMod val="92000"/>
                <a:lumMod val="120000"/>
              </a:schemeClr>
            </a:gs>
            <a:gs pos="100000">
              <a:schemeClr val="phClr">
                <a:shade val="98000"/>
                <a:satMod val="120000"/>
                <a:lumMod val="98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Wisp" id="{7CB32D59-10C0-40DD-B7BD-2E94284A981C}" vid="{24B1A44C-C006-48B2-A4D7-E5549B3D8CD4}"/>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mso-contentType ?>
<spe:Receivers xmlns:spe="http://schemas.microsoft.com/sharepoint/events">
  <Receiver>
    <Name>Document ID Generator</Name>
    <Synchronization>Synchronous</Synchronization>
    <Type>10001</Type>
    <SequenceNumber>1000</SequenceNumber>
    <Url/>
    <Assembly>Microsoft.Office.DocumentManagement, Version=15.0.0.0, Culture=neutral, PublicKeyToken=71e9bce111e9429c</Assembly>
    <Class>Microsoft.Office.DocumentManagement.Internal.DocIdHandler</Class>
    <Data/>
    <Filter/>
  </Receiver>
  <Receiver>
    <Name>Document ID Generator</Name>
    <Synchronization>Synchronous</Synchronization>
    <Type>10002</Type>
    <SequenceNumber>1001</SequenceNumber>
    <Url/>
    <Assembly>Microsoft.Office.DocumentManagement, Version=15.0.0.0, Culture=neutral, PublicKeyToken=71e9bce111e9429c</Assembly>
    <Class>Microsoft.Office.DocumentManagement.Internal.DocIdHandler</Class>
    <Data/>
    <Filter/>
  </Receiver>
  <Receiver>
    <Name>Document ID Generator</Name>
    <Synchronization>Synchronous</Synchronization>
    <Type>10004</Type>
    <SequenceNumber>1002</SequenceNumber>
    <Url/>
    <Assembly>Microsoft.Office.DocumentManagement, Version=15.0.0.0, Culture=neutral, PublicKeyToken=71e9bce111e9429c</Assembly>
    <Class>Microsoft.Office.DocumentManagement.Internal.DocIdHandler</Class>
    <Data/>
    <Filter/>
  </Receiver>
  <Receiver>
    <Name>Document ID Generator</Name>
    <Synchronization>Synchronous</Synchronization>
    <Type>10006</Type>
    <SequenceNumber>1003</SequenceNumber>
    <Url/>
    <Assembly>Microsoft.Office.DocumentManagement, Version=15.0.0.0, Culture=neutral, PublicKeyToken=71e9bce111e9429c</Assembly>
    <Class>Microsoft.Office.DocumentManagement.Internal.DocIdHandler</Class>
    <Data/>
    <Filter/>
  </Receiver>
</spe:Receiver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Category xmlns="fc8ba496-191c-4efa-995b-2397535f04d5">
      <Value>Resources</Value>
    </Category>
    <Topic xmlns="fc8ba496-191c-4efa-995b-2397535f04d5">
      <Value>PowerPoint</Value>
    </Topic>
    <_dlc_DocId xmlns="705272f9-4722-48fb-941c-405cda110530">7A4W3MJ5XWKC-2090435860-57</_dlc_DocId>
    <_dlc_DocIdUrl xmlns="705272f9-4722-48fb-941c-405cda110530">
      <Url>https://doh.sp.wa.gov/sites/OS/pr/cpa/_layouts/15/DocIdRedir.aspx?ID=7A4W3MJ5XWKC-2090435860-57</Url>
      <Description>7A4W3MJ5XWKC-2090435860-57</Description>
    </_dlc_DocIdUrl>
  </documentManagement>
</p:properties>
</file>

<file path=customXml/item4.xml><?xml version="1.0" encoding="utf-8"?>
<ct:contentTypeSchema xmlns:ct="http://schemas.microsoft.com/office/2006/metadata/contentType" xmlns:ma="http://schemas.microsoft.com/office/2006/metadata/properties/metaAttributes" ct:_="" ma:_="" ma:contentTypeName="Document" ma:contentTypeID="0x01010079BC0E1661DB1D42B04F1C7F5931BB11" ma:contentTypeVersion="2" ma:contentTypeDescription="Create a new document." ma:contentTypeScope="" ma:versionID="692d5031129c76f3a9023e2c66c644f2">
  <xsd:schema xmlns:xsd="http://www.w3.org/2001/XMLSchema" xmlns:xs="http://www.w3.org/2001/XMLSchema" xmlns:p="http://schemas.microsoft.com/office/2006/metadata/properties" xmlns:ns2="705272f9-4722-48fb-941c-405cda110530" xmlns:ns3="fc8ba496-191c-4efa-995b-2397535f04d5" targetNamespace="http://schemas.microsoft.com/office/2006/metadata/properties" ma:root="true" ma:fieldsID="52e7cbb07a1486ed9b226ddd70231459" ns2:_="" ns3:_="">
    <xsd:import namespace="705272f9-4722-48fb-941c-405cda110530"/>
    <xsd:import namespace="fc8ba496-191c-4efa-995b-2397535f04d5"/>
    <xsd:element name="properties">
      <xsd:complexType>
        <xsd:sequence>
          <xsd:element name="documentManagement">
            <xsd:complexType>
              <xsd:all>
                <xsd:element ref="ns2:_dlc_DocId" minOccurs="0"/>
                <xsd:element ref="ns2:_dlc_DocIdUrl" minOccurs="0"/>
                <xsd:element ref="ns2:_dlc_DocIdPersistId" minOccurs="0"/>
                <xsd:element ref="ns3:Category" minOccurs="0"/>
                <xsd:element ref="ns3:Topic"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05272f9-4722-48fb-941c-405cda110530" elementFormDefault="qualified">
    <xsd:import namespace="http://schemas.microsoft.com/office/2006/documentManagement/types"/>
    <xsd:import namespace="http://schemas.microsoft.com/office/infopath/2007/PartnerControls"/>
    <xsd:element name="_dlc_DocId" ma:index="8" nillable="true" ma:displayName="Document ID Value" ma:description="The value of the document ID assigned to this item." ma:internalName="_dlc_DocId" ma:readOnly="true">
      <xsd:simpleType>
        <xsd:restriction base="dms:Text"/>
      </xsd:simpleType>
    </xsd:element>
    <xsd:element name="_dlc_DocIdUrl" ma:index="9"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10" nillable="true" ma:displayName="Persist ID" ma:description="Keep ID on add." ma:hidden="true" ma:internalName="_dlc_DocIdPersistId" ma:readOnly="true">
      <xsd:simpleType>
        <xsd:restriction base="dms:Boolean"/>
      </xsd:simpleType>
    </xsd:element>
  </xsd:schema>
  <xsd:schema xmlns:xsd="http://www.w3.org/2001/XMLSchema" xmlns:xs="http://www.w3.org/2001/XMLSchema" xmlns:dms="http://schemas.microsoft.com/office/2006/documentManagement/types" xmlns:pc="http://schemas.microsoft.com/office/infopath/2007/PartnerControls" targetNamespace="fc8ba496-191c-4efa-995b-2397535f04d5" elementFormDefault="qualified">
    <xsd:import namespace="http://schemas.microsoft.com/office/2006/documentManagement/types"/>
    <xsd:import namespace="http://schemas.microsoft.com/office/infopath/2007/PartnerControls"/>
    <xsd:element name="Category" ma:index="11" nillable="true" ma:displayName="Category" ma:internalName="Category">
      <xsd:complexType>
        <xsd:complexContent>
          <xsd:extension base="dms:MultiChoice">
            <xsd:sequence>
              <xsd:element name="Value" maxOccurs="unbounded" minOccurs="0" nillable="true">
                <xsd:simpleType>
                  <xsd:restriction base="dms:Choice">
                    <xsd:enumeration value="Resources"/>
                    <xsd:enumeration value="News Release Process"/>
                  </xsd:restriction>
                </xsd:simpleType>
              </xsd:element>
            </xsd:sequence>
          </xsd:extension>
        </xsd:complexContent>
      </xsd:complexType>
    </xsd:element>
    <xsd:element name="Topic" ma:index="12" nillable="true" ma:displayName="Focus Area" ma:internalName="Topic">
      <xsd:complexType>
        <xsd:complexContent>
          <xsd:extension base="dms:MultiChoice">
            <xsd:sequence>
              <xsd:element name="Value" maxOccurs="unbounded" minOccurs="0" nillable="true">
                <xsd:simpleType>
                  <xsd:restriction base="dms:Choice">
                    <xsd:enumeration value="Collaboration"/>
                    <xsd:enumeration value="Crisis/Risk Communication"/>
                    <xsd:enumeration value="General"/>
                    <xsd:enumeration value="Reports"/>
                    <xsd:enumeration value="Media Relations"/>
                    <xsd:enumeration value="Media Relations Articles"/>
                    <xsd:enumeration value="PowerPoint"/>
                    <xsd:enumeration value="Social Media"/>
                    <xsd:enumeration value="Video"/>
                  </xsd:restriction>
                </xsd:simpleType>
              </xsd:element>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B4F5C952-0622-4D38-B3C6-BA66DD130C24}">
  <ds:schemaRefs>
    <ds:schemaRef ds:uri="http://schemas.microsoft.com/sharepoint/events"/>
  </ds:schemaRefs>
</ds:datastoreItem>
</file>

<file path=customXml/itemProps2.xml><?xml version="1.0" encoding="utf-8"?>
<ds:datastoreItem xmlns:ds="http://schemas.openxmlformats.org/officeDocument/2006/customXml" ds:itemID="{B0865247-BFF8-4094-A1E3-953AAF601841}">
  <ds:schemaRefs>
    <ds:schemaRef ds:uri="http://schemas.microsoft.com/sharepoint/v3/contenttype/forms"/>
  </ds:schemaRefs>
</ds:datastoreItem>
</file>

<file path=customXml/itemProps3.xml><?xml version="1.0" encoding="utf-8"?>
<ds:datastoreItem xmlns:ds="http://schemas.openxmlformats.org/officeDocument/2006/customXml" ds:itemID="{19DCB941-C581-444C-8E3C-E94646AACC21}">
  <ds:schemaRefs>
    <ds:schemaRef ds:uri="http://purl.org/dc/elements/1.1/"/>
    <ds:schemaRef ds:uri="http://purl.org/dc/dcmitype/"/>
    <ds:schemaRef ds:uri="http://schemas.openxmlformats.org/package/2006/metadata/core-properties"/>
    <ds:schemaRef ds:uri="http://schemas.microsoft.com/office/infopath/2007/PartnerControls"/>
    <ds:schemaRef ds:uri="http://purl.org/dc/terms/"/>
    <ds:schemaRef ds:uri="705272f9-4722-48fb-941c-405cda110530"/>
    <ds:schemaRef ds:uri="fc8ba496-191c-4efa-995b-2397535f04d5"/>
    <ds:schemaRef ds:uri="http://schemas.microsoft.com/office/2006/documentManagement/types"/>
    <ds:schemaRef ds:uri="http://schemas.microsoft.com/office/2006/metadata/properties"/>
    <ds:schemaRef ds:uri="http://www.w3.org/XML/1998/namespace"/>
  </ds:schemaRefs>
</ds:datastoreItem>
</file>

<file path=customXml/itemProps4.xml><?xml version="1.0" encoding="utf-8"?>
<ds:datastoreItem xmlns:ds="http://schemas.openxmlformats.org/officeDocument/2006/customXml" ds:itemID="{44BFAF43-6E03-4D43-8E1E-68CCD6364568}">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705272f9-4722-48fb-941c-405cda110530"/>
    <ds:schemaRef ds:uri="fc8ba496-191c-4efa-995b-2397535f04d5"/>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Wisp</Template>
  <TotalTime>2078</TotalTime>
  <Words>6380</Words>
  <Application>Microsoft Office PowerPoint</Application>
  <PresentationFormat>On-screen Show (4:3)</PresentationFormat>
  <Paragraphs>717</Paragraphs>
  <Slides>94</Slides>
  <Notes>66</Notes>
  <HiddenSlides>0</HiddenSlides>
  <MMClips>0</MMClips>
  <ScaleCrop>false</ScaleCrop>
  <HeadingPairs>
    <vt:vector size="6" baseType="variant">
      <vt:variant>
        <vt:lpstr>Fonts Used</vt:lpstr>
      </vt:variant>
      <vt:variant>
        <vt:i4>13</vt:i4>
      </vt:variant>
      <vt:variant>
        <vt:lpstr>Theme</vt:lpstr>
      </vt:variant>
      <vt:variant>
        <vt:i4>1</vt:i4>
      </vt:variant>
      <vt:variant>
        <vt:lpstr>Slide Titles</vt:lpstr>
      </vt:variant>
      <vt:variant>
        <vt:i4>94</vt:i4>
      </vt:variant>
    </vt:vector>
  </HeadingPairs>
  <TitlesOfParts>
    <vt:vector size="108" baseType="lpstr">
      <vt:lpstr>Arial</vt:lpstr>
      <vt:lpstr>Calibri</vt:lpstr>
      <vt:lpstr>Century Gothic</vt:lpstr>
      <vt:lpstr>FranklinITCProLight</vt:lpstr>
      <vt:lpstr>Georgia Pro</vt:lpstr>
      <vt:lpstr>Helvetica Neue</vt:lpstr>
      <vt:lpstr>Open Sans</vt:lpstr>
      <vt:lpstr>Rokkitt</vt:lpstr>
      <vt:lpstr>Times</vt:lpstr>
      <vt:lpstr>Times New Roman</vt:lpstr>
      <vt:lpstr>Unify Sans</vt:lpstr>
      <vt:lpstr>Wingdings</vt:lpstr>
      <vt:lpstr>Wingdings 3</vt:lpstr>
      <vt:lpstr>Wisp</vt:lpstr>
      <vt:lpstr>PowerPoint Presentation</vt:lpstr>
      <vt:lpstr>PowerPoint Presentation</vt:lpstr>
      <vt:lpstr>PowerPoint Presentation</vt:lpstr>
      <vt:lpstr>Tenants of An Online Meeting (optional)</vt:lpstr>
      <vt:lpstr>What do you like about  EMS education? Why are you taking this course? </vt:lpstr>
      <vt:lpstr>EMS Evaluator Course</vt:lpstr>
      <vt:lpstr>PowerPoint Presentation</vt:lpstr>
      <vt:lpstr>PowerPoint Presentation</vt:lpstr>
      <vt:lpstr>PowerPoint Presentation</vt:lpstr>
      <vt:lpstr>PowerPoint Presentation</vt:lpstr>
      <vt:lpstr>PowerPoint Presentation</vt:lpstr>
      <vt:lpstr>PowerPoint Presentation</vt:lpstr>
      <vt:lpstr>General Instructor Requirements EMS Evaluator, SEI, or Guest Instructors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Retention Requirements</vt:lpstr>
      <vt:lpstr>PowerPoint Presentation</vt:lpstr>
      <vt:lpstr>Legal Issues in EMS Education Falsification of Records</vt:lpstr>
      <vt:lpstr>PowerPoint Presentation</vt:lpstr>
      <vt:lpstr>PowerPoint Presentation</vt:lpstr>
      <vt:lpstr>Legal Issues in EMS Education HIPPA</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Learning Styles</vt:lpstr>
      <vt:lpstr>Learning Styles </vt:lpstr>
      <vt:lpstr>PowerPoint Presentation</vt:lpstr>
      <vt:lpstr>PowerPoint Presentation</vt:lpstr>
      <vt:lpstr>PowerPoint Presentation</vt:lpstr>
      <vt:lpstr>Learning Styles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Manager/>
  <Company>Washington State Department of Health, Health Systems Quality Assurance, Community Health Systems, Emergency Medical Services Program</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EMS Evaluator Workshop PowerPoint Presentation</dc:title>
  <dc:creator>dawn.felt@doh.wa.gov;Washington State Department of Health;Health Systems Quality Assurance;Community Health Systems;Emergency Medical Services Program</dc:creator>
  <cp:keywords>ESE, EMS evaluator, ESE PowerPoint, ESE Workshop, EMS Evaluator Workshop</cp:keywords>
  <cp:lastModifiedBy>Hayes, Jill P (DOH)</cp:lastModifiedBy>
  <cp:revision>155</cp:revision>
  <cp:lastPrinted>2019-11-20T19:35:12Z</cp:lastPrinted>
  <dcterms:created xsi:type="dcterms:W3CDTF">2018-03-05T22:02:38Z</dcterms:created>
  <dcterms:modified xsi:type="dcterms:W3CDTF">2022-08-02T20:29:43Z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0x01010079BC0E1661DB1D42B04F1C7F5931BB11</vt:lpwstr>
  </property>
  <property fmtid="{D5CDD505-2E9C-101B-9397-08002B2CF9AE}" pid="3" name="_dlc_DocIdItemGuid">
    <vt:lpwstr>f640e05c-14de-4082-a60c-89c409cdcca4</vt:lpwstr>
  </property>
  <property fmtid="{D5CDD505-2E9C-101B-9397-08002B2CF9AE}" pid="4" name="MSIP_Label_1520fa42-cf58-4c22-8b93-58cf1d3bd1cb_Enabled">
    <vt:lpwstr>true</vt:lpwstr>
  </property>
  <property fmtid="{D5CDD505-2E9C-101B-9397-08002B2CF9AE}" pid="5" name="MSIP_Label_1520fa42-cf58-4c22-8b93-58cf1d3bd1cb_SetDate">
    <vt:lpwstr>2022-08-01T21:57:13Z</vt:lpwstr>
  </property>
  <property fmtid="{D5CDD505-2E9C-101B-9397-08002B2CF9AE}" pid="6" name="MSIP_Label_1520fa42-cf58-4c22-8b93-58cf1d3bd1cb_Method">
    <vt:lpwstr>Privileged</vt:lpwstr>
  </property>
  <property fmtid="{D5CDD505-2E9C-101B-9397-08002B2CF9AE}" pid="7" name="MSIP_Label_1520fa42-cf58-4c22-8b93-58cf1d3bd1cb_Name">
    <vt:lpwstr>Public Information</vt:lpwstr>
  </property>
  <property fmtid="{D5CDD505-2E9C-101B-9397-08002B2CF9AE}" pid="8" name="MSIP_Label_1520fa42-cf58-4c22-8b93-58cf1d3bd1cb_SiteId">
    <vt:lpwstr>11d0e217-264e-400a-8ba0-57dcc127d72d</vt:lpwstr>
  </property>
  <property fmtid="{D5CDD505-2E9C-101B-9397-08002B2CF9AE}" pid="9" name="MSIP_Label_1520fa42-cf58-4c22-8b93-58cf1d3bd1cb_ActionId">
    <vt:lpwstr>10fb47bd-5a8f-4e14-a3c4-b3c047a2dcb8</vt:lpwstr>
  </property>
  <property fmtid="{D5CDD505-2E9C-101B-9397-08002B2CF9AE}" pid="10" name="MSIP_Label_1520fa42-cf58-4c22-8b93-58cf1d3bd1cb_ContentBits">
    <vt:lpwstr>0</vt:lpwstr>
  </property>
</Properties>
</file>