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49" r:id="rId6"/>
  </p:sldMasterIdLst>
  <p:notesMasterIdLst>
    <p:notesMasterId r:id="rId167"/>
  </p:notesMasterIdLst>
  <p:handoutMasterIdLst>
    <p:handoutMasterId r:id="rId168"/>
  </p:handoutMasterIdLst>
  <p:sldIdLst>
    <p:sldId id="612" r:id="rId7"/>
    <p:sldId id="616" r:id="rId8"/>
    <p:sldId id="617" r:id="rId9"/>
    <p:sldId id="618" r:id="rId10"/>
    <p:sldId id="621" r:id="rId11"/>
    <p:sldId id="619" r:id="rId12"/>
    <p:sldId id="620" r:id="rId13"/>
    <p:sldId id="622" r:id="rId14"/>
    <p:sldId id="623" r:id="rId15"/>
    <p:sldId id="624" r:id="rId16"/>
    <p:sldId id="625" r:id="rId17"/>
    <p:sldId id="631" r:id="rId18"/>
    <p:sldId id="632" r:id="rId19"/>
    <p:sldId id="633" r:id="rId20"/>
    <p:sldId id="650" r:id="rId21"/>
    <p:sldId id="634" r:id="rId22"/>
    <p:sldId id="635" r:id="rId23"/>
    <p:sldId id="636" r:id="rId24"/>
    <p:sldId id="637" r:id="rId25"/>
    <p:sldId id="651" r:id="rId26"/>
    <p:sldId id="638" r:id="rId27"/>
    <p:sldId id="639" r:id="rId28"/>
    <p:sldId id="640" r:id="rId29"/>
    <p:sldId id="641" r:id="rId30"/>
    <p:sldId id="642" r:id="rId31"/>
    <p:sldId id="643" r:id="rId32"/>
    <p:sldId id="644" r:id="rId33"/>
    <p:sldId id="645" r:id="rId34"/>
    <p:sldId id="646" r:id="rId35"/>
    <p:sldId id="647" r:id="rId36"/>
    <p:sldId id="648" r:id="rId37"/>
    <p:sldId id="649" r:id="rId38"/>
    <p:sldId id="652" r:id="rId39"/>
    <p:sldId id="653" r:id="rId40"/>
    <p:sldId id="655" r:id="rId41"/>
    <p:sldId id="656" r:id="rId42"/>
    <p:sldId id="657" r:id="rId43"/>
    <p:sldId id="658" r:id="rId44"/>
    <p:sldId id="659" r:id="rId45"/>
    <p:sldId id="661" r:id="rId46"/>
    <p:sldId id="662" r:id="rId47"/>
    <p:sldId id="663" r:id="rId48"/>
    <p:sldId id="664" r:id="rId49"/>
    <p:sldId id="665" r:id="rId50"/>
    <p:sldId id="666" r:id="rId51"/>
    <p:sldId id="667" r:id="rId52"/>
    <p:sldId id="668" r:id="rId53"/>
    <p:sldId id="669" r:id="rId54"/>
    <p:sldId id="670" r:id="rId55"/>
    <p:sldId id="671" r:id="rId56"/>
    <p:sldId id="672" r:id="rId57"/>
    <p:sldId id="673" r:id="rId58"/>
    <p:sldId id="674" r:id="rId59"/>
    <p:sldId id="675" r:id="rId60"/>
    <p:sldId id="676" r:id="rId61"/>
    <p:sldId id="677" r:id="rId62"/>
    <p:sldId id="678" r:id="rId63"/>
    <p:sldId id="679" r:id="rId64"/>
    <p:sldId id="680" r:id="rId65"/>
    <p:sldId id="681" r:id="rId66"/>
    <p:sldId id="682" r:id="rId67"/>
    <p:sldId id="683" r:id="rId68"/>
    <p:sldId id="684" r:id="rId69"/>
    <p:sldId id="685" r:id="rId70"/>
    <p:sldId id="686" r:id="rId71"/>
    <p:sldId id="687" r:id="rId72"/>
    <p:sldId id="689" r:id="rId73"/>
    <p:sldId id="690" r:id="rId74"/>
    <p:sldId id="691" r:id="rId75"/>
    <p:sldId id="692" r:id="rId76"/>
    <p:sldId id="693" r:id="rId77"/>
    <p:sldId id="694" r:id="rId78"/>
    <p:sldId id="696" r:id="rId79"/>
    <p:sldId id="697" r:id="rId80"/>
    <p:sldId id="695" r:id="rId81"/>
    <p:sldId id="698" r:id="rId82"/>
    <p:sldId id="699" r:id="rId83"/>
    <p:sldId id="700" r:id="rId84"/>
    <p:sldId id="701" r:id="rId85"/>
    <p:sldId id="703" r:id="rId86"/>
    <p:sldId id="704" r:id="rId87"/>
    <p:sldId id="705" r:id="rId88"/>
    <p:sldId id="706" r:id="rId89"/>
    <p:sldId id="707" r:id="rId90"/>
    <p:sldId id="708" r:id="rId91"/>
    <p:sldId id="709" r:id="rId92"/>
    <p:sldId id="710" r:id="rId93"/>
    <p:sldId id="711" r:id="rId94"/>
    <p:sldId id="712" r:id="rId95"/>
    <p:sldId id="714" r:id="rId96"/>
    <p:sldId id="713" r:id="rId97"/>
    <p:sldId id="715" r:id="rId98"/>
    <p:sldId id="716" r:id="rId99"/>
    <p:sldId id="717" r:id="rId100"/>
    <p:sldId id="718" r:id="rId101"/>
    <p:sldId id="719" r:id="rId102"/>
    <p:sldId id="720" r:id="rId103"/>
    <p:sldId id="721" r:id="rId104"/>
    <p:sldId id="722" r:id="rId105"/>
    <p:sldId id="723" r:id="rId106"/>
    <p:sldId id="724" r:id="rId107"/>
    <p:sldId id="725" r:id="rId108"/>
    <p:sldId id="726" r:id="rId109"/>
    <p:sldId id="727" r:id="rId110"/>
    <p:sldId id="728" r:id="rId111"/>
    <p:sldId id="729" r:id="rId112"/>
    <p:sldId id="730" r:id="rId113"/>
    <p:sldId id="731" r:id="rId114"/>
    <p:sldId id="732" r:id="rId115"/>
    <p:sldId id="733" r:id="rId116"/>
    <p:sldId id="734" r:id="rId117"/>
    <p:sldId id="783" r:id="rId118"/>
    <p:sldId id="735" r:id="rId119"/>
    <p:sldId id="736" r:id="rId120"/>
    <p:sldId id="737" r:id="rId121"/>
    <p:sldId id="738" r:id="rId122"/>
    <p:sldId id="739" r:id="rId123"/>
    <p:sldId id="740" r:id="rId124"/>
    <p:sldId id="741" r:id="rId125"/>
    <p:sldId id="742" r:id="rId126"/>
    <p:sldId id="743" r:id="rId127"/>
    <p:sldId id="744" r:id="rId128"/>
    <p:sldId id="746" r:id="rId129"/>
    <p:sldId id="747" r:id="rId130"/>
    <p:sldId id="748" r:id="rId131"/>
    <p:sldId id="749" r:id="rId132"/>
    <p:sldId id="750" r:id="rId133"/>
    <p:sldId id="751" r:id="rId134"/>
    <p:sldId id="753" r:id="rId135"/>
    <p:sldId id="752" r:id="rId136"/>
    <p:sldId id="754" r:id="rId137"/>
    <p:sldId id="755" r:id="rId138"/>
    <p:sldId id="756" r:id="rId139"/>
    <p:sldId id="757" r:id="rId140"/>
    <p:sldId id="758" r:id="rId141"/>
    <p:sldId id="759" r:id="rId142"/>
    <p:sldId id="760" r:id="rId143"/>
    <p:sldId id="762" r:id="rId144"/>
    <p:sldId id="761" r:id="rId145"/>
    <p:sldId id="763" r:id="rId146"/>
    <p:sldId id="764" r:id="rId147"/>
    <p:sldId id="765" r:id="rId148"/>
    <p:sldId id="766" r:id="rId149"/>
    <p:sldId id="767" r:id="rId150"/>
    <p:sldId id="768" r:id="rId151"/>
    <p:sldId id="769" r:id="rId152"/>
    <p:sldId id="780" r:id="rId153"/>
    <p:sldId id="781" r:id="rId154"/>
    <p:sldId id="782" r:id="rId155"/>
    <p:sldId id="770" r:id="rId156"/>
    <p:sldId id="771" r:id="rId157"/>
    <p:sldId id="772" r:id="rId158"/>
    <p:sldId id="773" r:id="rId159"/>
    <p:sldId id="774" r:id="rId160"/>
    <p:sldId id="775" r:id="rId161"/>
    <p:sldId id="776" r:id="rId162"/>
    <p:sldId id="777" r:id="rId163"/>
    <p:sldId id="778" r:id="rId164"/>
    <p:sldId id="779" r:id="rId165"/>
    <p:sldId id="504" r:id="rId1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D96"/>
    <a:srgbClr val="A0A0A0"/>
    <a:srgbClr val="E8E8E8"/>
    <a:srgbClr val="99CCFF"/>
    <a:srgbClr val="E6E6E6"/>
    <a:srgbClr val="ECECEC"/>
    <a:srgbClr val="F5F5F5"/>
    <a:srgbClr val="EAEAEA"/>
    <a:srgbClr val="E2E2E2"/>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5E54CF-037F-4BA1-976B-542A618EDBE4}" v="2" dt="2024-07-08T23:01:07.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5" autoAdjust="0"/>
    <p:restoredTop sz="68546" autoAdjust="0"/>
  </p:normalViewPr>
  <p:slideViewPr>
    <p:cSldViewPr snapToGrid="0">
      <p:cViewPr varScale="1">
        <p:scale>
          <a:sx n="163" d="100"/>
          <a:sy n="163" d="100"/>
        </p:scale>
        <p:origin x="1904" y="80"/>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p:cViewPr varScale="1">
        <p:scale>
          <a:sx n="64" d="100"/>
          <a:sy n="64" d="100"/>
        </p:scale>
        <p:origin x="3086" y="6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viewProps" Target="view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1.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theme" Target="theme/theme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2"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0FCB1EE-2BEC-488D-BFFA-AAD7DB36B65D}" type="datetimeFigureOut">
              <a:rPr lang="en-US" smtClean="0"/>
              <a:t>7/8/2024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6AE80EB-E534-444C-9847-504A6B1C86D8}" type="slidenum">
              <a:rPr lang="en-US" smtClean="0"/>
              <a:t>‹#›</a:t>
            </a:fld>
            <a:endParaRPr lang="en-US" dirty="0"/>
          </a:p>
        </p:txBody>
      </p:sp>
    </p:spTree>
    <p:extLst>
      <p:ext uri="{BB962C8B-B14F-4D97-AF65-F5344CB8AC3E}">
        <p14:creationId xmlns:p14="http://schemas.microsoft.com/office/powerpoint/2010/main" val="12978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D67E38-3A4A-4F40-8FC3-E34E8B562FD6}" type="datetimeFigureOut">
              <a:rPr lang="en-US" smtClean="0"/>
              <a:t>7/8/2024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04FE9C-24EC-442B-850F-65B0BA925E10}" type="slidenum">
              <a:rPr lang="en-US" smtClean="0"/>
              <a:t>‹#›</a:t>
            </a:fld>
            <a:endParaRPr lang="en-US" dirty="0"/>
          </a:p>
        </p:txBody>
      </p:sp>
    </p:spTree>
    <p:extLst>
      <p:ext uri="{BB962C8B-B14F-4D97-AF65-F5344CB8AC3E}">
        <p14:creationId xmlns:p14="http://schemas.microsoft.com/office/powerpoint/2010/main" val="325430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oh.wa.gov/Portals/1/Documents/Pubs/530126.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286385" indent="0">
              <a:lnSpc>
                <a:spcPct val="107000"/>
              </a:lnSpc>
              <a:spcBef>
                <a:spcPts val="925"/>
              </a:spcBef>
              <a:spcAft>
                <a:spcPts val="0"/>
              </a:spcAft>
            </a:pPr>
            <a:r>
              <a:rPr lang="en-US" sz="1200" dirty="0">
                <a:effectLst/>
                <a:latin typeface="Calibri" panose="020F0502020204030204" pitchFamily="34" charset="0"/>
                <a:ea typeface="Calibri" panose="020F0502020204030204" pitchFamily="34" charset="0"/>
              </a:rPr>
              <a:t>The IV therapy endorsement created to provide specific, limited life-saving skills to rural areas that are unable to develop or maintain full ALS level service. This EMT- IV Therapy Special Skill Curriculum represents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minimum</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required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information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presented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course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leading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 endorsement for EMT-IV Therapy. The EMT IV endorsement is not a substitute for ILS or ALS level care in existing </a:t>
            </a:r>
            <a:r>
              <a:rPr lang="en-US" sz="1200" spc="-10" dirty="0">
                <a:effectLst/>
                <a:latin typeface="Calibri" panose="020F0502020204030204" pitchFamily="34" charset="0"/>
                <a:ea typeface="Calibri" panose="020F0502020204030204" pitchFamily="34" charset="0"/>
              </a:rPr>
              <a:t>services.</a:t>
            </a:r>
            <a:endParaRPr lang="en-US" sz="1200" dirty="0">
              <a:effectLst/>
              <a:latin typeface="Calibri" panose="020F0502020204030204" pitchFamily="34" charset="0"/>
              <a:ea typeface="Calibri" panose="020F0502020204030204" pitchFamily="34" charset="0"/>
            </a:endParaRPr>
          </a:p>
          <a:p>
            <a:pPr marL="228600" marR="286385" indent="0">
              <a:lnSpc>
                <a:spcPct val="107000"/>
              </a:lnSpc>
              <a:spcBef>
                <a:spcPts val="790"/>
              </a:spcBef>
              <a:spcAft>
                <a:spcPts val="0"/>
              </a:spcAft>
            </a:pPr>
            <a:r>
              <a:rPr lang="en-US" sz="1200" dirty="0">
                <a:effectLst/>
                <a:latin typeface="Calibri" panose="020F0502020204030204" pitchFamily="34" charset="0"/>
                <a:ea typeface="Calibri" panose="020F0502020204030204" pitchFamily="34" charset="0"/>
              </a:rPr>
              <a:t>People who successfully complete the training are allowed to use the skills when the endorsement is added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credential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upon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approval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County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Program</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Director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(MPD).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Refer to local department and MPD approved protocol regarding use of IV therapy skill.</a:t>
            </a:r>
          </a:p>
          <a:p>
            <a:pPr marL="228600" marR="286385" indent="0">
              <a:lnSpc>
                <a:spcPct val="107000"/>
              </a:lnSpc>
              <a:spcBef>
                <a:spcPts val="800"/>
              </a:spcBef>
              <a:spcAft>
                <a:spcPts val="0"/>
              </a:spcAft>
            </a:pPr>
            <a:r>
              <a:rPr lang="en-US" sz="1200" dirty="0">
                <a:effectLst/>
                <a:latin typeface="Calibri" panose="020F0502020204030204" pitchFamily="34" charset="0"/>
                <a:ea typeface="Calibri" panose="020F0502020204030204" pitchFamily="34" charset="0"/>
              </a:rPr>
              <a:t>The curriculum is designed with four lessons of instruction content. Each unit has terminal objective represents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desired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outcome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completion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block</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instruction.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most</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cases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it is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very high- level objective, which can make it difficult to evaluate. This global objective represents the desired competency following completion of the section. Although this objective may be viewed as the aggregate of lower level objectives, in many cases, the whole is greater than the sum of the parts.</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2</a:t>
            </a:fld>
            <a:endParaRPr lang="en-US" dirty="0"/>
          </a:p>
        </p:txBody>
      </p:sp>
    </p:spTree>
    <p:extLst>
      <p:ext uri="{BB962C8B-B14F-4D97-AF65-F5344CB8AC3E}">
        <p14:creationId xmlns:p14="http://schemas.microsoft.com/office/powerpoint/2010/main" val="186297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335"/>
              </a:lnSpc>
              <a:spcBef>
                <a:spcPts val="0"/>
              </a:spcBef>
              <a:spcAft>
                <a:spcPts val="0"/>
              </a:spcAft>
              <a:buSzPts val="1100"/>
              <a:buFont typeface="Calibri" panose="020F0502020204030204" pitchFamily="34" charset="0"/>
              <a:buNone/>
              <a:tabLst>
                <a:tab pos="828040" algn="l"/>
              </a:tabLst>
            </a:pP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spectrum</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care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pre-hospital</a:t>
            </a:r>
            <a:r>
              <a:rPr lang="en-US" sz="1200" spc="-2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care</a:t>
            </a:r>
            <a:endParaRPr lang="en-US" sz="1200" dirty="0">
              <a:effectLst/>
              <a:latin typeface="Calibri" panose="020F0502020204030204" pitchFamily="34" charset="0"/>
              <a:ea typeface="Calibri" panose="020F0502020204030204" pitchFamily="34" charset="0"/>
            </a:endParaRPr>
          </a:p>
          <a:p>
            <a:pPr marL="1143000" marR="0" lvl="2" indent="-228600">
              <a:lnSpc>
                <a:spcPts val="1335"/>
              </a:lnSpc>
              <a:spcBef>
                <a:spcPts val="0"/>
              </a:spcBef>
              <a:spcAft>
                <a:spcPts val="0"/>
              </a:spcAft>
              <a:buSzPts val="1100"/>
              <a:buFont typeface="Calibri" panose="020F0502020204030204" pitchFamily="34" charset="0"/>
              <a:buAutoNum type="arabicPeriod"/>
              <a:tabLst>
                <a:tab pos="1282065" algn="l"/>
              </a:tabLst>
            </a:pPr>
            <a:r>
              <a:rPr lang="en-US" sz="1200" dirty="0">
                <a:effectLst/>
                <a:latin typeface="Calibri" panose="020F0502020204030204" pitchFamily="34" charset="0"/>
                <a:ea typeface="Calibri" panose="020F0502020204030204" pitchFamily="34" charset="0"/>
              </a:rPr>
              <a:t>Obvious,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critical</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life</a:t>
            </a:r>
            <a:r>
              <a:rPr lang="en-US" sz="1200" spc="-10" dirty="0">
                <a:effectLst/>
                <a:latin typeface="Calibri" panose="020F0502020204030204" pitchFamily="34" charset="0"/>
                <a:ea typeface="Calibri" panose="020F0502020204030204" pitchFamily="34" charset="0"/>
              </a:rPr>
              <a:t> threats</a:t>
            </a:r>
            <a:endParaRPr lang="en-US" sz="12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42440" algn="l"/>
              </a:tabLst>
            </a:pPr>
            <a:r>
              <a:rPr lang="en-US" sz="1200" dirty="0">
                <a:effectLst/>
                <a:latin typeface="Calibri" panose="020F0502020204030204" pitchFamily="34" charset="0"/>
                <a:ea typeface="Calibri" panose="020F0502020204030204" pitchFamily="34" charset="0"/>
              </a:rPr>
              <a:t>Major,</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multi-system</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trauma</a:t>
            </a:r>
            <a:endParaRPr lang="en-US" sz="12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48790" algn="l"/>
              </a:tabLst>
            </a:pPr>
            <a:r>
              <a:rPr lang="en-US" sz="1200" dirty="0">
                <a:effectLst/>
                <a:latin typeface="Calibri" panose="020F0502020204030204" pitchFamily="34" charset="0"/>
                <a:ea typeface="Calibri" panose="020F0502020204030204" pitchFamily="34" charset="0"/>
              </a:rPr>
              <a:t>Devastating</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single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system</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trauma</a:t>
            </a:r>
            <a:endParaRPr lang="en-US" sz="1200" dirty="0">
              <a:effectLst/>
              <a:latin typeface="Calibri" panose="020F0502020204030204" pitchFamily="34" charset="0"/>
              <a:ea typeface="Calibri" panose="020F0502020204030204" pitchFamily="34" charset="0"/>
            </a:endParaRPr>
          </a:p>
          <a:p>
            <a:pPr marL="1600200" marR="0" lvl="3" indent="-228600">
              <a:spcBef>
                <a:spcPts val="5"/>
              </a:spcBef>
              <a:spcAft>
                <a:spcPts val="0"/>
              </a:spcAft>
              <a:buSzPts val="1100"/>
              <a:buFont typeface="Calibri" panose="020F0502020204030204" pitchFamily="34" charset="0"/>
              <a:buAutoNum type="alphaLcParenR"/>
              <a:tabLst>
                <a:tab pos="1734820" algn="l"/>
              </a:tabLst>
            </a:pPr>
            <a:r>
              <a:rPr lang="en-US" sz="1200" dirty="0">
                <a:effectLst/>
                <a:latin typeface="Calibri" panose="020F0502020204030204" pitchFamily="34" charset="0"/>
                <a:ea typeface="Calibri" panose="020F0502020204030204" pitchFamily="34" charset="0"/>
              </a:rPr>
              <a:t>End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stage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disease</a:t>
            </a:r>
            <a:r>
              <a:rPr lang="en-US" sz="1200" spc="-10" dirty="0">
                <a:effectLst/>
                <a:latin typeface="Calibri" panose="020F0502020204030204" pitchFamily="34" charset="0"/>
                <a:ea typeface="Calibri" panose="020F0502020204030204" pitchFamily="34" charset="0"/>
              </a:rPr>
              <a:t> presentations</a:t>
            </a:r>
            <a:endParaRPr lang="en-US" sz="12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48790" algn="l"/>
              </a:tabLst>
            </a:pPr>
            <a:r>
              <a:rPr lang="en-US" sz="1200" dirty="0">
                <a:effectLst/>
                <a:latin typeface="Calibri" panose="020F0502020204030204" pitchFamily="34" charset="0"/>
                <a:ea typeface="Calibri" panose="020F0502020204030204" pitchFamily="34" charset="0"/>
              </a:rPr>
              <a:t>Acute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presentations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chronic</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conditions</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1282065" algn="l"/>
              </a:tabLst>
            </a:pPr>
            <a:r>
              <a:rPr lang="en-US" sz="1200" dirty="0">
                <a:effectLst/>
                <a:latin typeface="Calibri" panose="020F0502020204030204" pitchFamily="34" charset="0"/>
                <a:ea typeface="Calibri" panose="020F0502020204030204" pitchFamily="34" charset="0"/>
              </a:rPr>
              <a:t>Potential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life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threats</a:t>
            </a:r>
            <a:endParaRPr lang="en-US" sz="12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42440" algn="l"/>
              </a:tabLst>
            </a:pPr>
            <a:r>
              <a:rPr lang="en-US" sz="1200" dirty="0">
                <a:effectLst/>
                <a:latin typeface="Calibri" panose="020F0502020204030204" pitchFamily="34" charset="0"/>
                <a:ea typeface="Calibri" panose="020F0502020204030204" pitchFamily="34" charset="0"/>
              </a:rPr>
              <a:t>Serious,</a:t>
            </a:r>
            <a:r>
              <a:rPr lang="en-US" sz="1200" spc="-5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multi-system</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trauma</a:t>
            </a:r>
            <a:endParaRPr lang="en-US" sz="1200" dirty="0">
              <a:effectLst/>
              <a:latin typeface="Calibri" panose="020F0502020204030204" pitchFamily="34" charset="0"/>
              <a:ea typeface="Calibri" panose="020F0502020204030204" pitchFamily="34" charset="0"/>
            </a:endParaRPr>
          </a:p>
          <a:p>
            <a:pPr marL="1600200" marR="0" lvl="3" indent="-228600">
              <a:spcBef>
                <a:spcPts val="5"/>
              </a:spcBef>
              <a:spcAft>
                <a:spcPts val="0"/>
              </a:spcAft>
              <a:buSzPts val="1100"/>
              <a:buFont typeface="Calibri" panose="020F0502020204030204" pitchFamily="34" charset="0"/>
              <a:buAutoNum type="alphaLcParenR"/>
              <a:tabLst>
                <a:tab pos="1748790" algn="l"/>
              </a:tabLst>
            </a:pPr>
            <a:r>
              <a:rPr lang="en-US" sz="1200" dirty="0">
                <a:effectLst/>
                <a:latin typeface="Calibri" panose="020F0502020204030204" pitchFamily="34" charset="0"/>
                <a:ea typeface="Calibri" panose="020F0502020204030204" pitchFamily="34" charset="0"/>
              </a:rPr>
              <a:t>Multiple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disease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etiologies</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1282065" algn="l"/>
              </a:tabLst>
            </a:pPr>
            <a:r>
              <a:rPr lang="en-US" sz="1200" spc="-10" dirty="0">
                <a:effectLst/>
                <a:latin typeface="Calibri" panose="020F0502020204030204" pitchFamily="34" charset="0"/>
                <a:ea typeface="Calibri" panose="020F0502020204030204" pitchFamily="34" charset="0"/>
              </a:rPr>
              <a:t>Non-life-threatening</a:t>
            </a:r>
            <a:r>
              <a:rPr lang="en-US" sz="1200" spc="1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presentations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11</a:t>
            </a:fld>
            <a:endParaRPr lang="en-US" dirty="0"/>
          </a:p>
        </p:txBody>
      </p:sp>
    </p:spTree>
    <p:extLst>
      <p:ext uri="{BB962C8B-B14F-4D97-AF65-F5344CB8AC3E}">
        <p14:creationId xmlns:p14="http://schemas.microsoft.com/office/powerpoint/2010/main" val="8621334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lnSpc>
                <a:spcPct val="100000"/>
              </a:lnSpc>
              <a:spcBef>
                <a:spcPts val="125"/>
              </a:spcBef>
              <a:buSzPct val="100000"/>
              <a:buFont typeface="Wingdings" panose="05000000000000000000" pitchFamily="2" charset="2"/>
              <a:buChar char="§"/>
              <a:tabLst>
                <a:tab pos="515620" algn="l"/>
              </a:tabLst>
            </a:pPr>
            <a:r>
              <a:rPr lang="en-US" sz="1200" spc="-10" dirty="0">
                <a:latin typeface="Calibri" panose="020F0502020204030204" pitchFamily="34" charset="0"/>
                <a:ea typeface="Calibri" panose="020F0502020204030204" pitchFamily="34" charset="0"/>
              </a:rPr>
              <a:t>Indications</a:t>
            </a:r>
            <a:r>
              <a:rPr lang="en-US" sz="1200" spc="-10" dirty="0">
                <a:effectLst/>
                <a:latin typeface="Calibri" panose="020F0502020204030204" pitchFamily="34" charset="0"/>
                <a:ea typeface="Calibri" panose="020F0502020204030204" pitchFamily="34" charset="0"/>
              </a:rPr>
              <a:t>:</a:t>
            </a:r>
          </a:p>
          <a:p>
            <a:pPr marL="1028700" lvl="2" indent="-342900">
              <a:spcBef>
                <a:spcPts val="5"/>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Replacement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circulatory</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volume</a:t>
            </a:r>
            <a:endParaRPr lang="en-US" sz="1200" dirty="0">
              <a:effectLst/>
              <a:latin typeface="Calibri" panose="020F0502020204030204" pitchFamily="34" charset="0"/>
              <a:ea typeface="Calibri" panose="020F0502020204030204" pitchFamily="34" charset="0"/>
            </a:endParaRPr>
          </a:p>
          <a:p>
            <a:pPr marL="1028700" lvl="2" indent="-342900">
              <a:spcBef>
                <a:spcPts val="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establish</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administration</a:t>
            </a:r>
            <a:r>
              <a:rPr lang="en-US" sz="1200" spc="-20" dirty="0">
                <a:effectLst/>
                <a:latin typeface="Calibri" panose="020F0502020204030204" pitchFamily="34" charset="0"/>
                <a:ea typeface="Calibri" panose="020F0502020204030204" pitchFamily="34" charset="0"/>
              </a:rPr>
              <a:t> route</a:t>
            </a:r>
            <a:endParaRPr lang="en-US" sz="1200" dirty="0">
              <a:effectLst/>
              <a:latin typeface="Calibri" panose="020F0502020204030204" pitchFamily="34" charset="0"/>
              <a:ea typeface="Calibri" panose="020F0502020204030204" pitchFamily="34" charset="0"/>
            </a:endParaRPr>
          </a:p>
          <a:p>
            <a:pPr marL="1028700" marR="306705" lvl="2" indent="-342900">
              <a:lnSpc>
                <a:spcPct val="100000"/>
              </a:lnSpc>
              <a:spcBef>
                <a:spcPts val="0"/>
              </a:spcBef>
              <a:buSzPct val="100000"/>
              <a:buFont typeface="Courier New" panose="02070309020205020404" pitchFamily="49" charset="0"/>
              <a:buChar char="o"/>
              <a:tabLst>
                <a:tab pos="686435" algn="l"/>
              </a:tabLst>
            </a:pPr>
            <a:endParaRPr lang="en-US" sz="1200" spc="-10" dirty="0">
              <a:effectLst/>
              <a:latin typeface="Calibri" panose="020F0502020204030204" pitchFamily="34" charset="0"/>
              <a:ea typeface="Calibri" panose="020F0502020204030204" pitchFamily="34" charset="0"/>
            </a:endParaRPr>
          </a:p>
          <a:p>
            <a:pPr marL="742950" lvl="1" indent="-285750">
              <a:lnSpc>
                <a:spcPct val="150000"/>
              </a:lnSpc>
              <a:spcBef>
                <a:spcPts val="125"/>
              </a:spcBef>
              <a:buSzPct val="100000"/>
              <a:buFont typeface="Wingdings" panose="05000000000000000000" pitchFamily="2" charset="2"/>
              <a:buChar char="§"/>
              <a:tabLst>
                <a:tab pos="515620" algn="l"/>
              </a:tabLst>
            </a:pPr>
            <a:r>
              <a:rPr lang="en-US" sz="1200" spc="-5" dirty="0">
                <a:effectLst/>
                <a:latin typeface="Calibri" panose="020F0502020204030204" pitchFamily="34" charset="0"/>
                <a:ea typeface="Calibri" panose="020F0502020204030204" pitchFamily="34" charset="0"/>
              </a:rPr>
              <a:t>Contraindications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Cannulation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particular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4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contraindicated</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in:</a:t>
            </a:r>
          </a:p>
          <a:p>
            <a:pPr marL="1028700" lvl="2" indent="-342900">
              <a:spcBef>
                <a:spcPts val="5"/>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Sclerotic</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veins</a:t>
            </a:r>
            <a:endParaRPr lang="en-US" sz="1200" dirty="0">
              <a:effectLst/>
              <a:latin typeface="Calibri" panose="020F0502020204030204" pitchFamily="34" charset="0"/>
              <a:ea typeface="Calibri" panose="020F0502020204030204" pitchFamily="34" charset="0"/>
            </a:endParaRPr>
          </a:p>
          <a:p>
            <a:pPr marL="1028700" lvl="2" indent="-342900">
              <a:spcBef>
                <a:spcPts val="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Burned</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extremities</a:t>
            </a:r>
            <a:endParaRPr lang="en-US" sz="1200" dirty="0">
              <a:effectLst/>
              <a:latin typeface="Calibri" panose="020F0502020204030204" pitchFamily="34" charset="0"/>
              <a:ea typeface="Calibri" panose="020F0502020204030204" pitchFamily="34" charset="0"/>
            </a:endParaRPr>
          </a:p>
          <a:p>
            <a:pPr marL="800100" lvl="1" indent="-342900">
              <a:lnSpc>
                <a:spcPct val="100000"/>
              </a:lnSpc>
              <a:spcBef>
                <a:spcPts val="125"/>
              </a:spcBef>
              <a:buSzPct val="100000"/>
              <a:tabLst>
                <a:tab pos="515620" algn="l"/>
              </a:tabLst>
            </a:pPr>
            <a:endParaRPr lang="en-US" sz="1200" spc="-10"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101</a:t>
            </a:fld>
            <a:endParaRPr lang="en-US" dirty="0"/>
          </a:p>
        </p:txBody>
      </p:sp>
    </p:spTree>
    <p:extLst>
      <p:ext uri="{BB962C8B-B14F-4D97-AF65-F5344CB8AC3E}">
        <p14:creationId xmlns:p14="http://schemas.microsoft.com/office/powerpoint/2010/main" val="35124931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5"/>
              </a:spcBef>
              <a:spcAft>
                <a:spcPts val="0"/>
              </a:spcAft>
              <a:buClrTx/>
              <a:buSzPct val="100000"/>
              <a:buFont typeface="Wingdings" panose="05000000000000000000" pitchFamily="2" charset="2"/>
              <a:buNone/>
              <a:tabLst>
                <a:tab pos="515620" algn="l"/>
              </a:tabLst>
              <a:defRPr/>
            </a:pPr>
            <a:r>
              <a:rPr lang="en-US" sz="1200" spc="-10" dirty="0">
                <a:effectLst/>
                <a:latin typeface="Calibri" panose="020F0502020204030204" pitchFamily="34" charset="0"/>
                <a:ea typeface="Calibri" panose="020F0502020204030204" pitchFamily="34" charset="0"/>
              </a:rPr>
              <a:t>Universal </a:t>
            </a:r>
            <a:r>
              <a:rPr lang="en-US" sz="1200" spc="-10" dirty="0">
                <a:latin typeface="Calibri" panose="020F0502020204030204" pitchFamily="34" charset="0"/>
                <a:ea typeface="Calibri" panose="020F0502020204030204" pitchFamily="34" charset="0"/>
              </a:rPr>
              <a:t>p</a:t>
            </a:r>
            <a:r>
              <a:rPr lang="en-US" sz="1200" spc="-10" dirty="0">
                <a:effectLst/>
                <a:latin typeface="Calibri" panose="020F0502020204030204" pitchFamily="34" charset="0"/>
                <a:ea typeface="Calibri" panose="020F0502020204030204" pitchFamily="34" charset="0"/>
              </a:rPr>
              <a:t>recautions &amp; </a:t>
            </a:r>
            <a:r>
              <a:rPr lang="en-US" sz="1200" spc="-10" dirty="0">
                <a:latin typeface="Calibri" panose="020F0502020204030204" pitchFamily="34" charset="0"/>
                <a:ea typeface="Calibri" panose="020F0502020204030204" pitchFamily="34" charset="0"/>
              </a:rPr>
              <a:t>b</a:t>
            </a:r>
            <a:r>
              <a:rPr lang="en-US" sz="1200" spc="-10" dirty="0">
                <a:effectLst/>
                <a:latin typeface="Calibri" panose="020F0502020204030204" pitchFamily="34" charset="0"/>
                <a:ea typeface="Calibri" panose="020F0502020204030204" pitchFamily="34" charset="0"/>
              </a:rPr>
              <a:t>ody </a:t>
            </a:r>
            <a:r>
              <a:rPr lang="en-US" sz="1200" spc="-10" dirty="0">
                <a:latin typeface="Calibri" panose="020F0502020204030204" pitchFamily="34" charset="0"/>
                <a:ea typeface="Calibri" panose="020F0502020204030204" pitchFamily="34" charset="0"/>
              </a:rPr>
              <a:t>s</a:t>
            </a:r>
            <a:r>
              <a:rPr lang="en-US" sz="1200" spc="-10" dirty="0">
                <a:effectLst/>
                <a:latin typeface="Calibri" panose="020F0502020204030204" pitchFamily="34" charset="0"/>
                <a:ea typeface="Calibri" panose="020F0502020204030204" pitchFamily="34" charset="0"/>
              </a:rPr>
              <a:t>ubstance </a:t>
            </a:r>
            <a:r>
              <a:rPr lang="en-US" sz="1200" spc="-10" dirty="0">
                <a:latin typeface="Calibri" panose="020F0502020204030204" pitchFamily="34" charset="0"/>
                <a:ea typeface="Calibri" panose="020F0502020204030204" pitchFamily="34" charset="0"/>
              </a:rPr>
              <a:t>i</a:t>
            </a:r>
            <a:r>
              <a:rPr lang="en-US" sz="1200" spc="-10" dirty="0">
                <a:effectLst/>
                <a:latin typeface="Calibri" panose="020F0502020204030204" pitchFamily="34" charset="0"/>
                <a:ea typeface="Calibri" panose="020F0502020204030204" pitchFamily="34" charset="0"/>
              </a:rPr>
              <a:t>solation (BSI) in medication administration</a:t>
            </a:r>
            <a:endParaRPr lang="en-US" sz="1200" spc="-5" dirty="0">
              <a:effectLst/>
              <a:latin typeface="Calibri" panose="020F0502020204030204" pitchFamily="34" charset="0"/>
              <a:ea typeface="Calibri" panose="020F0502020204030204" pitchFamily="34" charset="0"/>
            </a:endParaRPr>
          </a:p>
          <a:p>
            <a:pPr marL="457200" lvl="1" indent="0">
              <a:lnSpc>
                <a:spcPct val="100000"/>
              </a:lnSpc>
              <a:spcBef>
                <a:spcPts val="125"/>
              </a:spcBef>
              <a:buSzPct val="100000"/>
              <a:buFont typeface="Wingdings" panose="05000000000000000000" pitchFamily="2" charset="2"/>
              <a:buNone/>
              <a:tabLst>
                <a:tab pos="515620" algn="l"/>
              </a:tabLst>
            </a:pPr>
            <a:endParaRPr lang="en-US" sz="1200" dirty="0">
              <a:effectLst/>
              <a:latin typeface="Calibri" panose="020F0502020204030204" pitchFamily="34" charset="0"/>
              <a:ea typeface="Calibri" panose="020F0502020204030204" pitchFamily="34" charset="0"/>
            </a:endParaRPr>
          </a:p>
          <a:p>
            <a:pPr marL="800100" lvl="1" indent="-342900">
              <a:lnSpc>
                <a:spcPct val="100000"/>
              </a:lnSpc>
              <a:spcBef>
                <a:spcPts val="125"/>
              </a:spcBef>
              <a:buSzPct val="100000"/>
              <a:tabLst>
                <a:tab pos="515620" algn="l"/>
              </a:tabLst>
            </a:pPr>
            <a:endParaRPr lang="en-US" sz="1200" spc="-10"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102</a:t>
            </a:fld>
            <a:endParaRPr lang="en-US" dirty="0"/>
          </a:p>
        </p:txBody>
      </p:sp>
    </p:spTree>
    <p:extLst>
      <p:ext uri="{BB962C8B-B14F-4D97-AF65-F5344CB8AC3E}">
        <p14:creationId xmlns:p14="http://schemas.microsoft.com/office/powerpoint/2010/main" val="365566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latin typeface="Calibri" panose="020F0502020204030204" pitchFamily="34" charset="0"/>
                <a:ea typeface="Calibri" panose="020F0502020204030204" pitchFamily="34" charset="0"/>
              </a:rPr>
              <a:t>Equipment- </a:t>
            </a:r>
            <a:r>
              <a:rPr lang="en-US" sz="1200" dirty="0">
                <a:effectLst/>
                <a:latin typeface="Calibri" panose="020F0502020204030204" pitchFamily="34" charset="0"/>
                <a:ea typeface="Calibri" panose="020F0502020204030204" pitchFamily="34" charset="0"/>
              </a:rPr>
              <a:t>Intravenous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solutions</a:t>
            </a:r>
            <a:endParaRPr lang="en-US" sz="1200"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Types of</a:t>
            </a:r>
            <a:r>
              <a:rPr lang="en-US" sz="1200" spc="-10" dirty="0">
                <a:effectLst/>
                <a:latin typeface="Calibri" panose="020F0502020204030204" pitchFamily="34" charset="0"/>
                <a:ea typeface="Calibri" panose="020F0502020204030204" pitchFamily="34" charset="0"/>
              </a:rPr>
              <a:t> solutions</a:t>
            </a:r>
            <a:endParaRPr lang="en-US" sz="12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r>
              <a:rPr lang="en-US" sz="1200" spc="-10" dirty="0">
                <a:effectLst/>
                <a:latin typeface="Calibri" panose="020F0502020204030204" pitchFamily="34" charset="0"/>
                <a:ea typeface="Calibri" panose="020F0502020204030204" pitchFamily="34" charset="0"/>
              </a:rPr>
              <a:t>Crystalloids</a:t>
            </a:r>
            <a:endParaRPr lang="en-US" sz="1200" spc="-5" dirty="0">
              <a:effectLst/>
              <a:latin typeface="Calibri" panose="020F0502020204030204" pitchFamily="34" charset="0"/>
              <a:ea typeface="Calibri" panose="020F0502020204030204" pitchFamily="34" charset="0"/>
            </a:endParaRPr>
          </a:p>
          <a:p>
            <a:pPr marL="1257300" marR="0" lvl="2" indent="-342900">
              <a:lnSpc>
                <a:spcPct val="150000"/>
              </a:lnSpc>
              <a:spcBef>
                <a:spcPts val="5"/>
              </a:spcBef>
              <a:spcAft>
                <a:spcPts val="0"/>
              </a:spcAft>
              <a:buSzPct val="100000"/>
              <a:buFont typeface="Courier New" panose="02070309020205020404" pitchFamily="49" charset="0"/>
              <a:buChar char="o"/>
              <a:tabLst>
                <a:tab pos="1143635" algn="l"/>
              </a:tabLst>
            </a:pPr>
            <a:r>
              <a:rPr lang="en-US" sz="1200" spc="-5" dirty="0">
                <a:effectLst/>
                <a:latin typeface="Calibri" panose="020F0502020204030204" pitchFamily="34" charset="0"/>
                <a:ea typeface="Calibri" panose="020F0502020204030204" pitchFamily="34" charset="0"/>
              </a:rPr>
              <a:t>Colloids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Informational</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only -</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field</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use</a:t>
            </a:r>
            <a:endParaRPr lang="en-US" sz="1200" spc="-5"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Types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containers</a:t>
            </a:r>
            <a:endParaRPr lang="en-US" sz="1200" spc="-5"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Variety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volumes</a:t>
            </a:r>
            <a:endParaRPr lang="en-US" sz="1200" spc="-5"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103</a:t>
            </a:fld>
            <a:endParaRPr lang="en-US" dirty="0"/>
          </a:p>
        </p:txBody>
      </p:sp>
    </p:spTree>
    <p:extLst>
      <p:ext uri="{BB962C8B-B14F-4D97-AF65-F5344CB8AC3E}">
        <p14:creationId xmlns:p14="http://schemas.microsoft.com/office/powerpoint/2010/main" val="26163443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latin typeface="Calibri" panose="020F0502020204030204" pitchFamily="34" charset="0"/>
                <a:ea typeface="Calibri" panose="020F0502020204030204" pitchFamily="34" charset="0"/>
              </a:rPr>
              <a:t>Equipment- </a:t>
            </a:r>
            <a:r>
              <a:rPr lang="en-US" sz="1200" dirty="0">
                <a:effectLst/>
                <a:latin typeface="Calibri" panose="020F0502020204030204" pitchFamily="34" charset="0"/>
                <a:ea typeface="Calibri" panose="020F0502020204030204" pitchFamily="34" charset="0"/>
              </a:rPr>
              <a:t>Intravenous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 </a:t>
            </a:r>
            <a:r>
              <a:rPr lang="en-US" sz="1200" spc="-20" dirty="0">
                <a:latin typeface="Calibri" panose="020F0502020204030204" pitchFamily="34" charset="0"/>
                <a:ea typeface="Calibri" panose="020F0502020204030204" pitchFamily="34" charset="0"/>
              </a:rPr>
              <a:t>administration sets</a:t>
            </a:r>
            <a:endParaRPr lang="en-US" sz="12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915035" algn="l"/>
              </a:tabLst>
            </a:pPr>
            <a:r>
              <a:rPr lang="en-US" sz="1200" spc="-5" dirty="0">
                <a:latin typeface="Calibri" panose="020F0502020204030204" pitchFamily="34" charset="0"/>
                <a:ea typeface="Calibri" panose="020F0502020204030204" pitchFamily="34" charset="0"/>
              </a:rPr>
              <a:t>Components</a:t>
            </a:r>
          </a:p>
          <a:p>
            <a:pPr marL="800100" marR="0" lvl="1" indent="-342900">
              <a:lnSpc>
                <a:spcPct val="150000"/>
              </a:lnSpc>
              <a:spcBef>
                <a:spcPts val="0"/>
              </a:spcBef>
              <a:spcAft>
                <a:spcPts val="0"/>
              </a:spcAft>
              <a:buClr>
                <a:srgbClr val="349D96"/>
              </a:buClr>
              <a:buSzPct val="100000"/>
              <a:buFont typeface="Courier New" panose="02070309020205020404" pitchFamily="49" charset="0"/>
              <a:buChar char="o"/>
              <a:tabLst>
                <a:tab pos="1143635" algn="l"/>
              </a:tabLst>
            </a:pPr>
            <a:r>
              <a:rPr lang="en-US" sz="1200" spc="-5" dirty="0">
                <a:effectLst/>
                <a:latin typeface="Calibri" panose="020F0502020204030204" pitchFamily="34" charset="0"/>
                <a:ea typeface="Calibri" panose="020F0502020204030204" pitchFamily="34" charset="0"/>
              </a:rPr>
              <a:t>Piercing</a:t>
            </a:r>
            <a:r>
              <a:rPr lang="en-US" sz="1200" spc="-10" dirty="0">
                <a:effectLst/>
                <a:latin typeface="Calibri" panose="020F0502020204030204" pitchFamily="34" charset="0"/>
                <a:ea typeface="Calibri" panose="020F0502020204030204" pitchFamily="34" charset="0"/>
              </a:rPr>
              <a:t> spike</a:t>
            </a:r>
            <a:endParaRPr lang="en-US" sz="1200" spc="-5"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Clr>
                <a:srgbClr val="349D96"/>
              </a:buClr>
              <a:buSzPct val="100000"/>
              <a:buFont typeface="Courier New" panose="02070309020205020404" pitchFamily="49" charset="0"/>
              <a:buChar char="o"/>
              <a:tabLst>
                <a:tab pos="1143635" algn="l"/>
              </a:tabLst>
            </a:pPr>
            <a:r>
              <a:rPr lang="en-US" sz="1200" spc="-5" dirty="0">
                <a:effectLst/>
                <a:latin typeface="Calibri" panose="020F0502020204030204" pitchFamily="34" charset="0"/>
                <a:ea typeface="Calibri" panose="020F0502020204030204" pitchFamily="34" charset="0"/>
              </a:rPr>
              <a:t>Drip</a:t>
            </a:r>
            <a:r>
              <a:rPr lang="en-US" sz="1200" spc="-10" dirty="0">
                <a:effectLst/>
                <a:latin typeface="Calibri" panose="020F0502020204030204" pitchFamily="34" charset="0"/>
                <a:ea typeface="Calibri" panose="020F0502020204030204" pitchFamily="34" charset="0"/>
              </a:rPr>
              <a:t> Chamber</a:t>
            </a:r>
            <a:endParaRPr lang="en-US" sz="1200" spc="-5" dirty="0">
              <a:effectLst/>
              <a:latin typeface="Calibri" panose="020F0502020204030204" pitchFamily="34" charset="0"/>
              <a:ea typeface="Calibri" panose="020F0502020204030204" pitchFamily="34" charset="0"/>
            </a:endParaRPr>
          </a:p>
          <a:p>
            <a:pPr marL="1257300" marR="0" lvl="2" indent="-342900">
              <a:lnSpc>
                <a:spcPct val="150000"/>
              </a:lnSpc>
              <a:spcBef>
                <a:spcPts val="5"/>
              </a:spcBef>
              <a:spcAft>
                <a:spcPts val="0"/>
              </a:spcAft>
              <a:buClr>
                <a:srgbClr val="349D96"/>
              </a:buClr>
              <a:buSzPct val="100000"/>
              <a:buFont typeface="Courier New" panose="02070309020205020404" pitchFamily="49" charset="0"/>
              <a:buChar char="o"/>
              <a:tabLst>
                <a:tab pos="1372235" algn="l"/>
              </a:tabLst>
            </a:pPr>
            <a:r>
              <a:rPr lang="en-US" sz="1200" spc="-15" dirty="0">
                <a:effectLst/>
                <a:latin typeface="Calibri" panose="020F0502020204030204" pitchFamily="34" charset="0"/>
                <a:ea typeface="Arial" panose="020B0604020202020204" pitchFamily="34" charset="0"/>
              </a:rPr>
              <a:t>Macro drip</a:t>
            </a:r>
            <a:r>
              <a:rPr lang="en-US" sz="1200" spc="-6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chamber-</a:t>
            </a:r>
            <a:r>
              <a:rPr lang="en-US" sz="1200" spc="-20" dirty="0">
                <a:effectLst/>
                <a:latin typeface="Calibri" panose="020F0502020204030204" pitchFamily="34" charset="0"/>
                <a:ea typeface="Arial" panose="020B0604020202020204" pitchFamily="34" charset="0"/>
              </a:rPr>
              <a:t>type</a:t>
            </a:r>
            <a:endParaRPr lang="en-US" sz="1200" spc="-15" dirty="0">
              <a:effectLst/>
              <a:latin typeface="Calibri" panose="020F0502020204030204" pitchFamily="34" charset="0"/>
              <a:ea typeface="Arial" panose="020B0604020202020204" pitchFamily="34" charset="0"/>
            </a:endParaRPr>
          </a:p>
          <a:p>
            <a:pPr marL="1257300" marR="0" lvl="2" indent="-342900">
              <a:lnSpc>
                <a:spcPct val="150000"/>
              </a:lnSpc>
              <a:spcBef>
                <a:spcPts val="0"/>
              </a:spcBef>
              <a:spcAft>
                <a:spcPts val="0"/>
              </a:spcAft>
              <a:buClr>
                <a:srgbClr val="349D96"/>
              </a:buClr>
              <a:buSzPct val="100000"/>
              <a:buFont typeface="Courier New" panose="02070309020205020404" pitchFamily="49" charset="0"/>
              <a:buChar char="o"/>
              <a:tabLst>
                <a:tab pos="1372235" algn="l"/>
              </a:tabLst>
            </a:pPr>
            <a:r>
              <a:rPr lang="en-US" sz="1200" spc="-15" dirty="0">
                <a:effectLst/>
                <a:latin typeface="Calibri" panose="020F0502020204030204" pitchFamily="34" charset="0"/>
                <a:ea typeface="Arial" panose="020B0604020202020204" pitchFamily="34" charset="0"/>
              </a:rPr>
              <a:t>Micro drip</a:t>
            </a:r>
            <a:r>
              <a:rPr lang="en-US" sz="1200" spc="-4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chamber-</a:t>
            </a:r>
            <a:r>
              <a:rPr lang="en-US" sz="1200" spc="-20" dirty="0">
                <a:effectLst/>
                <a:latin typeface="Calibri" panose="020F0502020204030204" pitchFamily="34" charset="0"/>
                <a:ea typeface="Arial" panose="020B0604020202020204" pitchFamily="34" charset="0"/>
              </a:rPr>
              <a:t>type</a:t>
            </a:r>
            <a:endParaRPr lang="en-US" sz="1200" spc="-15" dirty="0">
              <a:effectLst/>
              <a:latin typeface="Calibri" panose="020F0502020204030204" pitchFamily="34" charset="0"/>
              <a:ea typeface="Arial" panose="020B0604020202020204" pitchFamily="34" charset="0"/>
            </a:endParaRPr>
          </a:p>
          <a:p>
            <a:pPr marL="457200" lvl="1"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104</a:t>
            </a:fld>
            <a:endParaRPr lang="en-US" dirty="0"/>
          </a:p>
        </p:txBody>
      </p:sp>
    </p:spTree>
    <p:extLst>
      <p:ext uri="{BB962C8B-B14F-4D97-AF65-F5344CB8AC3E}">
        <p14:creationId xmlns:p14="http://schemas.microsoft.com/office/powerpoint/2010/main" val="14475098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latin typeface="Calibri" panose="020F0502020204030204" pitchFamily="34" charset="0"/>
                <a:ea typeface="Calibri" panose="020F0502020204030204" pitchFamily="34" charset="0"/>
              </a:rPr>
              <a:t>Equipment- </a:t>
            </a:r>
            <a:r>
              <a:rPr lang="en-US" sz="1200" dirty="0">
                <a:effectLst/>
                <a:latin typeface="Calibri" panose="020F0502020204030204" pitchFamily="34" charset="0"/>
                <a:ea typeface="Calibri" panose="020F0502020204030204" pitchFamily="34" charset="0"/>
              </a:rPr>
              <a:t>Intravenous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 </a:t>
            </a:r>
            <a:r>
              <a:rPr lang="en-US" sz="1200" spc="-20" dirty="0">
                <a:latin typeface="Calibri" panose="020F0502020204030204" pitchFamily="34" charset="0"/>
                <a:ea typeface="Calibri" panose="020F0502020204030204" pitchFamily="34" charset="0"/>
              </a:rPr>
              <a:t>administration sets</a:t>
            </a:r>
            <a:endParaRPr lang="en-US" sz="1200"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latin typeface="Calibri" panose="020F0502020204030204" pitchFamily="34" charset="0"/>
                <a:ea typeface="Calibri" panose="020F0502020204030204" pitchFamily="34" charset="0"/>
              </a:rPr>
              <a:t>Components</a:t>
            </a:r>
          </a:p>
          <a:p>
            <a:pPr marL="971550" lvl="2" indent="-342900">
              <a:lnSpc>
                <a:spcPct val="100000"/>
              </a:lnSpc>
              <a:spcBef>
                <a:spcPts val="0"/>
              </a:spcBef>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Flow </a:t>
            </a:r>
            <a:r>
              <a:rPr lang="en-US" sz="1200" spc="-10" dirty="0">
                <a:effectLst/>
                <a:latin typeface="Calibri" panose="020F0502020204030204" pitchFamily="34" charset="0"/>
                <a:ea typeface="Calibri" panose="020F0502020204030204" pitchFamily="34" charset="0"/>
              </a:rPr>
              <a:t>clamp</a:t>
            </a:r>
            <a:endParaRPr lang="en-US" sz="1200" spc="-5" dirty="0">
              <a:effectLst/>
              <a:latin typeface="Calibri" panose="020F0502020204030204" pitchFamily="34" charset="0"/>
              <a:ea typeface="Calibri" panose="020F0502020204030204" pitchFamily="34" charset="0"/>
            </a:endParaRPr>
          </a:p>
          <a:p>
            <a:pPr marL="971550" lvl="2" indent="-342900">
              <a:lnSpc>
                <a:spcPct val="100000"/>
              </a:lnSpc>
              <a:spcBef>
                <a:spcPts val="0"/>
              </a:spcBef>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Drug</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20" dirty="0">
                <a:effectLst/>
                <a:latin typeface="Calibri" panose="020F0502020204030204" pitchFamily="34" charset="0"/>
                <a:ea typeface="Calibri" panose="020F0502020204030204" pitchFamily="34" charset="0"/>
              </a:rPr>
              <a:t> port</a:t>
            </a:r>
            <a:endParaRPr lang="en-US" sz="1200" spc="-5" dirty="0">
              <a:effectLst/>
              <a:latin typeface="Calibri" panose="020F0502020204030204" pitchFamily="34" charset="0"/>
              <a:ea typeface="Calibri" panose="020F0502020204030204" pitchFamily="34" charset="0"/>
            </a:endParaRPr>
          </a:p>
          <a:p>
            <a:pPr marL="971550" lvl="2" indent="-342900">
              <a:lnSpc>
                <a:spcPct val="100000"/>
              </a:lnSpc>
              <a:spcBef>
                <a:spcPts val="0"/>
              </a:spcBef>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Connector</a:t>
            </a:r>
            <a:r>
              <a:rPr lang="en-US" sz="1200" spc="-40"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end</a:t>
            </a:r>
            <a:endParaRPr lang="en-US" sz="1200" spc="-5" dirty="0">
              <a:effectLst/>
              <a:latin typeface="Calibri" panose="020F0502020204030204" pitchFamily="34" charset="0"/>
              <a:ea typeface="Calibri" panose="020F0502020204030204" pitchFamily="34" charset="0"/>
            </a:endParaRPr>
          </a:p>
          <a:p>
            <a:pPr marL="971550" lvl="2" indent="-342900">
              <a:lnSpc>
                <a:spcPct val="100000"/>
              </a:lnSpc>
              <a:spcBef>
                <a:spcPts val="5"/>
              </a:spcBef>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Variety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extensions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other pieces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 </a:t>
            </a:r>
            <a:r>
              <a:rPr lang="en-US" sz="1200" spc="-10" dirty="0">
                <a:effectLst/>
                <a:latin typeface="Calibri" panose="020F0502020204030204" pitchFamily="34" charset="0"/>
                <a:ea typeface="Calibri" panose="020F0502020204030204" pitchFamily="34" charset="0"/>
              </a:rPr>
              <a:t>equipment</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None/>
              <a:tabLst>
                <a:tab pos="515620" algn="l"/>
              </a:tabLst>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125"/>
              </a:spcBef>
              <a:spcAft>
                <a:spcPts val="0"/>
              </a:spcAft>
              <a:buClrTx/>
              <a:buSzPct val="100000"/>
              <a:buFont typeface="Wingdings" panose="05000000000000000000" pitchFamily="2" charset="2"/>
              <a:buNone/>
              <a:tabLst>
                <a:tab pos="515620" algn="l"/>
              </a:tabLst>
              <a:defRPr/>
            </a:pPr>
            <a:r>
              <a:rPr lang="en-US" sz="1200" spc="-5" dirty="0">
                <a:effectLst/>
                <a:latin typeface="Calibri" panose="020F0502020204030204" pitchFamily="34" charset="0"/>
                <a:ea typeface="Calibri" panose="020F0502020204030204" pitchFamily="34" charset="0"/>
              </a:rPr>
              <a:t>Some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sets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manufacturer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specific</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all?</a:t>
            </a:r>
            <a:r>
              <a:rPr lang="en-US" sz="1200" spc="2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does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this</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mean?</a:t>
            </a:r>
            <a:endParaRPr lang="en-US" sz="1200" spc="-5" dirty="0">
              <a:effectLst/>
              <a:latin typeface="Calibri" panose="020F0502020204030204" pitchFamily="34" charset="0"/>
              <a:ea typeface="Calibri" panose="020F0502020204030204" pitchFamily="34" charset="0"/>
            </a:endParaRPr>
          </a:p>
          <a:p>
            <a:pPr marL="457200" lvl="1"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105</a:t>
            </a:fld>
            <a:endParaRPr lang="en-US" dirty="0"/>
          </a:p>
        </p:txBody>
      </p:sp>
    </p:spTree>
    <p:extLst>
      <p:ext uri="{BB962C8B-B14F-4D97-AF65-F5344CB8AC3E}">
        <p14:creationId xmlns:p14="http://schemas.microsoft.com/office/powerpoint/2010/main" val="14692092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latin typeface="Calibri" panose="020F0502020204030204" pitchFamily="34" charset="0"/>
                <a:ea typeface="Calibri" panose="020F0502020204030204" pitchFamily="34" charset="0"/>
              </a:rPr>
              <a:t>Equipment- Needles / Catheters</a:t>
            </a:r>
            <a:endParaRPr lang="en-US" sz="12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915035" algn="l"/>
              </a:tabLst>
            </a:pPr>
            <a:r>
              <a:rPr lang="en-US" sz="1200" spc="-5" dirty="0">
                <a:latin typeface="Calibri" panose="020F0502020204030204" pitchFamily="34" charset="0"/>
                <a:ea typeface="Calibri" panose="020F0502020204030204" pitchFamily="34" charset="0"/>
              </a:rPr>
              <a:t>Types</a:t>
            </a:r>
          </a:p>
          <a:p>
            <a:pPr marL="514350" lvl="1" indent="-342900">
              <a:lnSpc>
                <a:spcPct val="150000"/>
              </a:lnSpc>
              <a:spcBef>
                <a:spcPts val="0"/>
              </a:spcBef>
              <a:buSzPct val="100000"/>
              <a:buFont typeface="Courier New" panose="02070309020205020404" pitchFamily="49" charset="0"/>
              <a:buChar char="o"/>
              <a:tabLst>
                <a:tab pos="915035" algn="l"/>
              </a:tabLst>
            </a:pPr>
            <a:r>
              <a:rPr lang="en-US" sz="1200" spc="-5" dirty="0">
                <a:latin typeface="Calibri" panose="020F0502020204030204" pitchFamily="34" charset="0"/>
                <a:ea typeface="Calibri" panose="020F0502020204030204" pitchFamily="34" charset="0"/>
              </a:rPr>
              <a:t>Over the needle</a:t>
            </a:r>
            <a:endParaRPr lang="en-US" sz="1200" spc="-5" dirty="0">
              <a:effectLst/>
              <a:latin typeface="Calibri" panose="020F0502020204030204" pitchFamily="34" charset="0"/>
              <a:ea typeface="Calibri" panose="020F0502020204030204" pitchFamily="34" charset="0"/>
            </a:endParaRPr>
          </a:p>
          <a:p>
            <a:pPr marL="342900" lvl="0" indent="-342900">
              <a:lnSpc>
                <a:spcPct val="150000"/>
              </a:lnSpc>
              <a:spcBef>
                <a:spcPts val="0"/>
              </a:spcBef>
              <a:buSzPct val="100000"/>
              <a:buFont typeface="Wingdings" panose="05000000000000000000" pitchFamily="2" charset="2"/>
              <a:buChar char="§"/>
              <a:tabLst>
                <a:tab pos="915035" algn="l"/>
              </a:tabLst>
            </a:pPr>
            <a:r>
              <a:rPr lang="en-US" sz="1200" spc="-5" dirty="0">
                <a:latin typeface="Calibri" panose="020F0502020204030204" pitchFamily="34" charset="0"/>
                <a:ea typeface="Calibri" panose="020F0502020204030204" pitchFamily="34" charset="0"/>
              </a:rPr>
              <a:t>IV catheter size </a:t>
            </a:r>
            <a:endParaRPr lang="en-US" sz="1200" spc="-5" dirty="0">
              <a:effectLst/>
              <a:latin typeface="Calibri" panose="020F0502020204030204" pitchFamily="34" charset="0"/>
              <a:ea typeface="Calibri" panose="020F0502020204030204" pitchFamily="34" charset="0"/>
            </a:endParaRPr>
          </a:p>
          <a:p>
            <a:pPr marL="457200" lvl="1"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106</a:t>
            </a:fld>
            <a:endParaRPr lang="en-US" dirty="0"/>
          </a:p>
        </p:txBody>
      </p:sp>
    </p:spTree>
    <p:extLst>
      <p:ext uri="{BB962C8B-B14F-4D97-AF65-F5344CB8AC3E}">
        <p14:creationId xmlns:p14="http://schemas.microsoft.com/office/powerpoint/2010/main" val="15444604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latin typeface="Calibri" panose="020F0502020204030204" pitchFamily="34" charset="0"/>
                <a:ea typeface="Calibri" panose="020F0502020204030204" pitchFamily="34" charset="0"/>
              </a:rPr>
              <a:t>Equipment- Supplies &amp; materials</a:t>
            </a:r>
            <a:endParaRPr lang="en-US" sz="1200"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Personal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protective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equipment</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maintain</a:t>
            </a:r>
            <a:r>
              <a:rPr lang="en-US" sz="1200" spc="-20"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BSI</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10" dirty="0">
                <a:effectLst/>
                <a:latin typeface="Calibri" panose="020F0502020204030204" pitchFamily="34" charset="0"/>
                <a:ea typeface="Calibri" panose="020F0502020204030204" pitchFamily="34" charset="0"/>
              </a:rPr>
              <a:t>Tourniquet</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Chlorhexidine</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/Alcohol/povidone/iodine:</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Sterile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dressings</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Wingdings" panose="05000000000000000000" pitchFamily="2" charset="2"/>
              <a:buChar char="§"/>
              <a:tabLst>
                <a:tab pos="915035" algn="l"/>
              </a:tabLst>
            </a:pPr>
            <a:r>
              <a:rPr lang="en-US" sz="1200" spc="-20" dirty="0">
                <a:effectLst/>
                <a:latin typeface="Calibri" panose="020F0502020204030204" pitchFamily="34" charset="0"/>
                <a:ea typeface="Calibri" panose="020F0502020204030204" pitchFamily="34" charset="0"/>
              </a:rPr>
              <a:t>Tape</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914400" algn="l"/>
                <a:tab pos="915035" algn="l"/>
              </a:tabLst>
            </a:pPr>
            <a:r>
              <a:rPr lang="en-US" sz="1200" spc="-5" dirty="0">
                <a:effectLst/>
                <a:latin typeface="Calibri" panose="020F0502020204030204" pitchFamily="34" charset="0"/>
                <a:ea typeface="Calibri" panose="020F0502020204030204" pitchFamily="34" charset="0"/>
              </a:rPr>
              <a:t>Arm boards –</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if </a:t>
            </a:r>
            <a:r>
              <a:rPr lang="en-US" sz="1200" spc="-10" dirty="0">
                <a:effectLst/>
                <a:latin typeface="Calibri" panose="020F0502020204030204" pitchFamily="34" charset="0"/>
                <a:ea typeface="Calibri" panose="020F0502020204030204" pitchFamily="34" charset="0"/>
              </a:rPr>
              <a:t>necessary</a:t>
            </a:r>
            <a:endParaRPr lang="en-US" sz="1200" spc="-5" dirty="0">
              <a:effectLst/>
              <a:latin typeface="Calibri" panose="020F0502020204030204" pitchFamily="34" charset="0"/>
              <a:ea typeface="Calibri" panose="020F0502020204030204" pitchFamily="34" charset="0"/>
            </a:endParaRPr>
          </a:p>
          <a:p>
            <a:pPr marL="800100" marR="464185" lvl="1"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Vacutainer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holder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assorted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collection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samples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protocol/area </a:t>
            </a:r>
            <a:r>
              <a:rPr lang="en-US" sz="1200" spc="-10" dirty="0">
                <a:effectLst/>
                <a:latin typeface="Calibri" panose="020F0502020204030204" pitchFamily="34" charset="0"/>
                <a:ea typeface="Calibri" panose="020F0502020204030204" pitchFamily="34" charset="0"/>
              </a:rPr>
              <a:t>dependent.</a:t>
            </a:r>
            <a:endParaRPr lang="en-US" sz="1200" spc="-5" dirty="0">
              <a:effectLst/>
              <a:latin typeface="Calibri" panose="020F0502020204030204" pitchFamily="34" charset="0"/>
              <a:ea typeface="Calibri" panose="020F0502020204030204" pitchFamily="34" charset="0"/>
            </a:endParaRPr>
          </a:p>
          <a:p>
            <a:pPr marL="457200" lvl="1"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107</a:t>
            </a:fld>
            <a:endParaRPr lang="en-US" dirty="0"/>
          </a:p>
        </p:txBody>
      </p:sp>
    </p:spTree>
    <p:extLst>
      <p:ext uri="{BB962C8B-B14F-4D97-AF65-F5344CB8AC3E}">
        <p14:creationId xmlns:p14="http://schemas.microsoft.com/office/powerpoint/2010/main" val="37682536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342900" marR="0" lvl="0" indent="-342900">
              <a:lnSpc>
                <a:spcPct val="10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Explain</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need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for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cannulation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describe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procedure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patient.</a:t>
            </a:r>
            <a:endParaRPr lang="en-US" dirty="0">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Ask</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has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allergies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(especially</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iodine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using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iodine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pads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cleanse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skin).</a:t>
            </a:r>
            <a:endParaRPr lang="en-US"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108</a:t>
            </a:fld>
            <a:endParaRPr lang="en-US" dirty="0"/>
          </a:p>
        </p:txBody>
      </p:sp>
    </p:spTree>
    <p:extLst>
      <p:ext uri="{BB962C8B-B14F-4D97-AF65-F5344CB8AC3E}">
        <p14:creationId xmlns:p14="http://schemas.microsoft.com/office/powerpoint/2010/main" val="42441417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effectLst/>
                <a:latin typeface="Calibri" panose="020F0502020204030204" pitchFamily="34" charset="0"/>
                <a:ea typeface="Calibri" panose="020F0502020204030204" pitchFamily="34" charset="0"/>
              </a:rPr>
              <a:t>Procedure for performing IV cannulation</a:t>
            </a: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Select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solution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check</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make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sure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it</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is:</a:t>
            </a:r>
            <a:endParaRPr lang="en-US" sz="1200"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proper</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solution</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Clean,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without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particulate</a:t>
            </a:r>
            <a:r>
              <a:rPr lang="en-US" sz="1200" spc="-4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matter</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outdated</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Not </a:t>
            </a:r>
            <a:r>
              <a:rPr lang="en-US" sz="1200" spc="-10" dirty="0">
                <a:effectLst/>
                <a:latin typeface="Calibri" panose="020F0502020204030204" pitchFamily="34" charset="0"/>
                <a:ea typeface="Calibri" panose="020F0502020204030204" pitchFamily="34" charset="0"/>
              </a:rPr>
              <a:t>leaking</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Warmed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 cooled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 </a:t>
            </a:r>
            <a:r>
              <a:rPr lang="en-US" sz="1200" spc="-10" dirty="0">
                <a:effectLst/>
                <a:latin typeface="Calibri" panose="020F0502020204030204" pitchFamily="34" charset="0"/>
                <a:ea typeface="Calibri" panose="020F0502020204030204" pitchFamily="34" charset="0"/>
              </a:rPr>
              <a:t>indicated</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109</a:t>
            </a:fld>
            <a:endParaRPr lang="en-US" dirty="0"/>
          </a:p>
        </p:txBody>
      </p:sp>
    </p:spTree>
    <p:extLst>
      <p:ext uri="{BB962C8B-B14F-4D97-AF65-F5344CB8AC3E}">
        <p14:creationId xmlns:p14="http://schemas.microsoft.com/office/powerpoint/2010/main" val="8717397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effectLst/>
                <a:latin typeface="Calibri" panose="020F0502020204030204" pitchFamily="34" charset="0"/>
                <a:ea typeface="Calibri" panose="020F0502020204030204" pitchFamily="34" charset="0"/>
              </a:rPr>
              <a:t>Procedure for performing IV cannulation</a:t>
            </a: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Select</a:t>
            </a:r>
            <a:r>
              <a:rPr lang="en-US" sz="1200" spc="-20" dirty="0">
                <a:effectLst/>
                <a:latin typeface="Calibri" panose="020F0502020204030204" pitchFamily="34" charset="0"/>
                <a:ea typeface="Calibri" panose="020F0502020204030204" pitchFamily="34" charset="0"/>
              </a:rPr>
              <a:t> an appropriate size catheter</a:t>
            </a:r>
            <a:endParaRPr lang="en-US" sz="1200" spc="-20" dirty="0">
              <a:latin typeface="Calibri" panose="020F0502020204030204" pitchFamily="34" charset="0"/>
              <a:ea typeface="Calibri" panose="020F0502020204030204" pitchFamily="34" charset="0"/>
            </a:endParaRPr>
          </a:p>
          <a:p>
            <a:pPr marL="800100" marR="0" lvl="1" indent="-342900">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14</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16</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gauge 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trauma,</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volume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replacement,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cardiac</a:t>
            </a:r>
            <a:r>
              <a:rPr lang="en-US" sz="1200" spc="-10" dirty="0">
                <a:effectLst/>
                <a:latin typeface="Calibri" panose="020F0502020204030204" pitchFamily="34" charset="0"/>
                <a:ea typeface="Calibri" panose="020F0502020204030204" pitchFamily="34" charset="0"/>
              </a:rPr>
              <a:t> arrest</a:t>
            </a:r>
            <a:endParaRPr lang="en-US" sz="1200" spc="-5"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18</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20</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gauge 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medical</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conditions</a:t>
            </a:r>
            <a:endParaRPr lang="en-US" sz="1200" spc="-5" dirty="0">
              <a:effectLst/>
              <a:latin typeface="Calibri" panose="020F0502020204030204" pitchFamily="34" charset="0"/>
              <a:ea typeface="Calibri" panose="020F0502020204030204" pitchFamily="34" charset="0"/>
            </a:endParaRPr>
          </a:p>
          <a:p>
            <a:pPr marL="800100" marR="0" lvl="1" indent="-342900">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22</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24</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gauge 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pediatrics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geriatrics</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110</a:t>
            </a:fld>
            <a:endParaRPr lang="en-US" dirty="0"/>
          </a:p>
        </p:txBody>
      </p:sp>
    </p:spTree>
    <p:extLst>
      <p:ext uri="{BB962C8B-B14F-4D97-AF65-F5344CB8AC3E}">
        <p14:creationId xmlns:p14="http://schemas.microsoft.com/office/powerpoint/2010/main" val="210500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335"/>
              </a:lnSpc>
              <a:spcBef>
                <a:spcPts val="0"/>
              </a:spcBef>
              <a:spcAft>
                <a:spcPts val="0"/>
              </a:spcAft>
              <a:buSzPts val="1100"/>
              <a:buFont typeface="Calibri" panose="020F0502020204030204" pitchFamily="34" charset="0"/>
              <a:buNone/>
              <a:tabLst>
                <a:tab pos="840105" algn="l"/>
              </a:tabLst>
            </a:pPr>
            <a:r>
              <a:rPr lang="en-US" sz="1200" dirty="0">
                <a:effectLst/>
                <a:latin typeface="Calibri" panose="020F0502020204030204" pitchFamily="34" charset="0"/>
                <a:ea typeface="Calibri" panose="020F0502020204030204" pitchFamily="34" charset="0"/>
              </a:rPr>
              <a:t>Providing</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guidance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authority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action</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treatments</a:t>
            </a:r>
            <a:endParaRPr lang="en-US" sz="1200" dirty="0">
              <a:effectLst/>
              <a:latin typeface="Calibri" panose="020F0502020204030204" pitchFamily="34" charset="0"/>
              <a:ea typeface="Calibri" panose="020F0502020204030204" pitchFamily="34" charset="0"/>
            </a:endParaRPr>
          </a:p>
          <a:p>
            <a:pPr marL="1143000" marR="0" lvl="2" indent="-228600">
              <a:lnSpc>
                <a:spcPts val="1335"/>
              </a:lnSpc>
              <a:spcBef>
                <a:spcPts val="0"/>
              </a:spcBef>
              <a:spcAft>
                <a:spcPts val="0"/>
              </a:spcAft>
              <a:buSzPts val="1100"/>
              <a:buFont typeface="Calibri" panose="020F0502020204030204" pitchFamily="34" charset="0"/>
              <a:buAutoNum type="arabicPeriod"/>
              <a:tabLst>
                <a:tab pos="1282065" algn="l"/>
              </a:tabLst>
            </a:pPr>
            <a:r>
              <a:rPr lang="en-US" sz="1200" dirty="0">
                <a:effectLst/>
                <a:latin typeface="Calibri" panose="020F0502020204030204" pitchFamily="34" charset="0"/>
                <a:ea typeface="Calibri" panose="020F0502020204030204" pitchFamily="34" charset="0"/>
              </a:rPr>
              <a:t>Protocols,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standing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orders,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care</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algorithms</a:t>
            </a:r>
            <a:endParaRPr lang="en-US" sz="1200" dirty="0">
              <a:effectLst/>
              <a:latin typeface="Calibri" panose="020F0502020204030204" pitchFamily="34" charset="0"/>
              <a:ea typeface="Calibri" panose="020F0502020204030204" pitchFamily="34" charset="0"/>
            </a:endParaRPr>
          </a:p>
          <a:p>
            <a:pPr marL="1600200" marR="0" lvl="3" indent="-228600">
              <a:spcBef>
                <a:spcPts val="5"/>
              </a:spcBef>
              <a:spcAft>
                <a:spcPts val="0"/>
              </a:spcAft>
              <a:buSzPts val="1100"/>
              <a:buFont typeface="Calibri" panose="020F0502020204030204" pitchFamily="34" charset="0"/>
              <a:buAutoNum type="alphaLcParenR"/>
              <a:tabLst>
                <a:tab pos="1742440" algn="l"/>
              </a:tabLst>
            </a:pPr>
            <a:r>
              <a:rPr lang="en-US" sz="1200" dirty="0">
                <a:effectLst/>
                <a:latin typeface="Calibri" panose="020F0502020204030204" pitchFamily="34" charset="0"/>
                <a:ea typeface="Calibri" panose="020F0502020204030204" pitchFamily="34" charset="0"/>
              </a:rPr>
              <a:t>Can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clearly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define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outline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performance</a:t>
            </a:r>
            <a:r>
              <a:rPr lang="en-US" sz="1200" spc="-10" dirty="0">
                <a:effectLst/>
                <a:latin typeface="Calibri" panose="020F0502020204030204" pitchFamily="34" charset="0"/>
                <a:ea typeface="Calibri" panose="020F0502020204030204" pitchFamily="34" charset="0"/>
              </a:rPr>
              <a:t> parameters</a:t>
            </a:r>
            <a:endParaRPr lang="en-US" sz="12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48790" algn="l"/>
              </a:tabLst>
            </a:pPr>
            <a:r>
              <a:rPr lang="en-US" sz="1200" dirty="0">
                <a:effectLst/>
                <a:latin typeface="Calibri" panose="020F0502020204030204" pitchFamily="34" charset="0"/>
                <a:ea typeface="Calibri" panose="020F0502020204030204" pitchFamily="34" charset="0"/>
              </a:rPr>
              <a:t>Promote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standardized</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approach</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1282065" algn="l"/>
              </a:tabLst>
            </a:pPr>
            <a:r>
              <a:rPr lang="en-US" sz="1200" dirty="0">
                <a:effectLst/>
                <a:latin typeface="Calibri" panose="020F0502020204030204" pitchFamily="34" charset="0"/>
                <a:ea typeface="Calibri" panose="020F0502020204030204" pitchFamily="34" charset="0"/>
              </a:rPr>
              <a:t>Limitations</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protocols,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standing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orders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&amp;</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care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algorithms</a:t>
            </a:r>
            <a:endParaRPr lang="en-US" sz="12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42440" algn="l"/>
              </a:tabLst>
            </a:pPr>
            <a:r>
              <a:rPr lang="en-US" sz="1200" dirty="0">
                <a:effectLst/>
                <a:latin typeface="Calibri" panose="020F0502020204030204" pitchFamily="34" charset="0"/>
                <a:ea typeface="Calibri" panose="020F0502020204030204" pitchFamily="34" charset="0"/>
              </a:rPr>
              <a:t>Only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addresses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“classic”</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10" dirty="0">
                <a:effectLst/>
                <a:latin typeface="Calibri" panose="020F0502020204030204" pitchFamily="34" charset="0"/>
                <a:ea typeface="Calibri" panose="020F0502020204030204" pitchFamily="34" charset="0"/>
              </a:rPr>
              <a:t> presentations</a:t>
            </a:r>
            <a:endParaRPr lang="en-US" sz="1200" dirty="0">
              <a:effectLst/>
              <a:latin typeface="Calibri" panose="020F0502020204030204" pitchFamily="34" charset="0"/>
              <a:ea typeface="Calibri" panose="020F0502020204030204" pitchFamily="34" charset="0"/>
            </a:endParaRPr>
          </a:p>
          <a:p>
            <a:pPr marL="2057400" marR="0" lvl="4" indent="-228600">
              <a:spcBef>
                <a:spcPts val="5"/>
              </a:spcBef>
              <a:spcAft>
                <a:spcPts val="0"/>
              </a:spcAft>
              <a:buSzPts val="1100"/>
              <a:buFont typeface="Calibri" panose="020F0502020204030204" pitchFamily="34" charset="0"/>
              <a:buAutoNum type="arabicParenBoth"/>
              <a:tabLst>
                <a:tab pos="2247265" algn="l"/>
              </a:tabLst>
            </a:pPr>
            <a:r>
              <a:rPr lang="en-US" sz="1200" spc="-5" dirty="0">
                <a:effectLst/>
                <a:latin typeface="Calibri" panose="020F0502020204030204" pitchFamily="34" charset="0"/>
                <a:ea typeface="Calibri" panose="020F0502020204030204" pitchFamily="34" charset="0"/>
              </a:rPr>
              <a:t>Non-specific</a:t>
            </a:r>
            <a:r>
              <a:rPr lang="en-US" sz="1200" spc="-4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complaints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do</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follow</a:t>
            </a:r>
            <a:r>
              <a:rPr lang="en-US" sz="1200" spc="-3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model</a:t>
            </a:r>
            <a:endParaRPr lang="en-US" sz="1200" spc="-5" dirty="0">
              <a:effectLst/>
              <a:latin typeface="Calibri" panose="020F0502020204030204" pitchFamily="34" charset="0"/>
              <a:ea typeface="Calibri" panose="020F0502020204030204" pitchFamily="34" charset="0"/>
            </a:endParaRPr>
          </a:p>
          <a:p>
            <a:pPr marL="2057400" marR="0" lvl="4" indent="-228600">
              <a:spcBef>
                <a:spcPts val="0"/>
              </a:spcBef>
              <a:spcAft>
                <a:spcPts val="0"/>
              </a:spcAft>
              <a:buSzPts val="1100"/>
              <a:buFont typeface="Calibri" panose="020F0502020204030204" pitchFamily="34" charset="0"/>
              <a:buAutoNum type="arabicParenBoth"/>
              <a:tabLst>
                <a:tab pos="2245360" algn="l"/>
              </a:tabLst>
            </a:pPr>
            <a:r>
              <a:rPr lang="en-US" sz="1200" spc="-5" dirty="0">
                <a:effectLst/>
                <a:latin typeface="Calibri" panose="020F0502020204030204" pitchFamily="34" charset="0"/>
                <a:ea typeface="Calibri" panose="020F0502020204030204" pitchFamily="34" charset="0"/>
              </a:rPr>
              <a:t>Limited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clarity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presenting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problems</a:t>
            </a:r>
            <a:endParaRPr lang="en-US" sz="1200" spc="-5"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48790" algn="l"/>
              </a:tabLst>
            </a:pPr>
            <a:r>
              <a:rPr lang="en-US" sz="1200" dirty="0">
                <a:effectLst/>
                <a:latin typeface="Calibri" panose="020F0502020204030204" pitchFamily="34" charset="0"/>
                <a:ea typeface="Calibri" panose="020F0502020204030204" pitchFamily="34" charset="0"/>
              </a:rPr>
              <a:t>Don’t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speak</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multiple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disease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etiologies</a:t>
            </a:r>
            <a:endParaRPr lang="en-US" sz="12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734820" algn="l"/>
              </a:tabLst>
            </a:pPr>
            <a:r>
              <a:rPr lang="en-US" sz="1200" dirty="0">
                <a:effectLst/>
                <a:latin typeface="Calibri" panose="020F0502020204030204" pitchFamily="34" charset="0"/>
                <a:ea typeface="Calibri" panose="020F0502020204030204" pitchFamily="34" charset="0"/>
              </a:rPr>
              <a:t>Don’t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speak</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multiple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treatment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modalities</a:t>
            </a:r>
            <a:r>
              <a:rPr lang="en-US" sz="1200" spc="-25" dirty="0">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1600200" marR="0" lvl="3" indent="-228600">
              <a:spcBef>
                <a:spcPts val="5"/>
              </a:spcBef>
              <a:spcAft>
                <a:spcPts val="0"/>
              </a:spcAft>
              <a:buSzPts val="1100"/>
              <a:buFont typeface="Calibri" panose="020F0502020204030204" pitchFamily="34" charset="0"/>
              <a:buAutoNum type="alphaLcParenR"/>
              <a:tabLst>
                <a:tab pos="1748790" algn="l"/>
              </a:tabLst>
            </a:pPr>
            <a:r>
              <a:rPr lang="en-US" sz="1200" dirty="0">
                <a:effectLst/>
                <a:latin typeface="Calibri" panose="020F0502020204030204" pitchFamily="34" charset="0"/>
                <a:ea typeface="Calibri" panose="020F0502020204030204" pitchFamily="34" charset="0"/>
              </a:rPr>
              <a:t>Promotes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linear</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thinking,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“cookbook</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medicine”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providers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12</a:t>
            </a:fld>
            <a:endParaRPr lang="en-US" dirty="0"/>
          </a:p>
        </p:txBody>
      </p:sp>
    </p:spTree>
    <p:extLst>
      <p:ext uri="{BB962C8B-B14F-4D97-AF65-F5344CB8AC3E}">
        <p14:creationId xmlns:p14="http://schemas.microsoft.com/office/powerpoint/2010/main" val="38715297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effectLst/>
                <a:latin typeface="Calibri" panose="020F0502020204030204" pitchFamily="34" charset="0"/>
                <a:ea typeface="Calibri" panose="020F0502020204030204" pitchFamily="34" charset="0"/>
              </a:rPr>
              <a:t>Procedure for performing IV cannulation</a:t>
            </a: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Select</a:t>
            </a:r>
            <a:r>
              <a:rPr lang="en-US" sz="1200" spc="-20" dirty="0">
                <a:effectLst/>
                <a:latin typeface="Calibri" panose="020F0502020204030204" pitchFamily="34" charset="0"/>
                <a:ea typeface="Calibri" panose="020F0502020204030204" pitchFamily="34" charset="0"/>
              </a:rPr>
              <a:t> </a:t>
            </a:r>
            <a:r>
              <a:rPr lang="en-US" sz="1200" spc="-20" dirty="0">
                <a:latin typeface="Calibri" panose="020F0502020204030204" pitchFamily="34" charset="0"/>
                <a:ea typeface="Calibri" panose="020F0502020204030204" pitchFamily="34" charset="0"/>
              </a:rPr>
              <a:t>the proper administration set</a:t>
            </a:r>
          </a:p>
          <a:p>
            <a:pPr marL="800100" marR="0" lvl="1" indent="-342900">
              <a:lnSpc>
                <a:spcPct val="15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Macro for trauma</a:t>
            </a:r>
          </a:p>
          <a:p>
            <a:pPr marL="800100" marR="0" lvl="1" indent="-342900">
              <a:lnSpc>
                <a:spcPct val="15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Micro for medical conditions </a:t>
            </a:r>
            <a:r>
              <a:rPr lang="en-US" sz="1200" spc="-5" dirty="0">
                <a:latin typeface="Calibri" panose="020F0502020204030204" pitchFamily="34" charset="0"/>
                <a:ea typeface="Calibri" panose="020F0502020204030204" pitchFamily="34" charset="0"/>
              </a:rPr>
              <a:t>&amp; </a:t>
            </a:r>
            <a:r>
              <a:rPr lang="en-US" sz="1200" spc="-5" dirty="0">
                <a:effectLst/>
                <a:latin typeface="Calibri" panose="020F0502020204030204" pitchFamily="34" charset="0"/>
                <a:ea typeface="Calibri" panose="020F0502020204030204" pitchFamily="34" charset="0"/>
              </a:rPr>
              <a:t>drug administration </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111</a:t>
            </a:fld>
            <a:endParaRPr lang="en-US" dirty="0"/>
          </a:p>
        </p:txBody>
      </p:sp>
    </p:spTree>
    <p:extLst>
      <p:ext uri="{BB962C8B-B14F-4D97-AF65-F5344CB8AC3E}">
        <p14:creationId xmlns:p14="http://schemas.microsoft.com/office/powerpoint/2010/main" val="32927354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112</a:t>
            </a:fld>
            <a:endParaRPr lang="en-US" dirty="0"/>
          </a:p>
        </p:txBody>
      </p:sp>
    </p:spTree>
    <p:extLst>
      <p:ext uri="{BB962C8B-B14F-4D97-AF65-F5344CB8AC3E}">
        <p14:creationId xmlns:p14="http://schemas.microsoft.com/office/powerpoint/2010/main" val="13455670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686435" algn="l"/>
              </a:tabLst>
            </a:pPr>
            <a:r>
              <a:rPr lang="en-US" sz="1200" dirty="0">
                <a:effectLst/>
                <a:latin typeface="Calibri" panose="020F0502020204030204" pitchFamily="34" charset="0"/>
                <a:ea typeface="Calibri" panose="020F0502020204030204" pitchFamily="34" charset="0"/>
              </a:rPr>
              <a:t>Prepare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administration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aseptic</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technique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prevent</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contamination.</a:t>
            </a:r>
            <a:endParaRPr lang="en-US" sz="1200" dirty="0">
              <a:effectLst/>
              <a:latin typeface="Calibri" panose="020F0502020204030204" pitchFamily="34" charset="0"/>
              <a:ea typeface="Calibri" panose="020F0502020204030204" pitchFamily="34" charset="0"/>
            </a:endParaRPr>
          </a:p>
          <a:p>
            <a:pPr marL="228600" marR="352425"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Remove IV</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bag</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 its protective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envelope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gently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squeeze to detect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punctures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 </a:t>
            </a:r>
            <a:r>
              <a:rPr lang="en-US" sz="1200" spc="-10" dirty="0">
                <a:effectLst/>
                <a:latin typeface="Calibri" panose="020F0502020204030204" pitchFamily="34" charset="0"/>
                <a:ea typeface="Calibri" panose="020F0502020204030204" pitchFamily="34" charset="0"/>
              </a:rPr>
              <a:t>leakage.</a:t>
            </a:r>
            <a:endParaRPr lang="en-US" sz="1200" spc="-5" dirty="0">
              <a:effectLst/>
              <a:latin typeface="Calibri" panose="020F0502020204030204" pitchFamily="34" charset="0"/>
              <a:ea typeface="Calibri" panose="020F0502020204030204" pitchFamily="34" charset="0"/>
            </a:endParaRPr>
          </a:p>
          <a:p>
            <a:pPr marL="228600" marR="666115"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Steady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port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IV</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bag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one hand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remove 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protective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pulling </a:t>
            </a:r>
            <a:r>
              <a:rPr lang="en-US" sz="1200" spc="-10" dirty="0">
                <a:effectLst/>
                <a:latin typeface="Calibri" panose="020F0502020204030204" pitchFamily="34" charset="0"/>
                <a:ea typeface="Calibri" panose="020F0502020204030204" pitchFamily="34" charset="0"/>
              </a:rPr>
              <a:t>smoothly.</a:t>
            </a:r>
            <a:endParaRPr lang="en-US" sz="1200" spc="-5"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Remove</a:t>
            </a:r>
            <a:r>
              <a:rPr lang="en-US" sz="1200" spc="-4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protective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wrapping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box</a:t>
            </a:r>
            <a:endParaRPr lang="en-US" sz="1200" spc="-5"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Slide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control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valve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close 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drip</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chamber.</a:t>
            </a:r>
            <a:endParaRPr lang="en-US" sz="1200" spc="-5" dirty="0">
              <a:effectLst/>
              <a:latin typeface="Calibri" panose="020F0502020204030204" pitchFamily="34" charset="0"/>
              <a:ea typeface="Calibri" panose="020F0502020204030204" pitchFamily="34" charset="0"/>
            </a:endParaRPr>
          </a:p>
          <a:p>
            <a:pPr marL="228600" marR="0" lvl="0" indent="-228600">
              <a:lnSpc>
                <a:spcPts val="1335"/>
              </a:lnSpc>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Close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flow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control</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valve.</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113</a:t>
            </a:fld>
            <a:endParaRPr lang="en-US" dirty="0"/>
          </a:p>
        </p:txBody>
      </p:sp>
    </p:spTree>
    <p:extLst>
      <p:ext uri="{BB962C8B-B14F-4D97-AF65-F5344CB8AC3E}">
        <p14:creationId xmlns:p14="http://schemas.microsoft.com/office/powerpoint/2010/main" val="30745530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ts val="1335"/>
              </a:lnSpc>
              <a:spcBef>
                <a:spcPts val="0"/>
              </a:spcBef>
              <a:spcAft>
                <a:spcPts val="0"/>
              </a:spcAft>
              <a:buSzPts val="1100"/>
              <a:buFont typeface="Arial" panose="020B0604020202020204" pitchFamily="34" charset="0"/>
              <a:buChar char="•"/>
              <a:tabLst>
                <a:tab pos="914400" algn="l"/>
                <a:tab pos="915035" algn="l"/>
              </a:tabLst>
            </a:pPr>
            <a:r>
              <a:rPr lang="en-US" sz="1200" spc="-5" dirty="0">
                <a:effectLst/>
                <a:latin typeface="Calibri" panose="020F0502020204030204" pitchFamily="34" charset="0"/>
                <a:ea typeface="Calibri" panose="020F0502020204030204" pitchFamily="34" charset="0"/>
              </a:rPr>
              <a:t>Remove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protective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cap</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spiked</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piercing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20" dirty="0">
                <a:effectLst/>
                <a:latin typeface="Calibri" panose="020F0502020204030204" pitchFamily="34" charset="0"/>
                <a:ea typeface="Calibri" panose="020F0502020204030204" pitchFamily="34" charset="0"/>
              </a:rPr>
              <a:t> set.</a:t>
            </a:r>
            <a:endParaRPr lang="en-US" sz="1200" spc="-5"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Invert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IV </a:t>
            </a:r>
            <a:r>
              <a:rPr lang="en-US" sz="1200" spc="-20" dirty="0">
                <a:effectLst/>
                <a:latin typeface="Calibri" panose="020F0502020204030204" pitchFamily="34" charset="0"/>
                <a:ea typeface="Calibri" panose="020F0502020204030204" pitchFamily="34" charset="0"/>
              </a:rPr>
              <a:t>bag.</a:t>
            </a:r>
            <a:endParaRPr lang="en-US" sz="1200" spc="-5" dirty="0">
              <a:effectLst/>
              <a:latin typeface="Calibri" panose="020F0502020204030204" pitchFamily="34" charset="0"/>
              <a:ea typeface="Calibri" panose="020F0502020204030204" pitchFamily="34" charset="0"/>
            </a:endParaRPr>
          </a:p>
          <a:p>
            <a:pPr marL="285750" marR="466090" lvl="0" indent="-285750">
              <a:spcBef>
                <a:spcPts val="19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Using sterile technique, insert the spiked end of the administration set into the tubing insertion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port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bag.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one quick,</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smooth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motion.</a:t>
            </a:r>
            <a:r>
              <a:rPr lang="en-US" sz="1200" spc="20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Careful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side-puncture the insertion port.</a:t>
            </a:r>
          </a:p>
          <a:p>
            <a:pPr marL="285750" marR="330200" lvl="0" indent="-285750">
              <a:lnSpc>
                <a:spcPct val="98000"/>
              </a:lnSpc>
              <a:spcBef>
                <a:spcPts val="15"/>
              </a:spcBef>
              <a:spcAft>
                <a:spcPts val="0"/>
              </a:spcAft>
              <a:buSzPts val="1100"/>
              <a:buFont typeface="Arial" panose="020B0604020202020204" pitchFamily="34" charset="0"/>
              <a:buChar char="•"/>
              <a:tabLst>
                <a:tab pos="914400" algn="l"/>
                <a:tab pos="915035" algn="l"/>
              </a:tabLst>
            </a:pPr>
            <a:r>
              <a:rPr lang="en-US" sz="1200" spc="-5" dirty="0">
                <a:effectLst/>
                <a:latin typeface="Calibri" panose="020F0502020204030204" pitchFamily="34" charset="0"/>
                <a:ea typeface="Calibri" panose="020F0502020204030204" pitchFamily="34" charset="0"/>
              </a:rPr>
              <a:t>Turn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IV</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bag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right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side up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squeeze the drip</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chamber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two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three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times 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fill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 half- </a:t>
            </a:r>
            <a:r>
              <a:rPr lang="en-US" sz="1200" spc="-20" dirty="0">
                <a:effectLst/>
                <a:latin typeface="Calibri" panose="020F0502020204030204" pitchFamily="34" charset="0"/>
                <a:ea typeface="Calibri" panose="020F0502020204030204" pitchFamily="34" charset="0"/>
              </a:rPr>
              <a:t>way.</a:t>
            </a:r>
            <a:endParaRPr lang="en-US" sz="1200" spc="-5" dirty="0">
              <a:effectLst/>
              <a:latin typeface="Calibri" panose="020F0502020204030204" pitchFamily="34" charset="0"/>
              <a:ea typeface="Calibri" panose="020F0502020204030204" pitchFamily="34" charset="0"/>
            </a:endParaRPr>
          </a:p>
          <a:p>
            <a:pPr marL="285750" marR="274320" lvl="0" indent="-285750">
              <a:spcBef>
                <a:spcPts val="10"/>
              </a:spcBef>
              <a:spcAft>
                <a:spcPts val="0"/>
              </a:spcAft>
              <a:buSzPts val="1100"/>
              <a:buFont typeface="Arial" panose="020B0604020202020204" pitchFamily="34" charset="0"/>
              <a:buChar char="•"/>
              <a:tabLst>
                <a:tab pos="914400" algn="l"/>
                <a:tab pos="915035" algn="l"/>
              </a:tabLst>
            </a:pPr>
            <a:r>
              <a:rPr lang="en-US" sz="1200" spc="-5" dirty="0">
                <a:effectLst/>
                <a:latin typeface="Calibri" panose="020F0502020204030204" pitchFamily="34" charset="0"/>
                <a:ea typeface="Calibri" panose="020F0502020204030204" pitchFamily="34" charset="0"/>
              </a:rPr>
              <a:t>Open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control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valve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flush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through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entire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tubing,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which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should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out all the air.</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114</a:t>
            </a:fld>
            <a:endParaRPr lang="en-US" dirty="0"/>
          </a:p>
        </p:txBody>
      </p:sp>
    </p:spTree>
    <p:extLst>
      <p:ext uri="{BB962C8B-B14F-4D97-AF65-F5344CB8AC3E}">
        <p14:creationId xmlns:p14="http://schemas.microsoft.com/office/powerpoint/2010/main" val="19138776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2000" dirty="0">
                <a:effectLst/>
                <a:latin typeface="Calibri" panose="020F0502020204030204" pitchFamily="34" charset="0"/>
                <a:ea typeface="Calibri" panose="020F0502020204030204" pitchFamily="34" charset="0"/>
              </a:rPr>
              <a:t>Procedure for performing IV cannulation</a:t>
            </a: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Cut</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tear</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several</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pieces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tape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different</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lengths.</a:t>
            </a: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Employ</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Standard</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Precautions</a:t>
            </a: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Talk</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patient,</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let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them</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know</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what</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you</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are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doing</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what</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expect</a:t>
            </a: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Make</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sure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you</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are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using</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correct</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IV</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solution,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correct</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gauge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needle,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correct</a:t>
            </a:r>
            <a:r>
              <a:rPr lang="en-US" sz="2000" spc="-10" dirty="0">
                <a:effectLst/>
                <a:latin typeface="Calibri" panose="020F0502020204030204" pitchFamily="34" charset="0"/>
                <a:ea typeface="Calibri" panose="020F0502020204030204" pitchFamily="34" charset="0"/>
              </a:rPr>
              <a:t> location</a:t>
            </a:r>
            <a:endParaRPr lang="en-US" sz="20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115</a:t>
            </a:fld>
            <a:endParaRPr lang="en-US" dirty="0"/>
          </a:p>
        </p:txBody>
      </p:sp>
    </p:spTree>
    <p:extLst>
      <p:ext uri="{BB962C8B-B14F-4D97-AF65-F5344CB8AC3E}">
        <p14:creationId xmlns:p14="http://schemas.microsoft.com/office/powerpoint/2010/main" val="3214031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effectLst/>
                <a:latin typeface="Calibri" panose="020F0502020204030204" pitchFamily="34" charset="0"/>
                <a:ea typeface="Calibri" panose="020F0502020204030204" pitchFamily="34" charset="0"/>
              </a:rPr>
              <a:t>Procedure for performing IV cannulation</a:t>
            </a:r>
          </a:p>
          <a:p>
            <a:pPr marL="342900" marR="349885" lvl="0" indent="-34290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possible,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place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suitable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position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selected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extremity</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lower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heart</a:t>
            </a:r>
          </a:p>
          <a:p>
            <a:pPr marL="342900" marR="349885" lvl="0" indent="-34290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Apply</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tourniquet</a:t>
            </a:r>
            <a:endParaRPr lang="en-US" sz="1200" dirty="0">
              <a:effectLst/>
              <a:latin typeface="Calibri" panose="020F0502020204030204" pitchFamily="34" charset="0"/>
              <a:ea typeface="Calibri" panose="020F0502020204030204" pitchFamily="34" charset="0"/>
            </a:endParaRPr>
          </a:p>
          <a:p>
            <a:pPr marL="800100" marR="278765" lvl="1" indent="-342900">
              <a:lnSpc>
                <a:spcPct val="15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Use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caution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when applying and removing the tourniquet</a:t>
            </a:r>
          </a:p>
          <a:p>
            <a:pPr marL="800100" marR="278765" lvl="1" indent="-342900">
              <a:lnSpc>
                <a:spcPct val="150000"/>
              </a:lnSpc>
              <a:spcBef>
                <a:spcPts val="0"/>
              </a:spcBef>
              <a:spcAft>
                <a:spcPts val="0"/>
              </a:spcAft>
              <a:buSzPct val="100000"/>
              <a:buFont typeface="Courier New" panose="02070309020205020404" pitchFamily="49" charset="0"/>
              <a:buChar char="o"/>
              <a:tabLst>
                <a:tab pos="915035" algn="l"/>
              </a:tabLst>
            </a:pPr>
            <a:r>
              <a:rPr lang="en-US" sz="1200" dirty="0">
                <a:effectLst/>
                <a:latin typeface="Calibri" panose="020F0502020204030204" pitchFamily="34" charset="0"/>
                <a:ea typeface="Calibri" panose="020F0502020204030204" pitchFamily="34" charset="0"/>
              </a:rPr>
              <a:t>Many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elderly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prednisone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very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delicate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skin</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116</a:t>
            </a:fld>
            <a:endParaRPr lang="en-US" dirty="0"/>
          </a:p>
        </p:txBody>
      </p:sp>
    </p:spTree>
    <p:extLst>
      <p:ext uri="{BB962C8B-B14F-4D97-AF65-F5344CB8AC3E}">
        <p14:creationId xmlns:p14="http://schemas.microsoft.com/office/powerpoint/2010/main" val="20580213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686435" algn="l"/>
              </a:tabLst>
            </a:pPr>
            <a:r>
              <a:rPr lang="en-US" sz="1200" dirty="0">
                <a:effectLst/>
                <a:latin typeface="Calibri" panose="020F0502020204030204" pitchFamily="34" charset="0"/>
                <a:ea typeface="Calibri" panose="020F0502020204030204" pitchFamily="34" charset="0"/>
              </a:rPr>
              <a:t>Select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suitable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vein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palpation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sight.</a:t>
            </a:r>
            <a:endParaRPr lang="en-US" sz="1200"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Avoid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areas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where 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valve is</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situated.</a:t>
            </a:r>
            <a:endParaRPr lang="en-US" sz="1200" spc="-5"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Avoid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Fistulas,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shunts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graphs.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Keep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these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 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last </a:t>
            </a:r>
            <a:r>
              <a:rPr lang="en-US" sz="1200" spc="-10" dirty="0">
                <a:effectLst/>
                <a:latin typeface="Calibri" panose="020F0502020204030204" pitchFamily="34" charset="0"/>
                <a:ea typeface="Calibri" panose="020F0502020204030204" pitchFamily="34" charset="0"/>
              </a:rPr>
              <a:t>resort...</a:t>
            </a:r>
            <a:endParaRPr lang="en-US" sz="1200" spc="-5" dirty="0">
              <a:effectLst/>
              <a:latin typeface="Calibri" panose="020F0502020204030204" pitchFamily="34" charset="0"/>
              <a:ea typeface="Calibri" panose="020F0502020204030204" pitchFamily="34" charset="0"/>
            </a:endParaRPr>
          </a:p>
          <a:p>
            <a:pPr marL="228600" marR="335915"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Standard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practice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 to look</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distal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(hand) veins first</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work your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way up</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arm.</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you are using a hand vein, place the tourniquet near the hand.</a:t>
            </a:r>
          </a:p>
          <a:p>
            <a:pPr marL="228600" marR="0"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rolls,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feels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hard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rope-like, select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another </a:t>
            </a:r>
            <a:r>
              <a:rPr lang="en-US" sz="1200" spc="-10" dirty="0">
                <a:effectLst/>
                <a:latin typeface="Calibri" panose="020F0502020204030204" pitchFamily="34" charset="0"/>
                <a:ea typeface="Calibri" panose="020F0502020204030204" pitchFamily="34" charset="0"/>
              </a:rPr>
              <a:t>vein.</a:t>
            </a:r>
            <a:endParaRPr lang="en-US" sz="1200" spc="-5"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Veins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distended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easier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cannulation</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by:</a:t>
            </a:r>
            <a:endParaRPr lang="en-US" sz="1200" spc="-5"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Having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open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close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their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fist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tightly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six</a:t>
            </a:r>
            <a:r>
              <a:rPr lang="en-US" sz="1200" spc="-10" dirty="0">
                <a:effectLst/>
                <a:latin typeface="Calibri" panose="020F0502020204030204" pitchFamily="34" charset="0"/>
                <a:ea typeface="Calibri" panose="020F0502020204030204" pitchFamily="34" charset="0"/>
              </a:rPr>
              <a:t> times.</a:t>
            </a:r>
            <a:endParaRPr lang="en-US" sz="1200" spc="-5"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Flicking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skin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over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two sharp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snaps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fingers.</a:t>
            </a:r>
            <a:endParaRPr lang="en-US" sz="1200" spc="-5" dirty="0">
              <a:effectLst/>
              <a:latin typeface="Calibri" panose="020F0502020204030204" pitchFamily="34" charset="0"/>
              <a:ea typeface="Calibri" panose="020F0502020204030204" pitchFamily="34" charset="0"/>
            </a:endParaRPr>
          </a:p>
          <a:p>
            <a:pPr marL="685800" marR="0" lvl="1" indent="-228600">
              <a:spcBef>
                <a:spcPts val="5"/>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Rubbing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stroking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skin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upward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toward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tourniquet.</a:t>
            </a:r>
            <a:endParaRPr lang="en-US" sz="1200" spc="-5" dirty="0">
              <a:effectLst/>
              <a:latin typeface="Calibri" panose="020F0502020204030204" pitchFamily="34" charset="0"/>
              <a:ea typeface="Calibri" panose="020F0502020204030204" pitchFamily="34" charset="0"/>
            </a:endParaRPr>
          </a:p>
          <a:p>
            <a:pPr marL="228600" marR="539115" lvl="0" indent="-228600">
              <a:spcBef>
                <a:spcPts val="0"/>
              </a:spcBef>
              <a:spcAft>
                <a:spcPts val="0"/>
              </a:spcAft>
              <a:buSzPts val="1100"/>
              <a:buFont typeface="Arial" panose="020B0604020202020204" pitchFamily="34" charset="0"/>
              <a:buChar char="•"/>
              <a:tabLst>
                <a:tab pos="914400" algn="l"/>
                <a:tab pos="915035" algn="l"/>
              </a:tabLst>
            </a:pPr>
            <a:r>
              <a:rPr lang="en-US" sz="1200" spc="-5" dirty="0">
                <a:effectLst/>
                <a:latin typeface="Calibri" panose="020F0502020204030204" pitchFamily="34" charset="0"/>
                <a:ea typeface="Calibri" panose="020F0502020204030204" pitchFamily="34" charset="0"/>
              </a:rPr>
              <a:t>If a suitable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cannot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found, 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if 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still feels small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uniform,</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release the tourniquet and apply it closer to the IV site.</a:t>
            </a:r>
          </a:p>
          <a:p>
            <a:pPr marL="228600" marR="0"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you</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 not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seeing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you</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 confident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you</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cannulate,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don’t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hesitate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a:t>
            </a:r>
            <a:r>
              <a:rPr lang="en-US" sz="1200" spc="-20" dirty="0">
                <a:effectLst/>
                <a:latin typeface="Calibri" panose="020F0502020204030204" pitchFamily="34" charset="0"/>
                <a:ea typeface="Calibri" panose="020F0502020204030204" pitchFamily="34" charset="0"/>
              </a:rPr>
              <a:t>look</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other </a:t>
            </a:r>
            <a:r>
              <a:rPr lang="en-US" sz="1200" spc="-20" dirty="0">
                <a:effectLst/>
                <a:latin typeface="Calibri" panose="020F0502020204030204" pitchFamily="34" charset="0"/>
                <a:ea typeface="Calibri" panose="020F0502020204030204" pitchFamily="34" charset="0"/>
              </a:rPr>
              <a:t>arm.</a:t>
            </a: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117</a:t>
            </a:fld>
            <a:endParaRPr lang="en-US" dirty="0"/>
          </a:p>
        </p:txBody>
      </p:sp>
    </p:spTree>
    <p:extLst>
      <p:ext uri="{BB962C8B-B14F-4D97-AF65-F5344CB8AC3E}">
        <p14:creationId xmlns:p14="http://schemas.microsoft.com/office/powerpoint/2010/main" val="18028544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dirty="0">
                <a:effectLst/>
                <a:latin typeface="Calibri" panose="020F0502020204030204" pitchFamily="34" charset="0"/>
                <a:ea typeface="Calibri" panose="020F0502020204030204" pitchFamily="34" charset="0"/>
              </a:rPr>
              <a:t>Procedure for performing IV cannulation</a:t>
            </a:r>
          </a:p>
          <a:p>
            <a:pPr marL="342900" marR="349885" lvl="0" indent="-34290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Stabilize the vein by anchoring it with the thumb and stretching the skin downward.</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118</a:t>
            </a:fld>
            <a:endParaRPr lang="en-US" dirty="0"/>
          </a:p>
        </p:txBody>
      </p:sp>
    </p:spTree>
    <p:extLst>
      <p:ext uri="{BB962C8B-B14F-4D97-AF65-F5344CB8AC3E}">
        <p14:creationId xmlns:p14="http://schemas.microsoft.com/office/powerpoint/2010/main" val="30339980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686435" algn="l"/>
              </a:tabLst>
            </a:pPr>
            <a:r>
              <a:rPr lang="en-US" sz="1200" dirty="0">
                <a:effectLst/>
                <a:latin typeface="Calibri" panose="020F0502020204030204" pitchFamily="34" charset="0"/>
                <a:ea typeface="Calibri" panose="020F0502020204030204" pitchFamily="34" charset="0"/>
              </a:rPr>
              <a:t>Perform</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venipuncture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without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contaminating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equipment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site.</a:t>
            </a:r>
            <a:endParaRPr lang="en-US" sz="1200" dirty="0">
              <a:effectLst/>
              <a:latin typeface="Calibri" panose="020F0502020204030204" pitchFamily="34" charset="0"/>
              <a:ea typeface="Calibri" panose="020F0502020204030204" pitchFamily="34" charset="0"/>
            </a:endParaRPr>
          </a:p>
          <a:p>
            <a:pPr marL="228600" marR="0"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Tell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there will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small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poke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pinch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needle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enters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skin.</a:t>
            </a:r>
            <a:endParaRPr lang="en-US" sz="1200" spc="-5" dirty="0">
              <a:effectLst/>
              <a:latin typeface="Calibri" panose="020F0502020204030204" pitchFamily="34" charset="0"/>
              <a:ea typeface="Calibri" panose="020F0502020204030204" pitchFamily="34" charset="0"/>
            </a:endParaRPr>
          </a:p>
          <a:p>
            <a:pPr marL="228600" marR="0" lvl="0" indent="-228600">
              <a:lnSpc>
                <a:spcPts val="1335"/>
              </a:lnSpc>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Hold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venipuncture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device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between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thumb</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index/middle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fingers:</a:t>
            </a:r>
            <a:endParaRPr lang="en-US" sz="1200" spc="-5"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Maintain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visualization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flashback</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chamber.</a:t>
            </a:r>
            <a:endParaRPr lang="en-US" sz="1200" spc="-5" dirty="0">
              <a:effectLst/>
              <a:latin typeface="Calibri" panose="020F0502020204030204" pitchFamily="34" charset="0"/>
              <a:ea typeface="Calibri" panose="020F0502020204030204" pitchFamily="34" charset="0"/>
            </a:endParaRPr>
          </a:p>
          <a:p>
            <a:pPr marL="685800" marR="660400" lvl="1" indent="-228600">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Avoid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touching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portion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because a</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contaminated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device is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 </a:t>
            </a:r>
            <a:r>
              <a:rPr lang="en-US" sz="1200" spc="-10" dirty="0">
                <a:effectLst/>
                <a:latin typeface="Calibri" panose="020F0502020204030204" pitchFamily="34" charset="0"/>
                <a:ea typeface="Calibri" panose="020F0502020204030204" pitchFamily="34" charset="0"/>
              </a:rPr>
              <a:t>usable.</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119</a:t>
            </a:fld>
            <a:endParaRPr lang="en-US" dirty="0"/>
          </a:p>
        </p:txBody>
      </p:sp>
    </p:spTree>
    <p:extLst>
      <p:ext uri="{BB962C8B-B14F-4D97-AF65-F5344CB8AC3E}">
        <p14:creationId xmlns:p14="http://schemas.microsoft.com/office/powerpoint/2010/main" val="13646351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27355" lvl="0" indent="0">
              <a:spcBef>
                <a:spcPts val="5"/>
              </a:spcBef>
              <a:spcAft>
                <a:spcPts val="0"/>
              </a:spcAft>
              <a:buSzPts val="1100"/>
              <a:buFont typeface="Calibri" panose="020F0502020204030204" pitchFamily="34" charset="0"/>
              <a:buNone/>
              <a:tabLst>
                <a:tab pos="915035" algn="l"/>
              </a:tabLst>
            </a:pPr>
            <a:r>
              <a:rPr lang="en-US" sz="1200" spc="-5" dirty="0">
                <a:effectLst/>
                <a:latin typeface="Calibri" panose="020F0502020204030204" pitchFamily="34" charset="0"/>
                <a:ea typeface="Calibri" panose="020F0502020204030204" pitchFamily="34" charset="0"/>
              </a:rPr>
              <a:t>Depending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type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venipuncture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device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manufacturer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recommendations,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hold the needle at a 15, 30- or 45-degree angle to the skin.</a:t>
            </a:r>
          </a:p>
          <a:p>
            <a:pPr marL="0" marR="427355" lvl="0" indent="0">
              <a:spcBef>
                <a:spcPts val="5"/>
              </a:spcBef>
              <a:spcAft>
                <a:spcPts val="0"/>
              </a:spcAft>
              <a:buSzPts val="1100"/>
              <a:buFont typeface="Calibri" panose="020F0502020204030204" pitchFamily="34" charset="0"/>
              <a:buNone/>
              <a:tabLst>
                <a:tab pos="915035" algn="l"/>
              </a:tabLst>
            </a:pPr>
            <a:r>
              <a:rPr lang="en-US" sz="1200" spc="-5" dirty="0">
                <a:effectLst/>
                <a:latin typeface="Calibri" panose="020F0502020204030204" pitchFamily="34" charset="0"/>
                <a:ea typeface="Calibri" panose="020F0502020204030204" pitchFamily="34" charset="0"/>
              </a:rPr>
              <a:t>Penetrate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skin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bevel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pointed</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up.</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Calibri" panose="020F0502020204030204" pitchFamily="34" charset="0"/>
              <a:buAutoNum type="arabicParenBoth"/>
              <a:tabLst>
                <a:tab pos="1143635" algn="l"/>
              </a:tabLst>
            </a:pPr>
            <a:r>
              <a:rPr lang="en-US" sz="1200" spc="-5" dirty="0">
                <a:effectLst/>
                <a:latin typeface="Calibri" panose="020F0502020204030204" pitchFamily="34" charset="0"/>
                <a:ea typeface="Calibri" panose="020F0502020204030204" pitchFamily="34" charset="0"/>
              </a:rPr>
              <a:t>If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significant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resistance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felt,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force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catheter.</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Calibri" panose="020F0502020204030204" pitchFamily="34" charset="0"/>
              <a:buAutoNum type="arabicParenBoth"/>
              <a:tabLst>
                <a:tab pos="1143635" algn="l"/>
              </a:tabLst>
            </a:pPr>
            <a:r>
              <a:rPr lang="en-US" sz="1200" spc="-5" dirty="0">
                <a:effectLst/>
                <a:latin typeface="Calibri" panose="020F0502020204030204" pitchFamily="34" charset="0"/>
                <a:ea typeface="Calibri" panose="020F0502020204030204" pitchFamily="34" charset="0"/>
              </a:rPr>
              <a:t>Instead,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withdraw</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together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unit.</a:t>
            </a:r>
            <a:endParaRPr lang="en-US" sz="1200" spc="-5" dirty="0">
              <a:effectLst/>
              <a:latin typeface="Calibri" panose="020F0502020204030204" pitchFamily="34" charset="0"/>
              <a:ea typeface="Calibri" panose="020F0502020204030204" pitchFamily="34" charset="0"/>
            </a:endParaRPr>
          </a:p>
          <a:p>
            <a:pPr marL="0" marR="401320" lvl="0" indent="0">
              <a:spcBef>
                <a:spcPts val="0"/>
              </a:spcBef>
              <a:spcAft>
                <a:spcPts val="0"/>
              </a:spcAft>
              <a:buSzPts val="1100"/>
              <a:buFont typeface="Calibri" panose="020F0502020204030204" pitchFamily="34" charset="0"/>
              <a:buNone/>
              <a:tabLst>
                <a:tab pos="915035" algn="l"/>
              </a:tabLst>
            </a:pPr>
            <a:r>
              <a:rPr lang="en-US" sz="1200" spc="-5"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possible,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penetrate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junction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bifurcation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another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because it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 more stable at this location.</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120</a:t>
            </a:fld>
            <a:endParaRPr lang="en-US" dirty="0"/>
          </a:p>
        </p:txBody>
      </p:sp>
    </p:spTree>
    <p:extLst>
      <p:ext uri="{BB962C8B-B14F-4D97-AF65-F5344CB8AC3E}">
        <p14:creationId xmlns:p14="http://schemas.microsoft.com/office/powerpoint/2010/main" val="397850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2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Concept</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Formation</a:t>
            </a:r>
            <a:endParaRPr lang="en-US" sz="1200" spc="-5" dirty="0">
              <a:effectLst/>
              <a:latin typeface="Calibri" panose="020F0502020204030204" pitchFamily="34" charset="0"/>
              <a:ea typeface="Calibri" panose="020F0502020204030204" pitchFamily="34" charset="0"/>
            </a:endParaRPr>
          </a:p>
          <a:p>
            <a:pPr marL="742950" marR="0" lvl="1" indent="-285750">
              <a:lnSpc>
                <a:spcPts val="1335"/>
              </a:lnSpc>
              <a:spcBef>
                <a:spcPts val="5"/>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Mechanism</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injury</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(MOI)/scene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assessment</a:t>
            </a:r>
            <a:endParaRPr lang="en-US" sz="1200" dirty="0">
              <a:effectLst/>
              <a:latin typeface="Calibri" panose="020F0502020204030204" pitchFamily="34" charset="0"/>
              <a:ea typeface="Calibri" panose="020F0502020204030204" pitchFamily="34" charset="0"/>
            </a:endParaRPr>
          </a:p>
          <a:p>
            <a:pPr marL="742950" marR="0" lvl="1" indent="-285750">
              <a:lnSpc>
                <a:spcPts val="1335"/>
              </a:lnSpc>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Primary</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assessment</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Chief</a:t>
            </a:r>
            <a:r>
              <a:rPr lang="en-US" sz="1200" spc="-10" dirty="0">
                <a:effectLst/>
                <a:latin typeface="Calibri" panose="020F0502020204030204" pitchFamily="34" charset="0"/>
                <a:ea typeface="Calibri" panose="020F0502020204030204" pitchFamily="34" charset="0"/>
              </a:rPr>
              <a:t> complaint</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Patient</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history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secondary</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assessment</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Patient</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affect</a:t>
            </a: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spc="-10" dirty="0">
                <a:effectLst/>
                <a:latin typeface="Calibri" panose="020F0502020204030204" pitchFamily="34" charset="0"/>
                <a:ea typeface="Calibri" panose="020F0502020204030204" pitchFamily="34" charset="0"/>
              </a:rPr>
              <a:t>Diagnostic tests</a:t>
            </a:r>
            <a:endParaRPr lang="en-US" sz="1200" dirty="0">
              <a:effectLst/>
              <a:latin typeface="Calibri" panose="020F0502020204030204" pitchFamily="34" charset="0"/>
              <a:ea typeface="Calibri" panose="020F0502020204030204" pitchFamily="34" charset="0"/>
            </a:endParaRPr>
          </a:p>
          <a:p>
            <a:pPr marL="0" marR="0" lvl="0" indent="0">
              <a:spcBef>
                <a:spcPts val="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Data </a:t>
            </a:r>
            <a:r>
              <a:rPr lang="en-US" sz="1200" spc="-10" dirty="0">
                <a:effectLst/>
                <a:latin typeface="Calibri" panose="020F0502020204030204" pitchFamily="34" charset="0"/>
                <a:ea typeface="Calibri" panose="020F0502020204030204" pitchFamily="34" charset="0"/>
              </a:rPr>
              <a:t>interpretation</a:t>
            </a:r>
            <a:endParaRPr lang="en-US" sz="1200" spc="-5"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Data</a:t>
            </a:r>
            <a:r>
              <a:rPr lang="en-US" sz="1200" spc="-10" dirty="0">
                <a:effectLst/>
                <a:latin typeface="Calibri" panose="020F0502020204030204" pitchFamily="34" charset="0"/>
                <a:ea typeface="Calibri" panose="020F0502020204030204" pitchFamily="34" charset="0"/>
              </a:rPr>
              <a:t> gathered</a:t>
            </a:r>
            <a:endParaRPr lang="en-US" sz="1200" dirty="0">
              <a:effectLst/>
              <a:latin typeface="Calibri" panose="020F0502020204030204" pitchFamily="34" charset="0"/>
              <a:ea typeface="Calibri" panose="020F0502020204030204" pitchFamily="34" charset="0"/>
            </a:endParaRPr>
          </a:p>
          <a:p>
            <a:pPr marL="742950" marR="0" lvl="1" indent="-285750">
              <a:lnSpc>
                <a:spcPts val="1335"/>
              </a:lnSpc>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EMT-IV</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knowledge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Anatomy,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Physiology,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pathophysiology</a:t>
            </a:r>
            <a:endParaRPr lang="en-US" sz="1200" dirty="0">
              <a:effectLst/>
              <a:latin typeface="Calibri" panose="020F0502020204030204" pitchFamily="34" charset="0"/>
              <a:ea typeface="Calibri" panose="020F0502020204030204" pitchFamily="34" charset="0"/>
            </a:endParaRPr>
          </a:p>
          <a:p>
            <a:pPr marL="742950" marR="0" lvl="1" indent="-285750">
              <a:lnSpc>
                <a:spcPts val="1335"/>
              </a:lnSpc>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EMT-IV</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attitude</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Previous</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experience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base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a:t>
            </a:r>
            <a:r>
              <a:rPr lang="en-US" sz="1200" spc="-25" dirty="0">
                <a:effectLst/>
                <a:latin typeface="Calibri" panose="020F0502020204030204" pitchFamily="34" charset="0"/>
                <a:ea typeface="Calibri" panose="020F0502020204030204" pitchFamily="34" charset="0"/>
              </a:rPr>
              <a:t>IV</a:t>
            </a:r>
            <a:endParaRPr lang="en-US" sz="1200" dirty="0">
              <a:effectLst/>
              <a:latin typeface="Calibri" panose="020F0502020204030204" pitchFamily="34" charset="0"/>
              <a:ea typeface="Calibri" panose="020F0502020204030204" pitchFamily="34" charset="0"/>
            </a:endParaRPr>
          </a:p>
          <a:p>
            <a:pPr marL="0" marR="0" lvl="0" indent="0">
              <a:spcBef>
                <a:spcPts val="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Application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 </a:t>
            </a:r>
            <a:r>
              <a:rPr lang="en-US" sz="1200" spc="-10" dirty="0">
                <a:effectLst/>
                <a:latin typeface="Calibri" panose="020F0502020204030204" pitchFamily="34" charset="0"/>
                <a:ea typeface="Calibri" panose="020F0502020204030204" pitchFamily="34" charset="0"/>
              </a:rPr>
              <a:t>principle</a:t>
            </a:r>
            <a:endParaRPr lang="en-US" sz="1200" spc="-5"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Field</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impression/working</a:t>
            </a:r>
            <a:r>
              <a:rPr lang="en-US" sz="1200" spc="-4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diagnosis</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spc="-10" dirty="0">
                <a:effectLst/>
                <a:latin typeface="Calibri" panose="020F0502020204030204" pitchFamily="34" charset="0"/>
                <a:ea typeface="Calibri" panose="020F0502020204030204" pitchFamily="34" charset="0"/>
              </a:rPr>
              <a:t>Protocols/standing</a:t>
            </a:r>
            <a:r>
              <a:rPr lang="en-US" sz="1200" spc="10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orders</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spc="-10" dirty="0">
                <a:effectLst/>
                <a:latin typeface="Calibri" panose="020F0502020204030204" pitchFamily="34" charset="0"/>
                <a:ea typeface="Calibri" panose="020F0502020204030204" pitchFamily="34" charset="0"/>
              </a:rPr>
              <a:t>Treatment/intervention</a:t>
            </a:r>
            <a:endParaRPr lang="en-US" sz="1200" dirty="0">
              <a:effectLst/>
              <a:latin typeface="Calibri" panose="020F0502020204030204" pitchFamily="34" charset="0"/>
              <a:ea typeface="Calibri" panose="020F0502020204030204" pitchFamily="34" charset="0"/>
            </a:endParaRPr>
          </a:p>
          <a:p>
            <a:pPr marL="0" marR="0" lvl="0" indent="0">
              <a:spcBef>
                <a:spcPts val="5"/>
              </a:spcBef>
              <a:spcAft>
                <a:spcPts val="0"/>
              </a:spcAft>
              <a:buSzPts val="1100"/>
              <a:buFont typeface="Calibri" panose="020F0502020204030204" pitchFamily="34" charset="0"/>
              <a:buNone/>
              <a:tabLst>
                <a:tab pos="457835" algn="l"/>
              </a:tabLst>
            </a:pPr>
            <a:r>
              <a:rPr lang="en-US" sz="1200" spc="-10" dirty="0">
                <a:effectLst/>
                <a:latin typeface="Calibri" panose="020F0502020204030204" pitchFamily="34" charset="0"/>
                <a:ea typeface="Calibri" panose="020F0502020204030204" pitchFamily="34" charset="0"/>
              </a:rPr>
              <a:t>Evaluation</a:t>
            </a:r>
            <a:endParaRPr lang="en-US" sz="1200" spc="-5"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Reassessment</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patient</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Reflection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 </a:t>
            </a:r>
            <a:r>
              <a:rPr lang="en-US" sz="1200" spc="-10" dirty="0">
                <a:effectLst/>
                <a:latin typeface="Calibri" panose="020F0502020204030204" pitchFamily="34" charset="0"/>
                <a:ea typeface="Calibri" panose="020F0502020204030204" pitchFamily="34" charset="0"/>
              </a:rPr>
              <a:t>action</a:t>
            </a:r>
            <a:endParaRPr lang="en-US" sz="1200" dirty="0">
              <a:effectLst/>
              <a:latin typeface="Calibri" panose="020F0502020204030204" pitchFamily="34" charset="0"/>
              <a:ea typeface="Calibri" panose="020F0502020204030204" pitchFamily="34" charset="0"/>
            </a:endParaRPr>
          </a:p>
          <a:p>
            <a:pPr marL="742950" marR="0" lvl="1" indent="-285750">
              <a:lnSpc>
                <a:spcPts val="1335"/>
              </a:lnSpc>
              <a:spcBef>
                <a:spcPts val="5"/>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Revision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 </a:t>
            </a:r>
            <a:r>
              <a:rPr lang="en-US" sz="1200" spc="-10" dirty="0">
                <a:effectLst/>
                <a:latin typeface="Calibri" panose="020F0502020204030204" pitchFamily="34" charset="0"/>
                <a:ea typeface="Calibri" panose="020F0502020204030204" pitchFamily="34" charset="0"/>
              </a:rPr>
              <a:t>impression</a:t>
            </a:r>
            <a:endParaRPr lang="en-US" sz="1200" dirty="0">
              <a:effectLst/>
              <a:latin typeface="Calibri" panose="020F0502020204030204" pitchFamily="34" charset="0"/>
              <a:ea typeface="Calibri" panose="020F0502020204030204" pitchFamily="34" charset="0"/>
            </a:endParaRPr>
          </a:p>
          <a:p>
            <a:pPr marL="742950" marR="0" lvl="1" indent="-285750">
              <a:lnSpc>
                <a:spcPts val="1335"/>
              </a:lnSpc>
              <a:spcBef>
                <a:spcPts val="0"/>
              </a:spcBef>
              <a:spcAft>
                <a:spcPts val="0"/>
              </a:spcAft>
              <a:buSzPts val="1100"/>
              <a:buFont typeface="Calibri" panose="020F0502020204030204" pitchFamily="34" charset="0"/>
              <a:buAutoNum type="arabicPeriod"/>
              <a:tabLst>
                <a:tab pos="915035" algn="l"/>
              </a:tabLst>
            </a:pPr>
            <a:r>
              <a:rPr lang="en-US" sz="1200" spc="-10" dirty="0">
                <a:effectLst/>
                <a:latin typeface="Calibri" panose="020F0502020204030204" pitchFamily="34" charset="0"/>
                <a:ea typeface="Calibri" panose="020F0502020204030204" pitchFamily="34" charset="0"/>
              </a:rPr>
              <a:t>Protocol/standing</a:t>
            </a:r>
            <a:r>
              <a:rPr lang="en-US" sz="1200" spc="9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orders</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Revision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 </a:t>
            </a:r>
            <a:r>
              <a:rPr lang="en-US" sz="1200" spc="-10" dirty="0">
                <a:effectLst/>
                <a:latin typeface="Calibri" panose="020F0502020204030204" pitchFamily="34" charset="0"/>
                <a:ea typeface="Calibri" panose="020F0502020204030204" pitchFamily="34" charset="0"/>
              </a:rPr>
              <a:t>treatment/intervention</a:t>
            </a:r>
          </a:p>
          <a:p>
            <a:pPr marL="0" marR="0" lvl="0" indent="0">
              <a:spcBef>
                <a:spcPts val="0"/>
              </a:spcBef>
              <a:spcAft>
                <a:spcPts val="0"/>
              </a:spcAft>
              <a:buSzPts val="1100"/>
              <a:buFont typeface="Calibri" panose="020F0502020204030204" pitchFamily="34" charset="0"/>
              <a:buNone/>
              <a:tabLst>
                <a:tab pos="915035" algn="l"/>
              </a:tabLst>
            </a:pPr>
            <a:r>
              <a:rPr lang="en-US" sz="1200" spc="-5" dirty="0">
                <a:effectLst/>
                <a:latin typeface="Calibri" panose="020F0502020204030204" pitchFamily="34" charset="0"/>
                <a:ea typeface="Calibri" panose="020F0502020204030204" pitchFamily="34" charset="0"/>
              </a:rPr>
              <a:t>Reflection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 </a:t>
            </a:r>
            <a:r>
              <a:rPr lang="en-US" sz="1200" spc="-10" dirty="0">
                <a:effectLst/>
                <a:latin typeface="Calibri" panose="020F0502020204030204" pitchFamily="34" charset="0"/>
                <a:ea typeface="Calibri" panose="020F0502020204030204" pitchFamily="34" charset="0"/>
              </a:rPr>
              <a:t>action</a:t>
            </a:r>
          </a:p>
          <a:p>
            <a:pPr marL="457200" marR="0" lvl="1" indent="0">
              <a:spcBef>
                <a:spcPts val="0"/>
              </a:spcBef>
              <a:spcAft>
                <a:spcPts val="0"/>
              </a:spcAft>
              <a:buSzPts val="1100"/>
              <a:buFont typeface="Calibri" panose="020F0502020204030204" pitchFamily="34" charset="0"/>
              <a:buNone/>
              <a:tabLst>
                <a:tab pos="915035" algn="l"/>
              </a:tabLst>
            </a:pPr>
            <a:r>
              <a:rPr lang="en-US" sz="1200" spc="-10" dirty="0">
                <a:effectLst/>
                <a:latin typeface="Calibri" panose="020F0502020204030204" pitchFamily="34" charset="0"/>
                <a:ea typeface="Calibri" panose="020F0502020204030204" pitchFamily="34" charset="0"/>
              </a:rPr>
              <a:t>1.     </a:t>
            </a:r>
            <a:r>
              <a:rPr lang="en-US" sz="1200" dirty="0">
                <a:effectLst/>
                <a:latin typeface="Calibri" panose="020F0502020204030204" pitchFamily="34" charset="0"/>
                <a:ea typeface="Calibri" panose="020F0502020204030204" pitchFamily="34" charset="0"/>
              </a:rPr>
              <a:t>Run</a:t>
            </a:r>
            <a:r>
              <a:rPr lang="en-US" sz="1200" spc="-10" dirty="0">
                <a:effectLst/>
                <a:latin typeface="Calibri" panose="020F0502020204030204" pitchFamily="34" charset="0"/>
                <a:ea typeface="Calibri" panose="020F0502020204030204" pitchFamily="34" charset="0"/>
              </a:rPr>
              <a:t> critique</a:t>
            </a:r>
          </a:p>
          <a:p>
            <a:pPr marL="457200" marR="0" lvl="1" indent="0">
              <a:spcBef>
                <a:spcPts val="0"/>
              </a:spcBef>
              <a:spcAft>
                <a:spcPts val="0"/>
              </a:spcAft>
              <a:buSzPts val="1100"/>
              <a:buFont typeface="Calibri" panose="020F0502020204030204" pitchFamily="34" charset="0"/>
              <a:buNone/>
              <a:tabLst>
                <a:tab pos="915035" algn="l"/>
              </a:tabLst>
            </a:pPr>
            <a:r>
              <a:rPr lang="en-US" sz="1200" spc="-10" dirty="0">
                <a:effectLst/>
                <a:latin typeface="Calibri" panose="020F0502020204030204" pitchFamily="34" charset="0"/>
                <a:ea typeface="Calibri" panose="020F0502020204030204" pitchFamily="34" charset="0"/>
              </a:rPr>
              <a:t>2.     </a:t>
            </a:r>
            <a:r>
              <a:rPr lang="en-US" sz="1200" dirty="0">
                <a:effectLst/>
                <a:latin typeface="Calibri" panose="020F0502020204030204" pitchFamily="34" charset="0"/>
                <a:ea typeface="Calibri" panose="020F0502020204030204" pitchFamily="34" charset="0"/>
              </a:rPr>
              <a:t>Addition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modification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experience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base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a:t>
            </a:r>
            <a:r>
              <a:rPr lang="en-US" sz="1200" spc="-35" dirty="0">
                <a:effectLst/>
                <a:latin typeface="Calibri" panose="020F0502020204030204" pitchFamily="34" charset="0"/>
                <a:ea typeface="Calibri" panose="020F0502020204030204" pitchFamily="34" charset="0"/>
              </a:rPr>
              <a:t>IV</a:t>
            </a:r>
            <a:endParaRPr lang="en-US" sz="1200"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915035" algn="l"/>
              </a:tabLst>
            </a:pPr>
            <a:endParaRPr lang="en-US" sz="1200" spc="-5" dirty="0">
              <a:effectLst/>
              <a:latin typeface="Calibri" panose="020F0502020204030204" pitchFamily="34" charset="0"/>
              <a:ea typeface="Calibri" panose="020F0502020204030204" pitchFamily="34" charset="0"/>
            </a:endParaRPr>
          </a:p>
          <a:p>
            <a:pPr marL="742950" marR="4819650" lvl="1" indent="-285750" algn="r">
              <a:spcBef>
                <a:spcPts val="5"/>
              </a:spcBef>
              <a:spcAft>
                <a:spcPts val="0"/>
              </a:spcAft>
              <a:buSzPts val="1100"/>
              <a:buFont typeface="Calibri" panose="020F0502020204030204" pitchFamily="34" charset="0"/>
              <a:buAutoNum type="arabicPeriod"/>
              <a:tabLst>
                <a:tab pos="22860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a:t>
            </a:fld>
            <a:endParaRPr lang="en-US" dirty="0"/>
          </a:p>
        </p:txBody>
      </p:sp>
    </p:spTree>
    <p:extLst>
      <p:ext uri="{BB962C8B-B14F-4D97-AF65-F5344CB8AC3E}">
        <p14:creationId xmlns:p14="http://schemas.microsoft.com/office/powerpoint/2010/main" val="27586518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lnSpc>
                <a:spcPct val="100000"/>
              </a:lnSpc>
              <a:spcBef>
                <a:spcPts val="0"/>
              </a:spcBef>
              <a:buSzPct val="100000"/>
              <a:buFont typeface="Wingdings" panose="05000000000000000000" pitchFamily="2" charset="2"/>
              <a:buNone/>
              <a:tabLst>
                <a:tab pos="914400" algn="l"/>
                <a:tab pos="915035" algn="l"/>
              </a:tabLst>
            </a:pPr>
            <a:r>
              <a:rPr lang="en-US" sz="1200" spc="-5" dirty="0">
                <a:latin typeface="Calibri" panose="020F0502020204030204" pitchFamily="34" charset="0"/>
                <a:ea typeface="Calibri" panose="020F0502020204030204" pitchFamily="34" charset="0"/>
              </a:rPr>
              <a:t>Enter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vein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either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top</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side</a:t>
            </a:r>
            <a:endParaRPr lang="en-US" sz="1200" spc="-5" dirty="0">
              <a:effectLst/>
              <a:latin typeface="Calibri" panose="020F0502020204030204" pitchFamily="34" charset="0"/>
              <a:ea typeface="Calibri" panose="020F0502020204030204" pitchFamily="34" charset="0"/>
            </a:endParaRPr>
          </a:p>
          <a:p>
            <a:pPr marL="571500" lvl="0" indent="-285750">
              <a:lnSpc>
                <a:spcPct val="100000"/>
              </a:lnSpc>
              <a:spcBef>
                <a:spcPts val="5"/>
              </a:spcBef>
              <a:buSzPct val="100000"/>
              <a:buFont typeface="Courier New" panose="02070309020205020404" pitchFamily="49" charset="0"/>
              <a:buChar char="o"/>
              <a:tabLst>
                <a:tab pos="1143635" algn="l"/>
              </a:tabLst>
            </a:pPr>
            <a:r>
              <a:rPr lang="en-US" sz="1200" spc="-5" dirty="0">
                <a:effectLst/>
                <a:latin typeface="Calibri" panose="020F0502020204030204" pitchFamily="34" charset="0"/>
                <a:ea typeface="Calibri" panose="020F0502020204030204" pitchFamily="34" charset="0"/>
              </a:rPr>
              <a:t>Normally,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slight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“give” is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felt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needle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passes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through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wall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the</a:t>
            </a:r>
            <a:r>
              <a:rPr lang="en-US" sz="1200" spc="-5" dirty="0">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vein</a:t>
            </a:r>
            <a:endParaRPr lang="en-US" sz="1200" spc="0" dirty="0">
              <a:effectLst/>
              <a:latin typeface="Calibri" panose="020F0502020204030204" pitchFamily="34" charset="0"/>
              <a:ea typeface="Calibri" panose="020F0502020204030204" pitchFamily="34" charset="0"/>
            </a:endParaRPr>
          </a:p>
          <a:p>
            <a:pPr marL="571500" lvl="0" indent="-285750">
              <a:lnSpc>
                <a:spcPct val="100000"/>
              </a:lnSpc>
              <a:spcBef>
                <a:spcPts val="5"/>
              </a:spcBef>
              <a:buSzPct val="100000"/>
              <a:buFont typeface="Courier New" panose="02070309020205020404" pitchFamily="49" charset="0"/>
              <a:buChar char="o"/>
              <a:tabLst>
                <a:tab pos="1143635" algn="l"/>
              </a:tabLst>
            </a:pP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careful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enter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fast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deeply,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because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needle can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through</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back wall of the vein.</a:t>
            </a:r>
          </a:p>
          <a:p>
            <a:pPr marL="1143000" marR="0">
              <a:lnSpc>
                <a:spcPct val="100000"/>
              </a:lnSpc>
              <a:spcBef>
                <a:spcPts val="0"/>
              </a:spcBef>
              <a:spcAft>
                <a:spcPts val="0"/>
              </a:spcAft>
            </a:pPr>
            <a:endParaRPr lang="en-US" sz="1200" spc="-5" dirty="0">
              <a:effectLst/>
              <a:latin typeface="Calibri" panose="020F0502020204030204" pitchFamily="34" charset="0"/>
              <a:ea typeface="Calibri" panose="020F0502020204030204" pitchFamily="34" charset="0"/>
            </a:endParaRPr>
          </a:p>
          <a:p>
            <a:pPr marL="685800" marR="0" lvl="1" indent="-228600" algn="just">
              <a:lnSpc>
                <a:spcPct val="100000"/>
              </a:lnSpc>
              <a:spcBef>
                <a:spcPts val="5"/>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Note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when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fills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flashback</a:t>
            </a:r>
            <a:r>
              <a:rPr lang="en-US" sz="1200" spc="-10" dirty="0">
                <a:effectLst/>
                <a:latin typeface="Calibri" panose="020F0502020204030204" pitchFamily="34" charset="0"/>
                <a:ea typeface="Calibri" panose="020F0502020204030204" pitchFamily="34" charset="0"/>
              </a:rPr>
              <a:t> chamber.</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121</a:t>
            </a:fld>
            <a:endParaRPr lang="en-US" dirty="0"/>
          </a:p>
        </p:txBody>
      </p:sp>
    </p:spTree>
    <p:extLst>
      <p:ext uri="{BB962C8B-B14F-4D97-AF65-F5344CB8AC3E}">
        <p14:creationId xmlns:p14="http://schemas.microsoft.com/office/powerpoint/2010/main" val="9327905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ts val="1335"/>
              </a:lnSpc>
              <a:spcBef>
                <a:spcPts val="0"/>
              </a:spcBef>
              <a:spcAft>
                <a:spcPts val="0"/>
              </a:spcAft>
              <a:buSzPts val="1100"/>
              <a:buFont typeface="Arial" panose="020B0604020202020204" pitchFamily="34" charset="0"/>
              <a:buChar char="•"/>
              <a:tabLst>
                <a:tab pos="914400" algn="l"/>
                <a:tab pos="915035" algn="l"/>
              </a:tabLst>
            </a:pPr>
            <a:r>
              <a:rPr lang="en-US" sz="1200" spc="-5" dirty="0">
                <a:effectLst/>
                <a:latin typeface="Calibri" panose="020F0502020204030204" pitchFamily="34" charset="0"/>
                <a:ea typeface="Calibri" panose="020F0502020204030204" pitchFamily="34" charset="0"/>
              </a:rPr>
              <a:t>Lower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venipuncture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device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advance it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another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1 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2</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mm until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tip</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catheter is well within the vein.</a:t>
            </a:r>
          </a:p>
          <a:p>
            <a:pPr marL="228600" marR="0" lvl="0" indent="-228600" algn="just">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Advance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following</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manufacturer’s</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recommendations.</a:t>
            </a:r>
            <a:endParaRPr lang="en-US" sz="1200" spc="-5" dirty="0">
              <a:effectLst/>
              <a:latin typeface="Calibri" panose="020F0502020204030204" pitchFamily="34" charset="0"/>
              <a:ea typeface="Calibri" panose="020F0502020204030204" pitchFamily="34" charset="0"/>
            </a:endParaRPr>
          </a:p>
          <a:p>
            <a:pPr marL="228600" marR="262890" lvl="0" indent="-228600" algn="just">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Once the catheter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 apply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pressure 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 beyond the catheter tip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 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finger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prevent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leaking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out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hub</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completely </a:t>
            </a:r>
            <a:r>
              <a:rPr lang="en-US" sz="1200" spc="-10" dirty="0">
                <a:effectLst/>
                <a:latin typeface="Calibri" panose="020F0502020204030204" pitchFamily="34" charset="0"/>
                <a:ea typeface="Calibri" panose="020F0502020204030204" pitchFamily="34" charset="0"/>
              </a:rPr>
              <a:t>withdrawn</a:t>
            </a:r>
          </a:p>
          <a:p>
            <a:pPr marL="228600" marR="262890" lvl="0" indent="-228600" algn="just">
              <a:spcBef>
                <a:spcPts val="0"/>
              </a:spcBef>
              <a:spcAft>
                <a:spcPts val="0"/>
              </a:spcAft>
              <a:buSzPts val="1100"/>
              <a:buFont typeface="Arial" panose="020B0604020202020204" pitchFamily="34" charset="0"/>
              <a:buChar char="•"/>
              <a:tabLst>
                <a:tab pos="915035" algn="l"/>
              </a:tabLst>
            </a:pPr>
            <a:r>
              <a:rPr lang="en-US" sz="1200"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valved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catheter</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pushing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prevent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bleeding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from</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hub may be unnecessary.</a:t>
            </a:r>
          </a:p>
          <a:p>
            <a:pPr marL="228600" marR="0" lvl="0" indent="-228600" algn="just">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It</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necessary</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a:t>
            </a:r>
            <a:r>
              <a:rPr lang="en-US" sz="1200" spc="-4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drawback</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technique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determine</a:t>
            </a:r>
            <a:r>
              <a:rPr lang="en-US" sz="1200" spc="-10" dirty="0">
                <a:effectLst/>
                <a:latin typeface="Calibri" panose="020F0502020204030204" pitchFamily="34" charset="0"/>
                <a:ea typeface="Calibri" panose="020F0502020204030204" pitchFamily="34" charset="0"/>
              </a:rPr>
              <a:t> patency.</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122</a:t>
            </a:fld>
            <a:endParaRPr lang="en-US" dirty="0"/>
          </a:p>
        </p:txBody>
      </p:sp>
    </p:spTree>
    <p:extLst>
      <p:ext uri="{BB962C8B-B14F-4D97-AF65-F5344CB8AC3E}">
        <p14:creationId xmlns:p14="http://schemas.microsoft.com/office/powerpoint/2010/main" val="20237154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607060" lvl="0" indent="0" algn="just">
              <a:spcBef>
                <a:spcPts val="0"/>
              </a:spcBef>
              <a:spcAft>
                <a:spcPts val="0"/>
              </a:spcAft>
              <a:buSzPts val="1100"/>
              <a:buFont typeface="Calibri" panose="020F0502020204030204" pitchFamily="34" charset="0"/>
              <a:buNone/>
              <a:tabLst>
                <a:tab pos="686435" algn="l"/>
              </a:tabLst>
            </a:pPr>
            <a:r>
              <a:rPr lang="en-US" sz="1200" dirty="0">
                <a:effectLst/>
                <a:latin typeface="Calibri" panose="020F0502020204030204" pitchFamily="34" charset="0"/>
                <a:ea typeface="Calibri" panose="020F0502020204030204" pitchFamily="34" charset="0"/>
              </a:rPr>
              <a:t>If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necessary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 directed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protocol</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you</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draw</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sample.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tourniquet should be left in place while drawing blood samples.</a:t>
            </a:r>
          </a:p>
          <a:p>
            <a:pPr marL="228600" marR="359410" lvl="0" indent="-228600" algn="just">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Stabilize 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one hand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attach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Vacutainer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holder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multi-sample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 </a:t>
            </a:r>
            <a:r>
              <a:rPr lang="en-US" sz="1200" spc="-5" dirty="0" err="1">
                <a:effectLst/>
                <a:latin typeface="Calibri" panose="020F0502020204030204" pitchFamily="34" charset="0"/>
                <a:ea typeface="Calibri" panose="020F0502020204030204" pitchFamily="34" charset="0"/>
              </a:rPr>
              <a:t>Luer</a:t>
            </a:r>
            <a:r>
              <a:rPr lang="en-US" sz="1200" spc="-5" dirty="0">
                <a:effectLst/>
                <a:latin typeface="Calibri" panose="020F0502020204030204" pitchFamily="34" charset="0"/>
                <a:ea typeface="Calibri" panose="020F0502020204030204" pitchFamily="34" charset="0"/>
              </a:rPr>
              <a:t>-lock adapter or a syringe to the hub.</a:t>
            </a:r>
          </a:p>
          <a:p>
            <a:pPr marL="685800" marR="511175" lvl="1" indent="-228600">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careful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disrupt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placement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while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connecting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Vacutainer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 </a:t>
            </a:r>
            <a:r>
              <a:rPr lang="en-US" sz="1200" spc="-10" dirty="0">
                <a:effectLst/>
                <a:latin typeface="Calibri" panose="020F0502020204030204" pitchFamily="34" charset="0"/>
                <a:ea typeface="Calibri" panose="020F0502020204030204" pitchFamily="34" charset="0"/>
              </a:rPr>
              <a:t>syringe.</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Once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device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connected,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release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finger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pressure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distal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tip</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catheter</a:t>
            </a:r>
            <a:endParaRPr lang="en-US" sz="1200" spc="-5" dirty="0">
              <a:effectLst/>
              <a:latin typeface="Calibri" panose="020F0502020204030204" pitchFamily="34" charset="0"/>
              <a:ea typeface="Calibri" panose="020F0502020204030204" pitchFamily="34" charset="0"/>
            </a:endParaRPr>
          </a:p>
          <a:p>
            <a:pPr marL="228600" marR="368935"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Vacutainer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device,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insert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collection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 fully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holder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 allow its internal vacuum to draw blood out of the vein.</a:t>
            </a:r>
          </a:p>
          <a:p>
            <a:pPr marL="228600" marR="0"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slowly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withdraw</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plunger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fill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blood.</a:t>
            </a:r>
            <a:endParaRPr lang="en-US" sz="1200" spc="-5" dirty="0">
              <a:effectLst/>
              <a:latin typeface="Calibri" panose="020F0502020204030204" pitchFamily="34" charset="0"/>
              <a:ea typeface="Calibri" panose="020F0502020204030204" pitchFamily="34" charset="0"/>
            </a:endParaRPr>
          </a:p>
          <a:p>
            <a:pPr marL="685800" marR="501650" lvl="1" indent="-228600">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If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stops,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usually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means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sucking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pressure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syringe is collapsing the vein</a:t>
            </a:r>
          </a:p>
          <a:p>
            <a:pPr marL="685800" marR="501650" lvl="1" indent="-228600">
              <a:spcBef>
                <a:spcPts val="0"/>
              </a:spcBef>
              <a:spcAft>
                <a:spcPts val="0"/>
              </a:spcAft>
              <a:buSzPts val="1100"/>
              <a:buFont typeface="Arial" panose="020B0604020202020204" pitchFamily="34" charset="0"/>
              <a:buChar char="•"/>
              <a:tabLst>
                <a:tab pos="1143635" algn="l"/>
              </a:tabLst>
            </a:pPr>
            <a:r>
              <a:rPr lang="en-US" sz="1200" dirty="0">
                <a:effectLst/>
                <a:latin typeface="Calibri" panose="020F0502020204030204" pitchFamily="34" charset="0"/>
                <a:ea typeface="Calibri" panose="020F0502020204030204" pitchFamily="34" charset="0"/>
              </a:rPr>
              <a:t>Also,</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pulling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back</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forcefully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cause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cellular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lysis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negate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benefit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 collecting the sample to begin with.</a:t>
            </a:r>
          </a:p>
          <a:p>
            <a:pPr marL="685800" marR="0" lvl="1" indent="-228600">
              <a:spcBef>
                <a:spcPts val="0"/>
              </a:spcBef>
              <a:spcAft>
                <a:spcPts val="0"/>
              </a:spcAft>
              <a:buSzPts val="1100"/>
              <a:buFont typeface="Arial" panose="020B0604020202020204" pitchFamily="34" charset="0"/>
              <a:buChar char="•"/>
              <a:tabLst>
                <a:tab pos="1143635" algn="l"/>
              </a:tabLst>
            </a:pPr>
            <a:r>
              <a:rPr lang="en-US" sz="1200" spc="-5"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correct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this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problem,</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slow</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which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plunger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being</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withdrawn.</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123</a:t>
            </a:fld>
            <a:endParaRPr lang="en-US" dirty="0"/>
          </a:p>
        </p:txBody>
      </p:sp>
    </p:spTree>
    <p:extLst>
      <p:ext uri="{BB962C8B-B14F-4D97-AF65-F5344CB8AC3E}">
        <p14:creationId xmlns:p14="http://schemas.microsoft.com/office/powerpoint/2010/main" val="10683162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To draw a blood sample:</a:t>
            </a:r>
          </a:p>
          <a:p>
            <a:pPr marL="457200" lvl="1" indent="0">
              <a:lnSpc>
                <a:spcPct val="100000"/>
              </a:lnSpc>
              <a:spcBef>
                <a:spcPts val="125"/>
              </a:spcBef>
              <a:buSzPct val="100000"/>
              <a:buNone/>
              <a:tabLst>
                <a:tab pos="515620" algn="l"/>
              </a:tabLst>
            </a:pPr>
            <a:endParaRPr lang="en-US" sz="1200" spc="-5" dirty="0">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Once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enough</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collection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tubes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been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filled</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syringe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completely</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full,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release</a:t>
            </a:r>
            <a:r>
              <a:rPr lang="en-US" sz="1200" spc="-10"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the</a:t>
            </a:r>
            <a:r>
              <a:rPr lang="en-US" sz="1200" spc="-25" dirty="0">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tourniquet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from</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patient’s</a:t>
            </a:r>
            <a:r>
              <a:rPr lang="en-US" sz="1200" spc="-1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arm</a:t>
            </a:r>
          </a:p>
          <a:p>
            <a:pPr marL="457200" marR="0" lvl="1" indent="0">
              <a:lnSpc>
                <a:spcPct val="100000"/>
              </a:lnSpc>
              <a:spcBef>
                <a:spcPts val="0"/>
              </a:spcBef>
              <a:spcAft>
                <a:spcPts val="0"/>
              </a:spcAft>
              <a:buSzPct val="100000"/>
              <a:buNone/>
              <a:tabLst>
                <a:tab pos="686435" algn="l"/>
              </a:tabLst>
            </a:pPr>
            <a:endParaRPr lang="en-US" sz="1200" dirty="0">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spc="-5" dirty="0">
                <a:latin typeface="Calibri" panose="020F0502020204030204" pitchFamily="34" charset="0"/>
                <a:ea typeface="Calibri" panose="020F0502020204030204" pitchFamily="34" charset="0"/>
              </a:rPr>
              <a:t>R</a:t>
            </a:r>
            <a:r>
              <a:rPr lang="en-US" sz="1200" spc="-5" dirty="0">
                <a:effectLst/>
                <a:latin typeface="Calibri" panose="020F0502020204030204" pitchFamily="34" charset="0"/>
                <a:ea typeface="Calibri" panose="020F0502020204030204" pitchFamily="34" charset="0"/>
              </a:rPr>
              <a:t>eapply pressure 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beyond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catheter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tip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finger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prevent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 from leaking out of the catheter hub once the blood drawing device is disconnected</a:t>
            </a:r>
          </a:p>
          <a:p>
            <a:pPr marL="457200" marR="0" lvl="1" indent="0">
              <a:lnSpc>
                <a:spcPct val="100000"/>
              </a:lnSpc>
              <a:spcBef>
                <a:spcPts val="0"/>
              </a:spcBef>
              <a:spcAft>
                <a:spcPts val="0"/>
              </a:spcAft>
              <a:buSzPct val="100000"/>
              <a:buNone/>
              <a:tabLst>
                <a:tab pos="686435" algn="l"/>
              </a:tabLst>
            </a:pPr>
            <a:endParaRPr lang="en-US" sz="1200" spc="-5" dirty="0">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spc="-5" dirty="0">
                <a:effectLst/>
                <a:latin typeface="Calibri" panose="020F0502020204030204" pitchFamily="34" charset="0"/>
                <a:ea typeface="Calibri" panose="020F0502020204030204" pitchFamily="34" charset="0"/>
              </a:rPr>
              <a:t>Disconnect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Vacutainer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device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hub</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holding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hub between the first finger and thumb and pulling the device free with the other hand</a:t>
            </a:r>
          </a:p>
          <a:p>
            <a:pPr marL="1257300" marR="359410" lvl="2" indent="-342900" algn="just">
              <a:lnSpc>
                <a:spcPct val="100000"/>
              </a:lnSpc>
              <a:spcBef>
                <a:spcPts val="0"/>
              </a:spcBef>
              <a:spcAft>
                <a:spcPts val="0"/>
              </a:spcAft>
              <a:buSzPct val="100000"/>
              <a:buFont typeface="Wingdings" panose="05000000000000000000" pitchFamily="2" charset="2"/>
              <a:buChar char="§"/>
              <a:tabLst>
                <a:tab pos="915035" algn="l"/>
              </a:tabLst>
            </a:pP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124</a:t>
            </a:fld>
            <a:endParaRPr lang="en-US" dirty="0"/>
          </a:p>
        </p:txBody>
      </p:sp>
    </p:spTree>
    <p:extLst>
      <p:ext uri="{BB962C8B-B14F-4D97-AF65-F5344CB8AC3E}">
        <p14:creationId xmlns:p14="http://schemas.microsoft.com/office/powerpoint/2010/main" val="14451718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02615" lvl="0" indent="-342900">
              <a:lnSpc>
                <a:spcPct val="100000"/>
              </a:lnSpc>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Connect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catheter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hub.</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careful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contaminate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either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hub</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 connector prior to insertion</a:t>
            </a:r>
          </a:p>
          <a:p>
            <a:pPr marL="342900" marR="602615" lvl="0" indent="-342900">
              <a:lnSpc>
                <a:spcPct val="100000"/>
              </a:lnSpc>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Open the IV flow control valve and run the IV for a brief period of time to ensure the line is patent.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ensure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proper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flow</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container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must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least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30</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36</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inches above the insertion site.</a:t>
            </a:r>
          </a:p>
          <a:p>
            <a:pPr marL="342900" marR="0" lvl="0" indent="-342900">
              <a:lnSpc>
                <a:spcPct val="100000"/>
              </a:lnSpc>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Cover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site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sterile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dressing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bandage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preferably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transparent.</a:t>
            </a: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125</a:t>
            </a:fld>
            <a:endParaRPr lang="en-US" dirty="0"/>
          </a:p>
        </p:txBody>
      </p:sp>
    </p:spTree>
    <p:extLst>
      <p:ext uri="{BB962C8B-B14F-4D97-AF65-F5344CB8AC3E}">
        <p14:creationId xmlns:p14="http://schemas.microsoft.com/office/powerpoint/2010/main" val="39024274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Secure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catheter,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administration</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sterile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dressing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place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tape.</a:t>
            </a:r>
            <a:endParaRPr lang="en-US" sz="1200"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Tubing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should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looped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secured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tape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above 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cannulation</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site.</a:t>
            </a:r>
            <a:endParaRPr lang="en-US" sz="1200" spc="-5" dirty="0">
              <a:effectLst/>
              <a:latin typeface="Calibri" panose="020F0502020204030204" pitchFamily="34" charset="0"/>
              <a:ea typeface="Calibri" panose="020F0502020204030204" pitchFamily="34" charset="0"/>
            </a:endParaRPr>
          </a:p>
          <a:p>
            <a:pPr marL="800100" marR="278765" lvl="1" indent="-342900">
              <a:lnSpc>
                <a:spcPct val="98000"/>
              </a:lnSpc>
              <a:spcBef>
                <a:spcPts val="15"/>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This gives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tubing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more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play,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making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catheter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less likely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 dislodged by accidental pulls on the tubing.</a:t>
            </a:r>
          </a:p>
          <a:p>
            <a:pPr marL="800100" marR="0" lvl="1" indent="-342900">
              <a:spcBef>
                <a:spcPts val="5"/>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Do</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make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loop</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small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kinks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restricts fluid</a:t>
            </a:r>
            <a:r>
              <a:rPr lang="en-US" sz="1200" spc="-10" dirty="0">
                <a:effectLst/>
                <a:latin typeface="Calibri" panose="020F0502020204030204" pitchFamily="34" charset="0"/>
                <a:ea typeface="Calibri" panose="020F0502020204030204" pitchFamily="34" charset="0"/>
              </a:rPr>
              <a:t> flow.</a:t>
            </a:r>
            <a:endParaRPr lang="en-US" sz="1200" spc="-5"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Adjust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appropriate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flow</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patient’s</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condition.</a:t>
            </a:r>
            <a:endParaRPr lang="en-US" sz="1200" dirty="0">
              <a:effectLst/>
              <a:latin typeface="Calibri" panose="020F0502020204030204" pitchFamily="34" charset="0"/>
              <a:ea typeface="Calibri" panose="020F0502020204030204" pitchFamily="34" charset="0"/>
            </a:endParaRPr>
          </a:p>
          <a:p>
            <a:pPr marL="342900" marR="0" lvl="0" indent="-342900">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Dispose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needle(s)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proper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biomedical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waste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container.</a:t>
            </a:r>
          </a:p>
          <a:p>
            <a:pPr marL="285750" marR="0" lvl="0" indent="-285750">
              <a:spcBef>
                <a:spcPts val="19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syringe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was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draw</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blood:</a:t>
            </a:r>
            <a:endParaRPr lang="en-US" sz="1200" dirty="0">
              <a:effectLst/>
              <a:latin typeface="Calibri" panose="020F0502020204030204" pitchFamily="34" charset="0"/>
              <a:ea typeface="Calibri" panose="020F0502020204030204" pitchFamily="34" charset="0"/>
            </a:endParaRPr>
          </a:p>
          <a:p>
            <a:pPr marL="685800" marR="405765" lvl="1"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necessary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collection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must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filled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by</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attaching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 inserting it into each blood tube.</a:t>
            </a: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should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labeled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stored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safe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location.</a:t>
            </a:r>
            <a:endParaRPr lang="en-US" sz="1200" spc="-5" dirty="0">
              <a:effectLst/>
              <a:latin typeface="Calibri" panose="020F0502020204030204" pitchFamily="34" charset="0"/>
              <a:ea typeface="Calibri" panose="020F0502020204030204" pitchFamily="34" charset="0"/>
            </a:endParaRPr>
          </a:p>
          <a:p>
            <a:pPr marL="0" marR="0" lvl="0" indent="0">
              <a:spcBef>
                <a:spcPts val="5"/>
              </a:spcBef>
              <a:spcAft>
                <a:spcPts val="0"/>
              </a:spcAft>
              <a:buSzPct val="100000"/>
              <a:buFont typeface="Wingdings" panose="05000000000000000000" pitchFamily="2" charset="2"/>
              <a:buNone/>
              <a:tabLst>
                <a:tab pos="686435" algn="l"/>
              </a:tabLst>
            </a:pP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126</a:t>
            </a:fld>
            <a:endParaRPr lang="en-US" dirty="0"/>
          </a:p>
        </p:txBody>
      </p:sp>
    </p:spTree>
    <p:extLst>
      <p:ext uri="{BB962C8B-B14F-4D97-AF65-F5344CB8AC3E}">
        <p14:creationId xmlns:p14="http://schemas.microsoft.com/office/powerpoint/2010/main" val="7435843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Armboards may be: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Avoided</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simply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by</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choosing</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venipuncture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site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well</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away</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from</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flexion</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areas.</a:t>
            </a:r>
            <a:endParaRPr lang="en-US"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Necessary</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when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venipuncture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device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inserted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near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joint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dorsum</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hand</a:t>
            </a:r>
            <a:endParaRPr lang="en-US"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Used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along</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restraints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confused</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disoriented</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patients.</a:t>
            </a:r>
            <a:endParaRPr lang="en-US"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Useful</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pediatric</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patients.</a:t>
            </a:r>
            <a:endParaRPr lang="en-US" dirty="0">
              <a:effectLst/>
              <a:latin typeface="Calibri" panose="020F0502020204030204" pitchFamily="34" charset="0"/>
              <a:ea typeface="Calibri" panose="020F0502020204030204" pitchFamily="34" charset="0"/>
            </a:endParaRPr>
          </a:p>
          <a:p>
            <a:pPr marL="0" marR="359410" lvl="0" indent="0" algn="just">
              <a:lnSpc>
                <a:spcPct val="100000"/>
              </a:lnSpc>
              <a:spcBef>
                <a:spcPts val="0"/>
              </a:spcBef>
              <a:spcAft>
                <a:spcPts val="0"/>
              </a:spcAft>
              <a:buSzPct val="100000"/>
              <a:buFont typeface="Wingdings" panose="05000000000000000000" pitchFamily="2" charset="2"/>
              <a:buNone/>
              <a:tabLst>
                <a:tab pos="915035" algn="l"/>
              </a:tabLst>
            </a:pP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127</a:t>
            </a:fld>
            <a:endParaRPr lang="en-US" dirty="0"/>
          </a:p>
        </p:txBody>
      </p:sp>
    </p:spTree>
    <p:extLst>
      <p:ext uri="{BB962C8B-B14F-4D97-AF65-F5344CB8AC3E}">
        <p14:creationId xmlns:p14="http://schemas.microsoft.com/office/powerpoint/2010/main" val="1792395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457200" algn="l"/>
                <a:tab pos="457835" algn="l"/>
              </a:tabLst>
            </a:pPr>
            <a:r>
              <a:rPr lang="en-US" sz="1200" spc="-5" dirty="0">
                <a:effectLst/>
                <a:latin typeface="Calibri" panose="020F0502020204030204" pitchFamily="34" charset="0"/>
                <a:ea typeface="Calibri" panose="020F0502020204030204" pitchFamily="34" charset="0"/>
              </a:rPr>
              <a:t>Regulating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fluid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0" dirty="0">
                <a:effectLst/>
                <a:latin typeface="Calibri" panose="020F0502020204030204" pitchFamily="34" charset="0"/>
                <a:ea typeface="Calibri" panose="020F0502020204030204" pitchFamily="34" charset="0"/>
              </a:rPr>
              <a:t> rates</a:t>
            </a:r>
            <a:endParaRPr lang="en-US" sz="1200" spc="-5" dirty="0">
              <a:effectLst/>
              <a:latin typeface="Calibri" panose="020F0502020204030204" pitchFamily="34" charset="0"/>
              <a:ea typeface="Calibri" panose="020F0502020204030204" pitchFamily="34" charset="0"/>
            </a:endParaRPr>
          </a:p>
          <a:p>
            <a:pPr marL="285750" marR="0" lvl="0" indent="-285750">
              <a:lnSpc>
                <a:spcPts val="1335"/>
              </a:lnSpc>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Flow</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adjusted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ordered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control/direction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local</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protocol.</a:t>
            </a:r>
            <a:endParaRPr lang="en-US" sz="1200" dirty="0">
              <a:effectLst/>
              <a:latin typeface="Calibri" panose="020F0502020204030204" pitchFamily="34" charset="0"/>
              <a:ea typeface="Calibri" panose="020F0502020204030204" pitchFamily="34" charset="0"/>
            </a:endParaRPr>
          </a:p>
          <a:p>
            <a:pPr marL="285750" marR="47053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Fluid resuscitation guidelines should be 20ml/kg boluses for adults, children, and infants. Newborns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neonates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10ml/kg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boluses.</a:t>
            </a:r>
            <a:r>
              <a:rPr lang="en-US" sz="1200" spc="20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Targets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treatment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return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distal pulses, not to exceed minimum systolic blood pressure ranges, appropriate for age.</a:t>
            </a:r>
          </a:p>
          <a:p>
            <a:pPr marL="285750" marR="26098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must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know 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volume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 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infused,</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period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over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which</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fluid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 be infused, and the number of drops per milliliter the infusion set delivers.</a:t>
            </a: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following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formula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 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calculate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drip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minute</a:t>
            </a:r>
            <a:endParaRPr lang="en-US" sz="1200" spc="-5" dirty="0">
              <a:effectLst/>
              <a:latin typeface="Calibri" panose="020F0502020204030204" pitchFamily="34" charset="0"/>
              <a:ea typeface="Calibri" panose="020F0502020204030204" pitchFamily="34" charset="0"/>
            </a:endParaRPr>
          </a:p>
          <a:p>
            <a:pPr marL="685800" marR="522605"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Drops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volume 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x drops/ml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divided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by total time of infusion in minutes.</a:t>
            </a:r>
          </a:p>
          <a:p>
            <a:pPr marL="285750" marR="0" lvl="0"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After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determining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open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clamp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slowly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start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 dripping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drip</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chamber.</a:t>
            </a:r>
            <a:endParaRPr lang="en-US" sz="1200" dirty="0">
              <a:effectLst/>
              <a:latin typeface="Calibri" panose="020F0502020204030204" pitchFamily="34" charset="0"/>
              <a:ea typeface="Calibri" panose="020F0502020204030204" pitchFamily="34" charset="0"/>
            </a:endParaRPr>
          </a:p>
          <a:p>
            <a:pPr marL="685800" marR="302895" lvl="1" indent="-228600">
              <a:lnSpc>
                <a:spcPct val="98000"/>
              </a:lnSpc>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Determine drops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minute 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adjust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clamp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obtain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correct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drip </a:t>
            </a:r>
            <a:r>
              <a:rPr lang="en-US" sz="1200" spc="-10" dirty="0">
                <a:effectLst/>
                <a:latin typeface="Calibri" panose="020F0502020204030204" pitchFamily="34" charset="0"/>
                <a:ea typeface="Calibri" panose="020F0502020204030204" pitchFamily="34" charset="0"/>
              </a:rPr>
              <a:t>rate.</a:t>
            </a:r>
            <a:endParaRPr lang="en-US" sz="1200" spc="-5" dirty="0">
              <a:effectLst/>
              <a:latin typeface="Calibri" panose="020F0502020204030204" pitchFamily="34" charset="0"/>
              <a:ea typeface="Calibri" panose="020F0502020204030204" pitchFamily="34" charset="0"/>
            </a:endParaRPr>
          </a:p>
          <a:p>
            <a:pPr marL="685800" marR="0" lvl="1" indent="-228600">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Check</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a:t>
            </a:r>
            <a:r>
              <a:rPr lang="en-US" sz="1200" spc="-10" dirty="0">
                <a:effectLst/>
                <a:latin typeface="Calibri" panose="020F0502020204030204" pitchFamily="34" charset="0"/>
                <a:ea typeface="Calibri" panose="020F0502020204030204" pitchFamily="34" charset="0"/>
              </a:rPr>
              <a:t> periodically.</a:t>
            </a:r>
            <a:endParaRPr lang="en-US" sz="1200" spc="-5"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Various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types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infusion</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pumps</a:t>
            </a: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128</a:t>
            </a:fld>
            <a:endParaRPr lang="en-US" dirty="0"/>
          </a:p>
        </p:txBody>
      </p:sp>
    </p:spTree>
    <p:extLst>
      <p:ext uri="{BB962C8B-B14F-4D97-AF65-F5344CB8AC3E}">
        <p14:creationId xmlns:p14="http://schemas.microsoft.com/office/powerpoint/2010/main" val="8468792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457200" algn="l"/>
                <a:tab pos="457835" algn="l"/>
              </a:tabLst>
            </a:pPr>
            <a:r>
              <a:rPr lang="en-US" sz="1200" spc="-5" dirty="0">
                <a:effectLst/>
                <a:latin typeface="Calibri" panose="020F0502020204030204" pitchFamily="34" charset="0"/>
                <a:ea typeface="Calibri" panose="020F0502020204030204" pitchFamily="34" charset="0"/>
              </a:rPr>
              <a:t>Regulating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fluid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0" dirty="0">
                <a:effectLst/>
                <a:latin typeface="Calibri" panose="020F0502020204030204" pitchFamily="34" charset="0"/>
                <a:ea typeface="Calibri" panose="020F0502020204030204" pitchFamily="34" charset="0"/>
              </a:rPr>
              <a:t> rates</a:t>
            </a:r>
            <a:endParaRPr lang="en-US" sz="1200" spc="-5" dirty="0">
              <a:effectLst/>
              <a:latin typeface="Calibri" panose="020F0502020204030204" pitchFamily="34" charset="0"/>
              <a:ea typeface="Calibri" panose="020F0502020204030204" pitchFamily="34" charset="0"/>
            </a:endParaRPr>
          </a:p>
          <a:p>
            <a:pPr marL="285750" marR="0" lvl="0" indent="-285750">
              <a:lnSpc>
                <a:spcPts val="1335"/>
              </a:lnSpc>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Flow</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adjusted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ordered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control/direction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local</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protocol.</a:t>
            </a:r>
            <a:endParaRPr lang="en-US" sz="1200" dirty="0">
              <a:effectLst/>
              <a:latin typeface="Calibri" panose="020F0502020204030204" pitchFamily="34" charset="0"/>
              <a:ea typeface="Calibri" panose="020F0502020204030204" pitchFamily="34" charset="0"/>
            </a:endParaRPr>
          </a:p>
          <a:p>
            <a:pPr marL="285750" marR="47053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Fluid resuscitation guidelines should be 20ml/kg boluses for adults, children, and infants. Newborns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neonates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10ml/kg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boluses.</a:t>
            </a:r>
            <a:r>
              <a:rPr lang="en-US" sz="1200" spc="20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Targets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treatment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return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distal pulses, not to exceed minimum systolic blood pressure ranges, appropriate for age.</a:t>
            </a:r>
          </a:p>
          <a:p>
            <a:pPr marL="285750" marR="26098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must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know 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volume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 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infused,</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period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over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which</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fluid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 be infused, and the number of drops per milliliter the infusion set delivers.</a:t>
            </a: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following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formula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 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calculate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drip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minute</a:t>
            </a:r>
            <a:endParaRPr lang="en-US" sz="1200" spc="-5" dirty="0">
              <a:effectLst/>
              <a:latin typeface="Calibri" panose="020F0502020204030204" pitchFamily="34" charset="0"/>
              <a:ea typeface="Calibri" panose="020F0502020204030204" pitchFamily="34" charset="0"/>
            </a:endParaRPr>
          </a:p>
          <a:p>
            <a:pPr marL="685800" marR="522605"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Drops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volume 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x drops/ml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divided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by total time of infusion in minutes.</a:t>
            </a:r>
          </a:p>
          <a:p>
            <a:pPr marL="285750" marR="0" lvl="0"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After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determining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open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clamp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slowly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start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 dripping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drip</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chamber.</a:t>
            </a:r>
            <a:endParaRPr lang="en-US" sz="1200" dirty="0">
              <a:effectLst/>
              <a:latin typeface="Calibri" panose="020F0502020204030204" pitchFamily="34" charset="0"/>
              <a:ea typeface="Calibri" panose="020F0502020204030204" pitchFamily="34" charset="0"/>
            </a:endParaRPr>
          </a:p>
          <a:p>
            <a:pPr marL="685800" marR="302895" lvl="1" indent="-228600">
              <a:lnSpc>
                <a:spcPct val="98000"/>
              </a:lnSpc>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Determine drops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minute 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adjust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clamp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obtain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correct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drip </a:t>
            </a:r>
            <a:r>
              <a:rPr lang="en-US" sz="1200" spc="-10" dirty="0">
                <a:effectLst/>
                <a:latin typeface="Calibri" panose="020F0502020204030204" pitchFamily="34" charset="0"/>
                <a:ea typeface="Calibri" panose="020F0502020204030204" pitchFamily="34" charset="0"/>
              </a:rPr>
              <a:t>rate.</a:t>
            </a:r>
            <a:endParaRPr lang="en-US" sz="1200" spc="-5" dirty="0">
              <a:effectLst/>
              <a:latin typeface="Calibri" panose="020F0502020204030204" pitchFamily="34" charset="0"/>
              <a:ea typeface="Calibri" panose="020F0502020204030204" pitchFamily="34" charset="0"/>
            </a:endParaRPr>
          </a:p>
          <a:p>
            <a:pPr marL="685800" marR="0" lvl="1" indent="-228600">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Check</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a:t>
            </a:r>
            <a:r>
              <a:rPr lang="en-US" sz="1200" spc="-10" dirty="0">
                <a:effectLst/>
                <a:latin typeface="Calibri" panose="020F0502020204030204" pitchFamily="34" charset="0"/>
                <a:ea typeface="Calibri" panose="020F0502020204030204" pitchFamily="34" charset="0"/>
              </a:rPr>
              <a:t> periodically.</a:t>
            </a:r>
            <a:endParaRPr lang="en-US" sz="1200" spc="-5"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Various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types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infusion</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pumps</a:t>
            </a: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129</a:t>
            </a:fld>
            <a:endParaRPr lang="en-US" dirty="0"/>
          </a:p>
        </p:txBody>
      </p:sp>
    </p:spTree>
    <p:extLst>
      <p:ext uri="{BB962C8B-B14F-4D97-AF65-F5344CB8AC3E}">
        <p14:creationId xmlns:p14="http://schemas.microsoft.com/office/powerpoint/2010/main" val="6270345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457200" algn="l"/>
                <a:tab pos="457835" algn="l"/>
              </a:tabLst>
            </a:pPr>
            <a:r>
              <a:rPr lang="en-US" sz="1200" spc="-5" dirty="0">
                <a:effectLst/>
                <a:latin typeface="Calibri" panose="020F0502020204030204" pitchFamily="34" charset="0"/>
                <a:ea typeface="Calibri" panose="020F0502020204030204" pitchFamily="34" charset="0"/>
              </a:rPr>
              <a:t>Regulating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fluid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0" dirty="0">
                <a:effectLst/>
                <a:latin typeface="Calibri" panose="020F0502020204030204" pitchFamily="34" charset="0"/>
                <a:ea typeface="Calibri" panose="020F0502020204030204" pitchFamily="34" charset="0"/>
              </a:rPr>
              <a:t> rates</a:t>
            </a:r>
            <a:endParaRPr lang="en-US" sz="1200" spc="-5" dirty="0">
              <a:effectLst/>
              <a:latin typeface="Calibri" panose="020F0502020204030204" pitchFamily="34" charset="0"/>
              <a:ea typeface="Calibri" panose="020F0502020204030204" pitchFamily="34" charset="0"/>
            </a:endParaRPr>
          </a:p>
          <a:p>
            <a:pPr marL="285750" marR="0" lvl="0" indent="-285750">
              <a:lnSpc>
                <a:spcPts val="1335"/>
              </a:lnSpc>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Flow</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adjusted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ordered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control/direction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local</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protocol.</a:t>
            </a:r>
            <a:endParaRPr lang="en-US" sz="1200" dirty="0">
              <a:effectLst/>
              <a:latin typeface="Calibri" panose="020F0502020204030204" pitchFamily="34" charset="0"/>
              <a:ea typeface="Calibri" panose="020F0502020204030204" pitchFamily="34" charset="0"/>
            </a:endParaRPr>
          </a:p>
          <a:p>
            <a:pPr marL="285750" marR="47053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Fluid resuscitation guidelines should be 20ml/kg boluses for adults, children, and infants. Newborns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neonates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10ml/kg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boluses.</a:t>
            </a:r>
            <a:r>
              <a:rPr lang="en-US" sz="1200" spc="20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Targets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treatment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return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distal pulses, not to exceed minimum systolic blood pressure ranges, appropriate for age.</a:t>
            </a:r>
          </a:p>
          <a:p>
            <a:pPr marL="285750" marR="26098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must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know 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volume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 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infused,</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period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over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which</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fluid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 be infused, and the number of drops per milliliter the infusion set delivers.</a:t>
            </a: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following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formula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 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calculate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drip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minute</a:t>
            </a:r>
            <a:endParaRPr lang="en-US" sz="1200" spc="-5" dirty="0">
              <a:effectLst/>
              <a:latin typeface="Calibri" panose="020F0502020204030204" pitchFamily="34" charset="0"/>
              <a:ea typeface="Calibri" panose="020F0502020204030204" pitchFamily="34" charset="0"/>
            </a:endParaRPr>
          </a:p>
          <a:p>
            <a:pPr marL="685800" marR="522605"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Drops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volume 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x drops/ml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divided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by total time of infusion in minutes.</a:t>
            </a:r>
          </a:p>
          <a:p>
            <a:pPr marL="285750" marR="0" lvl="0"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After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determining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open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clamp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slowly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start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 dripping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drip</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chamber.</a:t>
            </a:r>
            <a:endParaRPr lang="en-US" sz="1200" dirty="0">
              <a:effectLst/>
              <a:latin typeface="Calibri" panose="020F0502020204030204" pitchFamily="34" charset="0"/>
              <a:ea typeface="Calibri" panose="020F0502020204030204" pitchFamily="34" charset="0"/>
            </a:endParaRPr>
          </a:p>
          <a:p>
            <a:pPr marL="685800" marR="302895" lvl="1" indent="-228600">
              <a:lnSpc>
                <a:spcPct val="98000"/>
              </a:lnSpc>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Determine drops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minute 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adjust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clamp</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obtain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correct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drip </a:t>
            </a:r>
            <a:r>
              <a:rPr lang="en-US" sz="1200" spc="-10" dirty="0">
                <a:effectLst/>
                <a:latin typeface="Calibri" panose="020F0502020204030204" pitchFamily="34" charset="0"/>
                <a:ea typeface="Calibri" panose="020F0502020204030204" pitchFamily="34" charset="0"/>
              </a:rPr>
              <a:t>rate.</a:t>
            </a:r>
            <a:endParaRPr lang="en-US" sz="1200" spc="-5" dirty="0">
              <a:effectLst/>
              <a:latin typeface="Calibri" panose="020F0502020204030204" pitchFamily="34" charset="0"/>
              <a:ea typeface="Calibri" panose="020F0502020204030204" pitchFamily="34" charset="0"/>
            </a:endParaRPr>
          </a:p>
          <a:p>
            <a:pPr marL="685800" marR="0" lvl="1" indent="-228600">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Check</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a:t>
            </a:r>
            <a:r>
              <a:rPr lang="en-US" sz="1200" spc="-10" dirty="0">
                <a:effectLst/>
                <a:latin typeface="Calibri" panose="020F0502020204030204" pitchFamily="34" charset="0"/>
                <a:ea typeface="Calibri" panose="020F0502020204030204" pitchFamily="34" charset="0"/>
              </a:rPr>
              <a:t> periodically.</a:t>
            </a:r>
            <a:endParaRPr lang="en-US" sz="1200" spc="-5"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Various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types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infusion</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pumps</a:t>
            </a: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130</a:t>
            </a:fld>
            <a:endParaRPr lang="en-US" dirty="0"/>
          </a:p>
        </p:txBody>
      </p:sp>
    </p:spTree>
    <p:extLst>
      <p:ext uri="{BB962C8B-B14F-4D97-AF65-F5344CB8AC3E}">
        <p14:creationId xmlns:p14="http://schemas.microsoft.com/office/powerpoint/2010/main" val="335087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115"/>
              </a:spcBef>
              <a:spcAft>
                <a:spcPts val="0"/>
              </a:spcAft>
              <a:buSzPts val="1100"/>
              <a:buFont typeface="Arial" panose="020B0604020202020204" pitchFamily="34" charset="0"/>
              <a:buChar char="•"/>
              <a:tabLst>
                <a:tab pos="457835" algn="l"/>
              </a:tabLst>
            </a:pPr>
            <a:r>
              <a:rPr lang="en-US" sz="1200" spc="-5" dirty="0">
                <a:effectLst/>
                <a:latin typeface="Calibri" panose="020F0502020204030204" pitchFamily="34" charset="0"/>
                <a:ea typeface="Calibri" panose="020F0502020204030204" pitchFamily="34" charset="0"/>
              </a:rPr>
              <a:t>Adequate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fund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knowledge</a:t>
            </a:r>
            <a:endParaRPr lang="en-US" sz="1200" spc="-5"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457835" algn="l"/>
              </a:tabLst>
            </a:pPr>
            <a:r>
              <a:rPr lang="en-US" sz="1200" spc="-5" dirty="0">
                <a:effectLst/>
                <a:latin typeface="Calibri" panose="020F0502020204030204" pitchFamily="34" charset="0"/>
                <a:ea typeface="Calibri" panose="020F0502020204030204" pitchFamily="34" charset="0"/>
              </a:rPr>
              <a:t>Ability</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pay</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attention</a:t>
            </a:r>
            <a:endParaRPr lang="en-US" sz="1200" spc="-5" dirty="0">
              <a:effectLst/>
              <a:latin typeface="Calibri" panose="020F0502020204030204" pitchFamily="34" charset="0"/>
              <a:ea typeface="Calibri" panose="020F0502020204030204" pitchFamily="34" charset="0"/>
            </a:endParaRPr>
          </a:p>
          <a:p>
            <a:pPr marL="342900" marR="0" lvl="0" indent="-342900">
              <a:spcBef>
                <a:spcPts val="5"/>
              </a:spcBef>
              <a:spcAft>
                <a:spcPts val="0"/>
              </a:spcAft>
              <a:buSzPts val="1100"/>
              <a:buFont typeface="Arial" panose="020B0604020202020204" pitchFamily="34" charset="0"/>
              <a:buChar char="•"/>
              <a:tabLst>
                <a:tab pos="457835" algn="l"/>
              </a:tabLst>
            </a:pPr>
            <a:r>
              <a:rPr lang="en-US" sz="1200" spc="-5" dirty="0">
                <a:effectLst/>
                <a:latin typeface="Calibri" panose="020F0502020204030204" pitchFamily="34" charset="0"/>
                <a:ea typeface="Calibri" panose="020F0502020204030204" pitchFamily="34" charset="0"/>
              </a:rPr>
              <a:t>Ability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gather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organize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form </a:t>
            </a:r>
            <a:r>
              <a:rPr lang="en-US" sz="1200" spc="-10" dirty="0">
                <a:effectLst/>
                <a:latin typeface="Calibri" panose="020F0502020204030204" pitchFamily="34" charset="0"/>
                <a:ea typeface="Calibri" panose="020F0502020204030204" pitchFamily="34" charset="0"/>
              </a:rPr>
              <a:t>concepts</a:t>
            </a:r>
            <a:endParaRPr lang="en-US" sz="1200" spc="-5"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457835" algn="l"/>
              </a:tabLst>
            </a:pPr>
            <a:r>
              <a:rPr lang="en-US" sz="1200" spc="-5" dirty="0">
                <a:effectLst/>
                <a:latin typeface="Calibri" panose="020F0502020204030204" pitchFamily="34" charset="0"/>
                <a:ea typeface="Calibri" panose="020F0502020204030204" pitchFamily="34" charset="0"/>
              </a:rPr>
              <a:t>Ability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identify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deal</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medical </a:t>
            </a:r>
            <a:r>
              <a:rPr lang="en-US" sz="1200" spc="-10" dirty="0">
                <a:effectLst/>
                <a:latin typeface="Calibri" panose="020F0502020204030204" pitchFamily="34" charset="0"/>
                <a:ea typeface="Calibri" panose="020F0502020204030204" pitchFamily="34" charset="0"/>
              </a:rPr>
              <a:t>ambiguity</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915035"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a:t>
            </a:fld>
            <a:endParaRPr lang="en-US" dirty="0"/>
          </a:p>
        </p:txBody>
      </p:sp>
    </p:spTree>
    <p:extLst>
      <p:ext uri="{BB962C8B-B14F-4D97-AF65-F5344CB8AC3E}">
        <p14:creationId xmlns:p14="http://schemas.microsoft.com/office/powerpoint/2010/main" val="19796783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spcBef>
                <a:spcPts val="0"/>
              </a:spcBef>
              <a:spcAft>
                <a:spcPts val="0"/>
              </a:spcAft>
              <a:buSzPts val="1100"/>
              <a:buFont typeface="Arial" panose="020B0604020202020204" pitchFamily="34" charset="0"/>
              <a:buChar char="•"/>
              <a:tabLst>
                <a:tab pos="457200" algn="l"/>
                <a:tab pos="457835" algn="l"/>
              </a:tabLst>
            </a:pPr>
            <a:r>
              <a:rPr lang="en-US" sz="1200" spc="-5" dirty="0">
                <a:effectLst/>
                <a:latin typeface="Calibri" panose="020F0502020204030204" pitchFamily="34" charset="0"/>
                <a:ea typeface="Calibri" panose="020F0502020204030204" pitchFamily="34" charset="0"/>
              </a:rPr>
              <a:t>Documenting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cannulation</a:t>
            </a:r>
            <a:endParaRPr lang="en-US" sz="1200" spc="-5" dirty="0">
              <a:effectLst/>
              <a:latin typeface="Calibri" panose="020F0502020204030204" pitchFamily="34" charset="0"/>
              <a:ea typeface="Calibri" panose="020F0502020204030204" pitchFamily="34" charset="0"/>
            </a:endParaRPr>
          </a:p>
          <a:p>
            <a:pPr marL="285750" marR="41338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Depending</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local</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protocol,</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when</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started,</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following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must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documented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run report:</a:t>
            </a: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Date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 time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venipuncture</a:t>
            </a:r>
            <a:endParaRPr lang="en-US" sz="1200" spc="-5" dirty="0">
              <a:effectLst/>
              <a:latin typeface="Calibri" panose="020F0502020204030204" pitchFamily="34" charset="0"/>
              <a:ea typeface="Calibri" panose="020F0502020204030204" pitchFamily="34" charset="0"/>
            </a:endParaRPr>
          </a:p>
          <a:p>
            <a:pPr marL="685800" marR="0" lvl="1"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Type 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amount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 </a:t>
            </a:r>
            <a:r>
              <a:rPr lang="en-US" sz="1200" spc="-10" dirty="0">
                <a:effectLst/>
                <a:latin typeface="Calibri" panose="020F0502020204030204" pitchFamily="34" charset="0"/>
                <a:ea typeface="Calibri" panose="020F0502020204030204" pitchFamily="34" charset="0"/>
              </a:rPr>
              <a:t>solution</a:t>
            </a:r>
            <a:endParaRPr lang="en-US" sz="1200" spc="-5"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Type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venipuncture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device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including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length</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gauge</a:t>
            </a:r>
            <a:endParaRPr lang="en-US" sz="1200" spc="-5"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Venipuncture</a:t>
            </a:r>
            <a:r>
              <a:rPr lang="en-US" sz="1200" spc="-40"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site</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Number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insertion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attempts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more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than</a:t>
            </a:r>
            <a:r>
              <a:rPr lang="en-US" sz="1200" spc="-2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one)</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914400" algn="l"/>
                <a:tab pos="915035" algn="l"/>
              </a:tabLst>
            </a:pPr>
            <a:r>
              <a:rPr lang="en-US" sz="1200" spc="-5" dirty="0">
                <a:effectLst/>
                <a:latin typeface="Calibri" panose="020F0502020204030204" pitchFamily="34" charset="0"/>
                <a:ea typeface="Calibri" panose="020F0502020204030204" pitchFamily="34" charset="0"/>
              </a:rPr>
              <a:t>IV</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0"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rate</a:t>
            </a:r>
            <a:endParaRPr lang="en-US" sz="1200" spc="-5" dirty="0">
              <a:effectLst/>
              <a:latin typeface="Calibri" panose="020F0502020204030204" pitchFamily="34" charset="0"/>
              <a:ea typeface="Calibri" panose="020F0502020204030204" pitchFamily="34" charset="0"/>
            </a:endParaRPr>
          </a:p>
          <a:p>
            <a:pPr marL="685800" marR="0" lvl="1"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Any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adverse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reactions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actions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taken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correct </a:t>
            </a:r>
            <a:r>
              <a:rPr lang="en-US" sz="1200" spc="-20" dirty="0">
                <a:effectLst/>
                <a:latin typeface="Calibri" panose="020F0502020204030204" pitchFamily="34" charset="0"/>
                <a:ea typeface="Calibri" panose="020F0502020204030204" pitchFamily="34" charset="0"/>
              </a:rPr>
              <a:t>them</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Name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identification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number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EMT-IV</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initiating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infusion</a:t>
            </a:r>
            <a:endParaRPr lang="en-US" sz="1200" spc="-5" dirty="0">
              <a:effectLst/>
              <a:latin typeface="Calibri" panose="020F0502020204030204" pitchFamily="34" charset="0"/>
              <a:ea typeface="Calibri" panose="020F0502020204030204" pitchFamily="34" charset="0"/>
            </a:endParaRPr>
          </a:p>
          <a:p>
            <a:pPr marL="742950" marR="791845" lvl="1"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In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addition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documenting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correct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placement,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unsuccessful</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attempts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also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 </a:t>
            </a:r>
            <a:r>
              <a:rPr lang="en-US" sz="1200" spc="-10" dirty="0">
                <a:effectLst/>
                <a:latin typeface="Calibri" panose="020F0502020204030204" pitchFamily="34" charset="0"/>
                <a:ea typeface="Calibri" panose="020F0502020204030204" pitchFamily="34" charset="0"/>
              </a:rPr>
              <a:t>documented</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Follow</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local</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protocol</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regarding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additional</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documentation</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requirements.</a:t>
            </a:r>
            <a:endParaRPr lang="en-US" sz="1200" dirty="0">
              <a:effectLst/>
              <a:latin typeface="Calibri" panose="020F0502020204030204" pitchFamily="34" charset="0"/>
              <a:ea typeface="Calibri" panose="020F0502020204030204" pitchFamily="34" charset="0"/>
            </a:endParaRPr>
          </a:p>
          <a:p>
            <a:pPr marL="0" marR="0" indent="0">
              <a:spcBef>
                <a:spcPts val="5"/>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131</a:t>
            </a:fld>
            <a:endParaRPr lang="en-US" dirty="0"/>
          </a:p>
        </p:txBody>
      </p:sp>
    </p:spTree>
    <p:extLst>
      <p:ext uri="{BB962C8B-B14F-4D97-AF65-F5344CB8AC3E}">
        <p14:creationId xmlns:p14="http://schemas.microsoft.com/office/powerpoint/2010/main" val="17355877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When the IV does not flow:</a:t>
            </a:r>
          </a:p>
          <a:p>
            <a:pPr marL="457200" lvl="1" indent="0">
              <a:lnSpc>
                <a:spcPct val="100000"/>
              </a:lnSpc>
              <a:spcBef>
                <a:spcPts val="125"/>
              </a:spcBef>
              <a:buSzPct val="100000"/>
              <a:buNone/>
              <a:tabLst>
                <a:tab pos="515620" algn="l"/>
              </a:tabLst>
            </a:pPr>
            <a:endParaRPr lang="en-US" sz="1200" spc="-5" dirty="0">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Was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venous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tourniquet</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removed?</a:t>
            </a:r>
            <a:endParaRPr lang="en-US" sz="1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there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swelling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cannulation</a:t>
            </a:r>
            <a:r>
              <a:rPr lang="en-US" sz="1200" spc="-1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site?</a:t>
            </a:r>
            <a:endParaRPr lang="en-US" sz="1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Is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flow</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regulator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clamp</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open</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position?</a:t>
            </a:r>
            <a:endParaRPr lang="en-US" sz="1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Is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catheter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positioned</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against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valve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wall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vein?</a:t>
            </a:r>
            <a:endParaRPr lang="en-US" sz="1200" dirty="0">
              <a:effectLst/>
              <a:latin typeface="Calibri" panose="020F0502020204030204" pitchFamily="34" charset="0"/>
              <a:ea typeface="Calibri" panose="020F0502020204030204" pitchFamily="34" charset="0"/>
            </a:endParaRPr>
          </a:p>
          <a:p>
            <a:pPr marL="285750" marR="0" lvl="0" indent="-285750">
              <a:lnSpc>
                <a:spcPct val="150000"/>
              </a:lnSpc>
              <a:spcBef>
                <a:spcPts val="19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high</a:t>
            </a:r>
            <a:r>
              <a:rPr lang="en-US" sz="1200" spc="-10" dirty="0">
                <a:effectLst/>
                <a:latin typeface="Calibri" panose="020F0502020204030204" pitchFamily="34" charset="0"/>
                <a:ea typeface="Calibri" panose="020F0502020204030204" pitchFamily="34" charset="0"/>
              </a:rPr>
              <a:t> enough?</a:t>
            </a:r>
            <a:endParaRPr lang="en-US" sz="1200" dirty="0">
              <a:effectLst/>
              <a:latin typeface="Calibri" panose="020F0502020204030204" pitchFamily="34" charset="0"/>
              <a:ea typeface="Calibri" panose="020F0502020204030204" pitchFamily="34" charset="0"/>
            </a:endParaRPr>
          </a:p>
          <a:p>
            <a:pPr marL="285750" marR="0" lvl="0" indent="-285750">
              <a:lnSpc>
                <a:spcPct val="150000"/>
              </a:lnSpc>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drip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chamber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completely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filled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solution?</a:t>
            </a: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132</a:t>
            </a:fld>
            <a:endParaRPr lang="en-US" dirty="0"/>
          </a:p>
        </p:txBody>
      </p:sp>
    </p:spTree>
    <p:extLst>
      <p:ext uri="{BB962C8B-B14F-4D97-AF65-F5344CB8AC3E}">
        <p14:creationId xmlns:p14="http://schemas.microsoft.com/office/powerpoint/2010/main" val="23586693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Complications:</a:t>
            </a:r>
          </a:p>
          <a:p>
            <a:pPr marL="285750" lvl="1" indent="-342900">
              <a:lnSpc>
                <a:spcPct val="100000"/>
              </a:lnSpc>
              <a:spcBef>
                <a:spcPts val="0"/>
              </a:spcBef>
              <a:buSzPct val="100000"/>
              <a:buFont typeface="Wingdings" panose="05000000000000000000" pitchFamily="2" charset="2"/>
              <a:buChar char="§"/>
              <a:tabLst>
                <a:tab pos="686435" algn="l"/>
              </a:tabLst>
            </a:pPr>
            <a:r>
              <a:rPr lang="en-US" sz="1200" spc="-20" dirty="0">
                <a:effectLst/>
                <a:latin typeface="Calibri" panose="020F0502020204030204" pitchFamily="34" charset="0"/>
                <a:ea typeface="Calibri" panose="020F0502020204030204" pitchFamily="34" charset="0"/>
              </a:rPr>
              <a:t>Pain</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0"/>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Catheter</a:t>
            </a:r>
            <a:r>
              <a:rPr lang="en-US" sz="1200" spc="-4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shear</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5"/>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Cannulation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artery</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0"/>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Hematoma</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infiltration</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0"/>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Phlebitis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 </a:t>
            </a:r>
            <a:r>
              <a:rPr lang="en-US" sz="1200" spc="-10" dirty="0">
                <a:effectLst/>
                <a:latin typeface="Calibri" panose="020F0502020204030204" pitchFamily="34" charset="0"/>
                <a:ea typeface="Calibri" panose="020F0502020204030204" pitchFamily="34" charset="0"/>
              </a:rPr>
              <a:t>infection</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0"/>
              </a:spcBef>
              <a:buSzPct val="100000"/>
              <a:buFont typeface="Wingdings" panose="05000000000000000000" pitchFamily="2" charset="2"/>
              <a:buChar char="§"/>
              <a:tabLst>
                <a:tab pos="686435" algn="l"/>
              </a:tabLst>
            </a:pPr>
            <a:r>
              <a:rPr lang="en-US" sz="1200" spc="-10" dirty="0">
                <a:effectLst/>
                <a:latin typeface="Calibri" panose="020F0502020204030204" pitchFamily="34" charset="0"/>
                <a:ea typeface="Calibri" panose="020F0502020204030204" pitchFamily="34" charset="0"/>
              </a:rPr>
              <a:t>Extravasation</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5"/>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Air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tubing/air</a:t>
            </a:r>
            <a:r>
              <a:rPr lang="en-US" sz="1200" spc="-10" dirty="0">
                <a:effectLst/>
                <a:latin typeface="Calibri" panose="020F0502020204030204" pitchFamily="34" charset="0"/>
                <a:ea typeface="Calibri" panose="020F0502020204030204" pitchFamily="34" charset="0"/>
              </a:rPr>
              <a:t> embolism</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0"/>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Circulatory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overload</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pulmonary</a:t>
            </a:r>
            <a:r>
              <a:rPr lang="en-US" sz="1200" spc="-1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edema</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0"/>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Allergic</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reaction</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5"/>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Pulmonary</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embolism</a:t>
            </a:r>
            <a:endParaRPr lang="en-US" sz="1200" dirty="0">
              <a:effectLst/>
              <a:latin typeface="Calibri" panose="020F0502020204030204" pitchFamily="34" charset="0"/>
              <a:ea typeface="Calibri" panose="020F0502020204030204" pitchFamily="34" charset="0"/>
            </a:endParaRPr>
          </a:p>
          <a:p>
            <a:pPr marL="285750" lvl="1" indent="-342900">
              <a:lnSpc>
                <a:spcPct val="100000"/>
              </a:lnSpc>
              <a:spcBef>
                <a:spcPts val="0"/>
              </a:spcBef>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Failure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infuse</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properly</a:t>
            </a: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133</a:t>
            </a:fld>
            <a:endParaRPr lang="en-US" dirty="0"/>
          </a:p>
        </p:txBody>
      </p:sp>
    </p:spTree>
    <p:extLst>
      <p:ext uri="{BB962C8B-B14F-4D97-AF65-F5344CB8AC3E}">
        <p14:creationId xmlns:p14="http://schemas.microsoft.com/office/powerpoint/2010/main" val="42885039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Steps to discontinue an IV infusion:</a:t>
            </a:r>
          </a:p>
          <a:p>
            <a:pPr marL="285750" lvl="0" indent="-285750">
              <a:lnSpc>
                <a:spcPct val="100000"/>
              </a:lnSpc>
              <a:spcBef>
                <a:spcPts val="125"/>
              </a:spcBef>
              <a:buSzPct val="100000"/>
              <a:buFont typeface="Wingdings" panose="05000000000000000000" pitchFamily="2" charset="2"/>
              <a:buChar char="§"/>
              <a:tabLst>
                <a:tab pos="515620" algn="l"/>
              </a:tabLst>
            </a:pPr>
            <a:r>
              <a:rPr lang="en-US" sz="1200" spc="-10" dirty="0">
                <a:effectLst/>
                <a:latin typeface="Calibri" panose="020F0502020204030204" pitchFamily="34" charset="0"/>
                <a:ea typeface="Calibri" panose="020F0502020204030204" pitchFamily="34" charset="0"/>
              </a:rPr>
              <a:t>Equipment</a:t>
            </a:r>
          </a:p>
          <a:p>
            <a:pPr marL="736600" lvl="3" indent="-285750">
              <a:lnSpc>
                <a:spcPct val="100000"/>
              </a:lnSpc>
              <a:spcBef>
                <a:spcPts val="125"/>
              </a:spcBef>
              <a:buClr>
                <a:schemeClr val="accent1"/>
              </a:buClr>
              <a:buSzPct val="100000"/>
              <a:buFont typeface="Courier New" panose="02070309020205020404" pitchFamily="49" charset="0"/>
              <a:buChar char="o"/>
              <a:tabLst>
                <a:tab pos="515620" algn="l"/>
              </a:tabLst>
            </a:pPr>
            <a:r>
              <a:rPr lang="en-US" sz="1200" spc="-10" dirty="0">
                <a:effectLst/>
                <a:latin typeface="Calibri" panose="020F0502020204030204" pitchFamily="34" charset="0"/>
                <a:ea typeface="Calibri" panose="020F0502020204030204" pitchFamily="34" charset="0"/>
              </a:rPr>
              <a:t>Gloves</a:t>
            </a:r>
            <a:r>
              <a:rPr lang="en-US" sz="1200" spc="-5" dirty="0">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Sterile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gauze</a:t>
            </a:r>
            <a:r>
              <a:rPr lang="en-US" sz="1200" spc="-1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pad</a:t>
            </a:r>
            <a:r>
              <a:rPr lang="en-US" sz="1200" spc="-5" dirty="0">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Adhesive</a:t>
            </a:r>
            <a:r>
              <a:rPr lang="en-US" sz="1200" spc="-10" dirty="0">
                <a:effectLst/>
                <a:latin typeface="Calibri" panose="020F0502020204030204" pitchFamily="34" charset="0"/>
                <a:ea typeface="Calibri" panose="020F0502020204030204" pitchFamily="34" charset="0"/>
              </a:rPr>
              <a:t> bandage</a:t>
            </a:r>
          </a:p>
          <a:p>
            <a:pPr marL="908050" lvl="4" indent="0">
              <a:lnSpc>
                <a:spcPct val="100000"/>
              </a:lnSpc>
              <a:spcBef>
                <a:spcPts val="125"/>
              </a:spcBef>
              <a:buClr>
                <a:schemeClr val="accent1"/>
              </a:buClr>
              <a:buSzPct val="100000"/>
              <a:buNone/>
              <a:tabLst>
                <a:tab pos="515620" algn="l"/>
              </a:tabLst>
            </a:pPr>
            <a:endParaRPr lang="en-US" sz="1200" spc="-5" dirty="0">
              <a:effectLst/>
              <a:latin typeface="Calibri" panose="020F0502020204030204" pitchFamily="34" charset="0"/>
              <a:ea typeface="Calibri" panose="020F0502020204030204" pitchFamily="34" charset="0"/>
            </a:endParaRPr>
          </a:p>
          <a:p>
            <a:pPr marL="285750" marR="0" lvl="0" indent="-285750">
              <a:lnSpc>
                <a:spcPct val="100000"/>
              </a:lnSpc>
              <a:spcBef>
                <a:spcPts val="0"/>
              </a:spcBef>
              <a:spcAft>
                <a:spcPts val="0"/>
              </a:spcAft>
              <a:buSzPct val="100000"/>
              <a:buFont typeface="Wingdings" panose="05000000000000000000" pitchFamily="2" charset="2"/>
              <a:buChar char="§"/>
              <a:tabLst>
                <a:tab pos="686435" algn="l"/>
              </a:tabLst>
            </a:pPr>
            <a:r>
              <a:rPr lang="en-US" sz="1200" spc="-10" dirty="0">
                <a:effectLst/>
                <a:latin typeface="Calibri" panose="020F0502020204030204" pitchFamily="34" charset="0"/>
                <a:ea typeface="Calibri" panose="020F0502020204030204" pitchFamily="34" charset="0"/>
              </a:rPr>
              <a:t>Technique</a:t>
            </a:r>
            <a:endParaRPr lang="en-US" sz="1200"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Close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flow</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control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valve </a:t>
            </a:r>
            <a:r>
              <a:rPr lang="en-US" sz="1200" spc="-10" dirty="0">
                <a:effectLst/>
                <a:latin typeface="Calibri" panose="020F0502020204030204" pitchFamily="34" charset="0"/>
                <a:ea typeface="Calibri" panose="020F0502020204030204" pitchFamily="34" charset="0"/>
              </a:rPr>
              <a:t>completely</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latin typeface="Calibri" panose="020F0502020204030204" pitchFamily="34" charset="0"/>
                <a:ea typeface="Calibri" panose="020F0502020204030204" pitchFamily="34" charset="0"/>
              </a:rPr>
              <a:t>C</a:t>
            </a:r>
            <a:r>
              <a:rPr lang="en-US" sz="1200" spc="-5" dirty="0">
                <a:effectLst/>
                <a:latin typeface="Calibri" panose="020F0502020204030204" pitchFamily="34" charset="0"/>
                <a:ea typeface="Calibri" panose="020F0502020204030204" pitchFamily="34" charset="0"/>
              </a:rPr>
              <a:t>arefully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remove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all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tape,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remove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dressing</a:t>
            </a:r>
            <a:endParaRPr lang="en-US" sz="1200" spc="-5" dirty="0">
              <a:effectLst/>
              <a:latin typeface="Calibri" panose="020F0502020204030204" pitchFamily="34" charset="0"/>
              <a:ea typeface="Calibri" panose="020F0502020204030204" pitchFamily="34" charset="0"/>
            </a:endParaRPr>
          </a:p>
          <a:p>
            <a:pPr marL="800100" marR="687705" lvl="1" indent="-34290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Hold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sterile gauze pad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just above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stabilize 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tissue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withdraw</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catheter by pulling straight back until the catheter is completely out of the vein</a:t>
            </a:r>
          </a:p>
          <a:p>
            <a:pPr marL="800100" marR="413385" lvl="1" indent="-34290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Immediately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cover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sterile gauze pad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hold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 against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puncture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 until the bleeding has stopped</a:t>
            </a: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Tape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dressing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place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cover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adhesive</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bandage</a:t>
            </a:r>
            <a:endParaRPr lang="en-US" sz="1200" spc="-5" dirty="0">
              <a:effectLst/>
              <a:latin typeface="Calibri" panose="020F0502020204030204" pitchFamily="34" charset="0"/>
              <a:ea typeface="Calibri" panose="020F0502020204030204" pitchFamily="34" charset="0"/>
            </a:endParaRPr>
          </a:p>
          <a:p>
            <a:pPr marR="0">
              <a:lnSpc>
                <a:spcPct val="100000"/>
              </a:lnSpc>
              <a:spcBef>
                <a:spcPts val="25"/>
              </a:spcBef>
              <a:spcAft>
                <a:spcPts val="0"/>
              </a:spcAft>
            </a:pPr>
            <a:r>
              <a:rPr lang="en-US" sz="1200" dirty="0">
                <a:effectLst/>
                <a:latin typeface="Calibri" panose="020F0502020204030204" pitchFamily="34" charset="0"/>
                <a:ea typeface="Calibri" panose="020F0502020204030204" pitchFamily="34" charset="0"/>
              </a:rPr>
              <a:t> </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134</a:t>
            </a:fld>
            <a:endParaRPr lang="en-US" dirty="0"/>
          </a:p>
        </p:txBody>
      </p:sp>
    </p:spTree>
    <p:extLst>
      <p:ext uri="{BB962C8B-B14F-4D97-AF65-F5344CB8AC3E}">
        <p14:creationId xmlns:p14="http://schemas.microsoft.com/office/powerpoint/2010/main" val="26056880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1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Purpose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obtain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samples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analysis</a:t>
            </a:r>
            <a:endParaRPr lang="en-US" sz="1200" spc="-5" dirty="0">
              <a:effectLst/>
              <a:latin typeface="Calibri" panose="020F0502020204030204" pitchFamily="34" charset="0"/>
              <a:ea typeface="Calibri" panose="020F0502020204030204" pitchFamily="34" charset="0"/>
            </a:endParaRPr>
          </a:p>
          <a:p>
            <a:pPr marL="0" marR="0" indent="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Equipment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obtaining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sample:</a:t>
            </a:r>
            <a:endParaRPr lang="en-US" sz="1200" spc="-5"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Variety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sizes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types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tubes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available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collect</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store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10" dirty="0">
                <a:effectLst/>
                <a:latin typeface="Calibri" panose="020F0502020204030204" pitchFamily="34" charset="0"/>
                <a:ea typeface="Calibri" panose="020F0502020204030204" pitchFamily="34" charset="0"/>
              </a:rPr>
              <a:t> samples.</a:t>
            </a:r>
            <a:endParaRPr lang="en-US" sz="1200" dirty="0">
              <a:effectLst/>
              <a:latin typeface="Calibri" panose="020F0502020204030204" pitchFamily="34" charset="0"/>
              <a:ea typeface="Calibri" panose="020F0502020204030204" pitchFamily="34" charset="0"/>
            </a:endParaRPr>
          </a:p>
          <a:p>
            <a:pPr marL="1143000" marR="274955" lvl="2" indent="-228600">
              <a:lnSpc>
                <a:spcPct val="98000"/>
              </a:lnSpc>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rubber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tubes come 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several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colors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patterns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denoting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specific</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tests that are conducted with the blood that is stored in them</a:t>
            </a:r>
          </a:p>
          <a:p>
            <a:pPr marL="1143000" marR="0" lvl="2" indent="-228600">
              <a:spcBef>
                <a:spcPts val="1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Most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commonly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field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purple,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green,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“jungle” blue,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gray</a:t>
            </a:r>
            <a:r>
              <a:rPr lang="en-US" sz="1200" spc="-10"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tops</a:t>
            </a:r>
            <a:endParaRPr lang="en-US" sz="1200" spc="-5"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Blood</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collection</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tubes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may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vary</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by </a:t>
            </a:r>
            <a:r>
              <a:rPr lang="en-US" sz="1200" spc="-10" dirty="0">
                <a:effectLst/>
                <a:latin typeface="Calibri" panose="020F0502020204030204" pitchFamily="34" charset="0"/>
                <a:ea typeface="Arial" panose="020B0604020202020204" pitchFamily="34" charset="0"/>
              </a:rPr>
              <a:t>manufacturer.</a:t>
            </a:r>
            <a:endParaRPr lang="en-US" sz="1200" spc="-15" dirty="0">
              <a:effectLst/>
              <a:latin typeface="Calibri" panose="020F0502020204030204" pitchFamily="34" charset="0"/>
              <a:ea typeface="Arial" panose="020B0604020202020204" pitchFamily="34" charset="0"/>
            </a:endParaRPr>
          </a:p>
          <a:p>
            <a:pPr marL="1600200" marR="0" lvl="3" indent="-228600">
              <a:spcBef>
                <a:spcPts val="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Check</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with your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local medical</a:t>
            </a:r>
            <a:r>
              <a:rPr lang="en-US" sz="1200" spc="-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facility.</a:t>
            </a:r>
            <a:endParaRPr lang="en-US" sz="1200" spc="-15" dirty="0">
              <a:effectLst/>
              <a:latin typeface="Calibri" panose="020F0502020204030204" pitchFamily="34" charset="0"/>
              <a:ea typeface="Arial" panose="020B0604020202020204" pitchFamily="34" charset="0"/>
            </a:endParaRPr>
          </a:p>
          <a:p>
            <a:pPr marL="1143000" marR="343535" lvl="2"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Some tubes have small amounts of liquids or agents inside the tube to prevent blood coagulation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aid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preserving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blood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way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necessary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particular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type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test</a:t>
            </a:r>
          </a:p>
          <a:p>
            <a:pPr marL="1143000" marR="643890" lvl="2"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During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manufacture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vacuum</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created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 that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acts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“suck blood” into the tube</a:t>
            </a:r>
          </a:p>
          <a:p>
            <a:pPr marL="0" marR="0" lvl="0" indent="0">
              <a:spcBef>
                <a:spcPts val="19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Locations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which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obtain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10" dirty="0">
                <a:effectLst/>
                <a:latin typeface="Calibri" panose="020F0502020204030204" pitchFamily="34" charset="0"/>
                <a:ea typeface="Calibri" panose="020F0502020204030204" pitchFamily="34" charset="0"/>
              </a:rPr>
              <a:t> sample</a:t>
            </a:r>
            <a:endParaRPr lang="en-US" sz="1200" spc="-5" dirty="0">
              <a:effectLst/>
              <a:latin typeface="Calibri" panose="020F0502020204030204" pitchFamily="34" charset="0"/>
              <a:ea typeface="Calibri" panose="020F0502020204030204" pitchFamily="34" charset="0"/>
            </a:endParaRPr>
          </a:p>
          <a:p>
            <a:pPr marL="742950" marR="0" lvl="1"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Anatomical</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sites</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From</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established</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intravenous</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catheter</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Other</a:t>
            </a:r>
            <a:r>
              <a:rPr lang="en-US" sz="1200" spc="-10" dirty="0">
                <a:effectLst/>
                <a:latin typeface="Calibri" panose="020F0502020204030204" pitchFamily="34" charset="0"/>
                <a:ea typeface="Calibri" panose="020F0502020204030204" pitchFamily="34" charset="0"/>
              </a:rPr>
              <a:t> locations</a:t>
            </a:r>
            <a:endParaRPr lang="en-US" sz="1200" dirty="0">
              <a:effectLst/>
              <a:latin typeface="Calibri" panose="020F0502020204030204" pitchFamily="34" charset="0"/>
              <a:ea typeface="Calibri" panose="020F0502020204030204" pitchFamily="34" charset="0"/>
            </a:endParaRPr>
          </a:p>
          <a:p>
            <a:pPr marL="0" marR="0" indent="0">
              <a:spcBef>
                <a:spcPts val="50"/>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0"/>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Steps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preparing</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equipment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obtaining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sample</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135</a:t>
            </a:fld>
            <a:endParaRPr lang="en-US" dirty="0"/>
          </a:p>
        </p:txBody>
      </p:sp>
    </p:spTree>
    <p:extLst>
      <p:ext uri="{BB962C8B-B14F-4D97-AF65-F5344CB8AC3E}">
        <p14:creationId xmlns:p14="http://schemas.microsoft.com/office/powerpoint/2010/main" val="13662842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Techniques for obtaining a blood sample:</a:t>
            </a:r>
          </a:p>
          <a:p>
            <a:pPr marL="285750" marR="0" lvl="0" indent="-28575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When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drawing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each</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filled</a:t>
            </a:r>
            <a:r>
              <a:rPr lang="en-US" sz="1200" spc="-10" dirty="0">
                <a:effectLst/>
                <a:latin typeface="Calibri" panose="020F0502020204030204" pitchFamily="34" charset="0"/>
                <a:ea typeface="Calibri" panose="020F0502020204030204" pitchFamily="34" charset="0"/>
              </a:rPr>
              <a:t> completely</a:t>
            </a:r>
            <a:endParaRPr lang="en-US" sz="1200" dirty="0">
              <a:effectLst/>
              <a:latin typeface="Calibri" panose="020F0502020204030204" pitchFamily="34" charset="0"/>
              <a:ea typeface="Calibri" panose="020F0502020204030204" pitchFamily="34" charset="0"/>
            </a:endParaRPr>
          </a:p>
          <a:p>
            <a:pPr marL="285750" marR="697230" lvl="0" indent="-28575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Blood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samples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acquired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prior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flushing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line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administrating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prevent diluting sample</a:t>
            </a:r>
          </a:p>
          <a:p>
            <a:pPr marL="285750" marR="436245" lvl="0" indent="-285750">
              <a:lnSpc>
                <a:spcPct val="150000"/>
              </a:lnSpc>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Blood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withdrawn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from</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angio-catheters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sized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20</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gauge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larger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err="1">
                <a:effectLst/>
                <a:latin typeface="Calibri" panose="020F0502020204030204" pitchFamily="34" charset="0"/>
                <a:ea typeface="Calibri" panose="020F0502020204030204" pitchFamily="34" charset="0"/>
              </a:rPr>
              <a:t>Leur</a:t>
            </a:r>
            <a:r>
              <a:rPr lang="en-US" sz="1200" dirty="0">
                <a:effectLst/>
                <a:latin typeface="Calibri" panose="020F0502020204030204" pitchFamily="34" charset="0"/>
                <a:ea typeface="Calibri" panose="020F0502020204030204" pitchFamily="34" charset="0"/>
              </a:rPr>
              <a:t>-lock syringe or vacutainer device (it may be necessary to use a smaller gauge angio-catheter in pediatric patients)</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136</a:t>
            </a:fld>
            <a:endParaRPr lang="en-US" dirty="0"/>
          </a:p>
        </p:txBody>
      </p:sp>
    </p:spTree>
    <p:extLst>
      <p:ext uri="{BB962C8B-B14F-4D97-AF65-F5344CB8AC3E}">
        <p14:creationId xmlns:p14="http://schemas.microsoft.com/office/powerpoint/2010/main" val="41569429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Techniques for obtaining a blood sample:</a:t>
            </a:r>
          </a:p>
          <a:p>
            <a:pPr marL="457200" lvl="1" indent="0">
              <a:lnSpc>
                <a:spcPct val="100000"/>
              </a:lnSpc>
              <a:spcBef>
                <a:spcPts val="125"/>
              </a:spcBef>
              <a:buSzPct val="100000"/>
              <a:buNone/>
              <a:tabLst>
                <a:tab pos="515620" algn="l"/>
              </a:tabLst>
            </a:pPr>
            <a:endParaRPr lang="en-US" sz="1200" spc="-5" dirty="0">
              <a:latin typeface="Calibri" panose="020F0502020204030204" pitchFamily="34" charset="0"/>
              <a:ea typeface="Calibri" panose="020F0502020204030204" pitchFamily="34" charset="0"/>
            </a:endParaRPr>
          </a:p>
          <a:p>
            <a:pPr marL="285750" marR="583565" lvl="0" indent="-28575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Transfer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collection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tubes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free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device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vacutainer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transfer </a:t>
            </a:r>
            <a:r>
              <a:rPr lang="en-US" sz="1200" spc="-10" dirty="0">
                <a:effectLst/>
                <a:latin typeface="Calibri" panose="020F0502020204030204" pitchFamily="34" charset="0"/>
                <a:ea typeface="Calibri" panose="020F0502020204030204" pitchFamily="34" charset="0"/>
              </a:rPr>
              <a:t>device</a:t>
            </a:r>
            <a:endParaRPr lang="en-US" sz="1200"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Once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blood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obtained,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outside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 should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labeled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patient’s</a:t>
            </a:r>
            <a:r>
              <a:rPr lang="en-US" sz="1200" spc="-5" dirty="0">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name,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date,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time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drawn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by</a:t>
            </a:r>
            <a:r>
              <a:rPr lang="en-US" sz="1200" spc="-10"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whom</a:t>
            </a:r>
            <a:endParaRPr lang="en-US" sz="1200" dirty="0">
              <a:effectLst/>
              <a:latin typeface="Calibri" panose="020F0502020204030204" pitchFamily="34" charset="0"/>
              <a:ea typeface="Calibri" panose="020F0502020204030204" pitchFamily="34" charset="0"/>
            </a:endParaRPr>
          </a:p>
          <a:p>
            <a:pPr marL="800100" marR="367665" lvl="1" indent="-342900">
              <a:lnSpc>
                <a:spcPct val="100000"/>
              </a:lnSpc>
              <a:spcBef>
                <a:spcPts val="95"/>
              </a:spcBef>
              <a:spcAft>
                <a:spcPts val="0"/>
              </a:spcAft>
              <a:buSzPct val="100000"/>
              <a:buFont typeface="Courier New" panose="02070309020205020404" pitchFamily="49" charset="0"/>
              <a:buChar char="o"/>
              <a:tabLst>
                <a:tab pos="915035" algn="l"/>
              </a:tabLst>
            </a:pPr>
            <a:r>
              <a:rPr lang="en-US" sz="1200" spc="-5" dirty="0">
                <a:latin typeface="Calibri" panose="020F0502020204030204" pitchFamily="34" charset="0"/>
                <a:ea typeface="Calibri" panose="020F0502020204030204" pitchFamily="34" charset="0"/>
              </a:rPr>
              <a:t>A</a:t>
            </a:r>
            <a:r>
              <a:rPr lang="en-US" sz="1200" spc="-5" dirty="0">
                <a:effectLst/>
                <a:latin typeface="Calibri" panose="020F0502020204030204" pitchFamily="34" charset="0"/>
                <a:ea typeface="Calibri" panose="020F0502020204030204" pitchFamily="34" charset="0"/>
              </a:rPr>
              <a:t>ny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information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useful,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such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“drawn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before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 of 50% dextrose”</a:t>
            </a:r>
          </a:p>
          <a:p>
            <a:pPr marL="800100" marR="302895" lvl="1" indent="-34290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latin typeface="Calibri" panose="020F0502020204030204" pitchFamily="34" charset="0"/>
                <a:ea typeface="Calibri" panose="020F0502020204030204" pitchFamily="34" charset="0"/>
              </a:rPr>
              <a:t>T</a:t>
            </a:r>
            <a:r>
              <a:rPr lang="en-US" sz="1200" spc="-5" dirty="0">
                <a:effectLst/>
                <a:latin typeface="Calibri" panose="020F0502020204030204" pitchFamily="34" charset="0"/>
                <a:ea typeface="Calibri" panose="020F0502020204030204" pitchFamily="34" charset="0"/>
              </a:rPr>
              <a:t>he filled blood collection tubes should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stored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appropriate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bag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prevent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contamination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 accidental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breakage</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137</a:t>
            </a:fld>
            <a:endParaRPr lang="en-US" dirty="0"/>
          </a:p>
        </p:txBody>
      </p:sp>
    </p:spTree>
    <p:extLst>
      <p:ext uri="{BB962C8B-B14F-4D97-AF65-F5344CB8AC3E}">
        <p14:creationId xmlns:p14="http://schemas.microsoft.com/office/powerpoint/2010/main" val="8976311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Saline IV access locks:</a:t>
            </a:r>
          </a:p>
          <a:p>
            <a:pPr marL="457200" lvl="1" indent="0">
              <a:lnSpc>
                <a:spcPct val="100000"/>
              </a:lnSpc>
              <a:spcBef>
                <a:spcPts val="125"/>
              </a:spcBef>
              <a:buSzPct val="100000"/>
              <a:buNone/>
              <a:tabLst>
                <a:tab pos="515620" algn="l"/>
              </a:tabLst>
            </a:pPr>
            <a:endParaRPr lang="en-US" sz="1200" spc="-5" dirty="0">
              <a:latin typeface="Calibri" panose="020F0502020204030204" pitchFamily="34" charset="0"/>
              <a:ea typeface="Calibri" panose="020F0502020204030204" pitchFamily="34" charset="0"/>
            </a:endParaRPr>
          </a:p>
          <a:p>
            <a:pPr marL="404813" marR="485140" lvl="0" indent="-342900" algn="just">
              <a:spcBef>
                <a:spcPts val="115"/>
              </a:spcBef>
              <a:buSzPct val="100000"/>
              <a:buFont typeface="Wingdings" panose="05000000000000000000" pitchFamily="2" charset="2"/>
              <a:buChar char="§"/>
              <a:tabLst>
                <a:tab pos="457835" algn="l"/>
              </a:tabLst>
            </a:pPr>
            <a:r>
              <a:rPr lang="en-US" sz="1200" spc="-5" dirty="0">
                <a:effectLst/>
                <a:latin typeface="Calibri" panose="020F0502020204030204" pitchFamily="34" charset="0"/>
                <a:ea typeface="Calibri" panose="020F0502020204030204" pitchFamily="34" charset="0"/>
              </a:rPr>
              <a:t>Saline lock </a:t>
            </a:r>
            <a:r>
              <a:rPr lang="en-US" sz="1200" dirty="0">
                <a:effectLst/>
                <a:latin typeface="Calibri" panose="020F0502020204030204" pitchFamily="34" charset="0"/>
                <a:ea typeface="Calibri" panose="020F0502020204030204" pitchFamily="34" charset="0"/>
              </a:rPr>
              <a:t>devices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maintain intravenous access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while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avoiding the risk</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inadvertent rapid-fluid administration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inconvenience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manipulating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bags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while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moving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 handling patients</a:t>
            </a:r>
          </a:p>
          <a:p>
            <a:pPr marR="485140" lvl="0" indent="0" algn="just">
              <a:spcBef>
                <a:spcPts val="115"/>
              </a:spcBef>
              <a:buSzPct val="100000"/>
              <a:buNone/>
              <a:tabLst>
                <a:tab pos="457835" algn="l"/>
              </a:tabLst>
            </a:pPr>
            <a:endParaRPr lang="en-US" sz="1200" spc="-5" dirty="0">
              <a:effectLst/>
              <a:latin typeface="Calibri" panose="020F0502020204030204" pitchFamily="34" charset="0"/>
              <a:ea typeface="Calibri" panose="020F0502020204030204" pitchFamily="34" charset="0"/>
            </a:endParaRPr>
          </a:p>
          <a:p>
            <a:pPr marL="404813" marR="485140" lvl="0" indent="-342900" algn="just">
              <a:spcBef>
                <a:spcPts val="115"/>
              </a:spcBef>
              <a:buSzPct val="100000"/>
              <a:buFont typeface="Wingdings" panose="05000000000000000000" pitchFamily="2" charset="2"/>
              <a:buChar char="§"/>
              <a:tabLst>
                <a:tab pos="457835" algn="l"/>
              </a:tabLst>
            </a:pPr>
            <a:r>
              <a:rPr lang="en-US" sz="1200" spc="-10" dirty="0">
                <a:effectLst/>
                <a:latin typeface="Calibri" panose="020F0502020204030204" pitchFamily="34" charset="0"/>
                <a:ea typeface="Calibri" panose="020F0502020204030204" pitchFamily="34" charset="0"/>
              </a:rPr>
              <a:t>Equipment</a:t>
            </a:r>
            <a:endParaRPr lang="en-US" sz="1200" spc="-5" dirty="0">
              <a:effectLst/>
              <a:latin typeface="Calibri" panose="020F0502020204030204" pitchFamily="34" charset="0"/>
              <a:ea typeface="Calibri" panose="020F0502020204030204" pitchFamily="34" charset="0"/>
            </a:endParaRPr>
          </a:p>
          <a:p>
            <a:pPr marL="685800" lvl="2" indent="-285750">
              <a:spcBef>
                <a:spcPts val="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Infusion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adapter</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device</a:t>
            </a:r>
            <a:endParaRPr lang="en-US" sz="1200" dirty="0">
              <a:effectLst/>
              <a:latin typeface="Calibri" panose="020F0502020204030204" pitchFamily="34" charset="0"/>
              <a:ea typeface="Calibri" panose="020F0502020204030204" pitchFamily="34" charset="0"/>
            </a:endParaRPr>
          </a:p>
          <a:p>
            <a:pPr marL="685800" lvl="2" indent="-285750">
              <a:spcBef>
                <a:spcPts val="5"/>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Vial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normal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saline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injection</a:t>
            </a:r>
            <a:endParaRPr lang="en-US" sz="1200" dirty="0">
              <a:effectLst/>
              <a:latin typeface="Calibri" panose="020F0502020204030204" pitchFamily="34" charset="0"/>
              <a:ea typeface="Calibri" panose="020F0502020204030204" pitchFamily="34" charset="0"/>
            </a:endParaRPr>
          </a:p>
          <a:p>
            <a:pPr marL="685800" lvl="2" indent="-285750">
              <a:spcBef>
                <a:spcPts val="5"/>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Syringe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needle</a:t>
            </a:r>
            <a:endParaRPr lang="en-US" sz="1200" dirty="0">
              <a:effectLst/>
              <a:latin typeface="Calibri" panose="020F0502020204030204" pitchFamily="34" charset="0"/>
              <a:ea typeface="Calibri" panose="020F0502020204030204" pitchFamily="34" charset="0"/>
            </a:endParaRPr>
          </a:p>
          <a:p>
            <a:pPr marL="685800" lvl="2" indent="-285750">
              <a:spcBef>
                <a:spcPts val="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Alcohol</a:t>
            </a:r>
            <a:r>
              <a:rPr lang="en-US" sz="1200" spc="-20" dirty="0">
                <a:effectLst/>
                <a:latin typeface="Calibri" panose="020F0502020204030204" pitchFamily="34" charset="0"/>
                <a:ea typeface="Calibri" panose="020F0502020204030204" pitchFamily="34" charset="0"/>
              </a:rPr>
              <a:t> wipe</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138</a:t>
            </a:fld>
            <a:endParaRPr lang="en-US" dirty="0"/>
          </a:p>
        </p:txBody>
      </p:sp>
    </p:spTree>
    <p:extLst>
      <p:ext uri="{BB962C8B-B14F-4D97-AF65-F5344CB8AC3E}">
        <p14:creationId xmlns:p14="http://schemas.microsoft.com/office/powerpoint/2010/main" val="11672378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Saline IV access locks:</a:t>
            </a:r>
          </a:p>
          <a:p>
            <a:pPr marR="0">
              <a:spcBef>
                <a:spcPts val="0"/>
              </a:spcBef>
              <a:spcAft>
                <a:spcPts val="0"/>
              </a:spcAft>
            </a:pPr>
            <a:r>
              <a:rPr lang="en-US" sz="120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Candidates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saline</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locks</a:t>
            </a:r>
            <a:endParaRPr lang="en-US" sz="1200" spc="-5" dirty="0">
              <a:effectLst/>
              <a:latin typeface="Calibri" panose="020F0502020204030204" pitchFamily="34" charset="0"/>
              <a:ea typeface="Calibri" panose="020F0502020204030204" pitchFamily="34" charset="0"/>
            </a:endParaRPr>
          </a:p>
          <a:p>
            <a:pPr marL="285750" lvl="1" indent="-342900">
              <a:lnSpc>
                <a:spcPct val="150000"/>
              </a:lnSpc>
              <a:spcBef>
                <a:spcPts val="5"/>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Patients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placed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establish</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venous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access</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prophylactically</a:t>
            </a:r>
            <a:endParaRPr lang="en-US" sz="1200" dirty="0">
              <a:effectLst/>
              <a:latin typeface="Calibri" panose="020F0502020204030204" pitchFamily="34" charset="0"/>
              <a:ea typeface="Calibri" panose="020F0502020204030204" pitchFamily="34" charset="0"/>
            </a:endParaRPr>
          </a:p>
          <a:p>
            <a:pPr marL="285750" lvl="1" indent="-342900">
              <a:lnSpc>
                <a:spcPct val="150000"/>
              </a:lnSpc>
              <a:spcBef>
                <a:spcPts val="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Patients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placed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administer</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medication</a:t>
            </a:r>
            <a:endParaRPr lang="en-US" sz="1200" dirty="0">
              <a:effectLst/>
              <a:latin typeface="Calibri" panose="020F0502020204030204" pitchFamily="34" charset="0"/>
              <a:ea typeface="Calibri" panose="020F0502020204030204" pitchFamily="34" charset="0"/>
            </a:endParaRPr>
          </a:p>
          <a:p>
            <a:pPr marL="285750" marR="501650" lvl="1" indent="-342900">
              <a:lnSpc>
                <a:spcPct val="150000"/>
              </a:lnSpc>
              <a:spcBef>
                <a:spcPts val="1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Patients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will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continued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access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AFTER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solution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been fully administered</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139</a:t>
            </a:fld>
            <a:endParaRPr lang="en-US" dirty="0"/>
          </a:p>
        </p:txBody>
      </p:sp>
    </p:spTree>
    <p:extLst>
      <p:ext uri="{BB962C8B-B14F-4D97-AF65-F5344CB8AC3E}">
        <p14:creationId xmlns:p14="http://schemas.microsoft.com/office/powerpoint/2010/main" val="253848764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9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Candidates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conventional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therapy</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appropriate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administrations</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sets:</a:t>
            </a:r>
            <a:endParaRPr lang="en-US" sz="1200" spc="-5" dirty="0">
              <a:effectLst/>
              <a:latin typeface="Calibri" panose="020F0502020204030204" pitchFamily="34" charset="0"/>
              <a:ea typeface="Calibri" panose="020F0502020204030204" pitchFamily="34" charset="0"/>
            </a:endParaRPr>
          </a:p>
          <a:p>
            <a:pPr marL="742950" marR="0" lvl="1"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Patients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requiring</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volume</a:t>
            </a:r>
            <a:r>
              <a:rPr lang="en-US" sz="1200" spc="-10" dirty="0">
                <a:effectLst/>
                <a:latin typeface="Calibri" panose="020F0502020204030204" pitchFamily="34" charset="0"/>
                <a:ea typeface="Calibri" panose="020F0502020204030204" pitchFamily="34" charset="0"/>
              </a:rPr>
              <a:t> resuscitation</a:t>
            </a:r>
            <a:endParaRPr lang="en-US" sz="1200" dirty="0">
              <a:effectLst/>
              <a:latin typeface="Calibri" panose="020F0502020204030204" pitchFamily="34" charset="0"/>
              <a:ea typeface="Calibri" panose="020F0502020204030204" pitchFamily="34" charset="0"/>
            </a:endParaRPr>
          </a:p>
          <a:p>
            <a:pPr marL="742950" marR="324485" lvl="1"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Patients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requiring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continuous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drip</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medications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other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than IV fluids are beyond the scope of EMT-IV Therapy providers.</a:t>
            </a:r>
          </a:p>
          <a:p>
            <a:pPr marL="742950" marR="0" lvl="1" indent="-285750">
              <a:lnSpc>
                <a:spcPts val="1335"/>
              </a:lnSpc>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Patients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requiring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cardiac</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other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resuscitation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frequent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medications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sequence</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rPr>
              <a:t> </a:t>
            </a:r>
          </a:p>
          <a:p>
            <a:pPr marL="0" marR="257810" lvl="0" indent="0">
              <a:spcBef>
                <a:spcPts val="0"/>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time,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condition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deteriorates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 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felt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conventional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necessary,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 be established by piggybacking into the injection port using a needle no larger than 18 Ga. due to possible injection port coring with larger sizes</a:t>
            </a:r>
          </a:p>
          <a:p>
            <a:pPr marL="0" lvl="0" indent="0">
              <a:lnSpc>
                <a:spcPct val="100000"/>
              </a:lnSpc>
              <a:spcBef>
                <a:spcPts val="125"/>
              </a:spcBef>
              <a:buSzPct val="100000"/>
              <a:buFont typeface="Wingdings" panose="05000000000000000000" pitchFamily="2" charset="2"/>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140</a:t>
            </a:fld>
            <a:endParaRPr lang="en-US" dirty="0"/>
          </a:p>
        </p:txBody>
      </p:sp>
    </p:spTree>
    <p:extLst>
      <p:ext uri="{BB962C8B-B14F-4D97-AF65-F5344CB8AC3E}">
        <p14:creationId xmlns:p14="http://schemas.microsoft.com/office/powerpoint/2010/main" val="2244340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100"/>
              <a:buFont typeface="Calibri" panose="020F0502020204030204" pitchFamily="34" charset="0"/>
              <a:buAutoNum type="alphaUcPeriod"/>
              <a:tabLst>
                <a:tab pos="457835" algn="l"/>
              </a:tabLst>
            </a:pPr>
            <a:r>
              <a:rPr lang="en-US" sz="1200" spc="-5" dirty="0">
                <a:effectLst/>
                <a:latin typeface="Calibri" panose="020F0502020204030204" pitchFamily="34" charset="0"/>
                <a:ea typeface="Calibri" panose="020F0502020204030204" pitchFamily="34" charset="0"/>
              </a:rPr>
              <a:t>Ability</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differentiate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between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relevant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irrelevant</a:t>
            </a:r>
            <a:r>
              <a:rPr lang="en-US" sz="1200" spc="-20" dirty="0">
                <a:effectLst/>
                <a:latin typeface="Calibri" panose="020F0502020204030204" pitchFamily="34" charset="0"/>
                <a:ea typeface="Calibri" panose="020F0502020204030204" pitchFamily="34" charset="0"/>
              </a:rPr>
              <a:t> data</a:t>
            </a:r>
            <a:endParaRPr lang="en-US" sz="1200" spc="-5" dirty="0">
              <a:effectLst/>
              <a:latin typeface="Calibri" panose="020F0502020204030204" pitchFamily="34" charset="0"/>
              <a:ea typeface="Calibri" panose="020F0502020204030204" pitchFamily="34" charset="0"/>
            </a:endParaRPr>
          </a:p>
          <a:p>
            <a:pPr marL="342900" marR="0" lvl="0" indent="-342900">
              <a:spcBef>
                <a:spcPts val="5"/>
              </a:spcBef>
              <a:spcAft>
                <a:spcPts val="0"/>
              </a:spcAft>
              <a:buSzPts val="1100"/>
              <a:buFont typeface="Calibri" panose="020F0502020204030204" pitchFamily="34" charset="0"/>
              <a:buAutoNum type="alphaUcPeriod"/>
              <a:tabLst>
                <a:tab pos="457200" algn="l"/>
                <a:tab pos="457835" algn="l"/>
              </a:tabLst>
            </a:pPr>
            <a:r>
              <a:rPr lang="en-US" sz="1200" spc="-5" dirty="0">
                <a:effectLst/>
                <a:latin typeface="Calibri" panose="020F0502020204030204" pitchFamily="34" charset="0"/>
                <a:ea typeface="Calibri" panose="020F0502020204030204" pitchFamily="34" charset="0"/>
              </a:rPr>
              <a:t>Ability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analyze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compare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similar</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situations</a:t>
            </a:r>
            <a:endParaRPr lang="en-US" sz="1200" spc="-5"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Calibri" panose="020F0502020204030204" pitchFamily="34" charset="0"/>
              <a:buAutoNum type="alphaUcPeriod"/>
              <a:tabLst>
                <a:tab pos="457835" algn="l"/>
              </a:tabLst>
            </a:pPr>
            <a:r>
              <a:rPr lang="en-US" sz="1200" spc="-5" dirty="0">
                <a:effectLst/>
                <a:latin typeface="Calibri" panose="020F0502020204030204" pitchFamily="34" charset="0"/>
                <a:ea typeface="Calibri" panose="020F0502020204030204" pitchFamily="34" charset="0"/>
              </a:rPr>
              <a:t>Ability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recall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contrary</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situations</a:t>
            </a:r>
            <a:endParaRPr lang="en-US" sz="1200" spc="-5"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Calibri" panose="020F0502020204030204" pitchFamily="34" charset="0"/>
              <a:buAutoNum type="alphaUcPeriod"/>
              <a:tabLst>
                <a:tab pos="457835" algn="l"/>
              </a:tabLst>
            </a:pPr>
            <a:r>
              <a:rPr lang="en-US" sz="1200" spc="-5" dirty="0">
                <a:effectLst/>
                <a:latin typeface="Calibri" panose="020F0502020204030204" pitchFamily="34" charset="0"/>
                <a:ea typeface="Calibri" panose="020F0502020204030204" pitchFamily="34" charset="0"/>
              </a:rPr>
              <a:t>Ability</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articulate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decision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making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reasoning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construct</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arguments</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915035"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a:t>
            </a:fld>
            <a:endParaRPr lang="en-US" dirty="0"/>
          </a:p>
        </p:txBody>
      </p:sp>
    </p:spTree>
    <p:extLst>
      <p:ext uri="{BB962C8B-B14F-4D97-AF65-F5344CB8AC3E}">
        <p14:creationId xmlns:p14="http://schemas.microsoft.com/office/powerpoint/2010/main" val="37280447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15"/>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chief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indications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intraosseous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line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insertion</a:t>
            </a:r>
            <a:r>
              <a:rPr lang="en-US" sz="1200" spc="-20" dirty="0">
                <a:effectLst/>
                <a:latin typeface="Calibri" panose="020F0502020204030204" pitchFamily="34" charset="0"/>
                <a:ea typeface="Calibri" panose="020F0502020204030204" pitchFamily="34" charset="0"/>
              </a:rPr>
              <a:t> are:</a:t>
            </a:r>
            <a:endParaRPr lang="en-US" sz="1200" spc="-5" dirty="0">
              <a:effectLst/>
              <a:latin typeface="Calibri" panose="020F0502020204030204" pitchFamily="34" charset="0"/>
              <a:ea typeface="Calibri" panose="020F0502020204030204" pitchFamily="34" charset="0"/>
            </a:endParaRPr>
          </a:p>
          <a:p>
            <a:pPr marL="285750" marR="0" lvl="0"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Compensated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Uncompensated</a:t>
            </a:r>
            <a:r>
              <a:rPr lang="en-US" sz="1200" spc="-20" dirty="0">
                <a:effectLst/>
                <a:latin typeface="Calibri" panose="020F0502020204030204" pitchFamily="34" charset="0"/>
                <a:ea typeface="Calibri" panose="020F0502020204030204" pitchFamily="34" charset="0"/>
              </a:rPr>
              <a:t> Shock</a:t>
            </a:r>
            <a:endParaRPr lang="en-US" sz="1200"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Shock</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usually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result</a:t>
            </a:r>
            <a:r>
              <a:rPr lang="en-US" sz="1200" spc="-25" dirty="0">
                <a:effectLst/>
                <a:latin typeface="Calibri" panose="020F0502020204030204" pitchFamily="34" charset="0"/>
                <a:ea typeface="Calibri" panose="020F0502020204030204" pitchFamily="34" charset="0"/>
              </a:rPr>
              <a:t> of:</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Arial" panose="020B0604020202020204" pitchFamily="34" charset="0"/>
              <a:buChar char="•"/>
              <a:tabLst>
                <a:tab pos="1143635" algn="l"/>
              </a:tabLst>
            </a:pPr>
            <a:r>
              <a:rPr lang="en-US" sz="1200" spc="-10" dirty="0">
                <a:effectLst/>
                <a:latin typeface="Calibri" panose="020F0502020204030204" pitchFamily="34" charset="0"/>
                <a:ea typeface="Arial" panose="020B0604020202020204" pitchFamily="34" charset="0"/>
              </a:rPr>
              <a:t>Hypovolemia</a:t>
            </a:r>
            <a:endParaRPr lang="en-US" sz="1200" spc="-15" dirty="0">
              <a:effectLst/>
              <a:latin typeface="Calibri" panose="020F0502020204030204" pitchFamily="34" charset="0"/>
              <a:ea typeface="Arial" panose="020B0604020202020204" pitchFamily="34" charset="0"/>
            </a:endParaRPr>
          </a:p>
          <a:p>
            <a:pPr marL="1143000" marR="0" lvl="2" indent="-228600">
              <a:spcBef>
                <a:spcPts val="0"/>
              </a:spcBef>
              <a:spcAft>
                <a:spcPts val="0"/>
              </a:spcAft>
              <a:buSzPts val="1100"/>
              <a:buFont typeface="Arial" panose="020B0604020202020204" pitchFamily="34" charset="0"/>
              <a:buChar char="•"/>
              <a:tabLst>
                <a:tab pos="1143635" algn="l"/>
              </a:tabLst>
            </a:pPr>
            <a:r>
              <a:rPr lang="en-US" sz="1200" spc="-10" dirty="0">
                <a:effectLst/>
                <a:latin typeface="Calibri" panose="020F0502020204030204" pitchFamily="34" charset="0"/>
                <a:ea typeface="Arial" panose="020B0604020202020204" pitchFamily="34" charset="0"/>
              </a:rPr>
              <a:t>Sepsis</a:t>
            </a:r>
            <a:endParaRPr lang="en-US" sz="1200" spc="-15" dirty="0">
              <a:effectLst/>
              <a:latin typeface="Calibri" panose="020F0502020204030204" pitchFamily="34" charset="0"/>
              <a:ea typeface="Arial" panose="020B0604020202020204" pitchFamily="34" charset="0"/>
            </a:endParaRPr>
          </a:p>
          <a:p>
            <a:pPr marL="1143000" marR="0" lvl="2" indent="-228600">
              <a:spcBef>
                <a:spcPts val="0"/>
              </a:spcBef>
              <a:spcAft>
                <a:spcPts val="0"/>
              </a:spcAft>
              <a:buSzPts val="1100"/>
              <a:buFont typeface="Arial" panose="020B0604020202020204" pitchFamily="34" charset="0"/>
              <a:buChar char="•"/>
              <a:tabLst>
                <a:tab pos="1143635" algn="l"/>
              </a:tabLst>
            </a:pPr>
            <a:r>
              <a:rPr lang="en-US" sz="1200" dirty="0">
                <a:effectLst/>
                <a:latin typeface="Calibri" panose="020F0502020204030204" pitchFamily="34" charset="0"/>
                <a:ea typeface="Calibri" panose="020F0502020204030204" pitchFamily="34" charset="0"/>
              </a:rPr>
              <a:t>Cardiac</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problems</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141</a:t>
            </a:fld>
            <a:endParaRPr lang="en-US" dirty="0"/>
          </a:p>
        </p:txBody>
      </p:sp>
    </p:spTree>
    <p:extLst>
      <p:ext uri="{BB962C8B-B14F-4D97-AF65-F5344CB8AC3E}">
        <p14:creationId xmlns:p14="http://schemas.microsoft.com/office/powerpoint/2010/main" val="9794881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335"/>
              </a:lnSpc>
              <a:spcBef>
                <a:spcPts val="0"/>
              </a:spcBef>
              <a:spcAft>
                <a:spcPts val="0"/>
              </a:spcAft>
              <a:buSzPts val="1100"/>
              <a:buFont typeface="Calibri" panose="020F0502020204030204" pitchFamily="34" charset="0"/>
              <a:buNone/>
              <a:tabLst>
                <a:tab pos="915035" algn="l"/>
              </a:tabLst>
            </a:pPr>
            <a:r>
              <a:rPr lang="en-US" sz="1200" spc="-5" dirty="0">
                <a:effectLst/>
                <a:latin typeface="Calibri" panose="020F0502020204030204" pitchFamily="34" charset="0"/>
                <a:ea typeface="Calibri" panose="020F0502020204030204" pitchFamily="34" charset="0"/>
              </a:rPr>
              <a:t>Children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respond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shock</a:t>
            </a:r>
            <a:r>
              <a:rPr lang="en-US" sz="1200" spc="-20"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by:</a:t>
            </a:r>
            <a:endParaRPr lang="en-US" sz="1200" spc="-5"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an</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increase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 heart</a:t>
            </a:r>
            <a:r>
              <a:rPr lang="en-US" sz="1200" spc="-10" dirty="0">
                <a:effectLst/>
                <a:latin typeface="Calibri" panose="020F0502020204030204" pitchFamily="34" charset="0"/>
                <a:ea typeface="Arial" panose="020B0604020202020204" pitchFamily="34" charset="0"/>
              </a:rPr>
              <a:t> </a:t>
            </a:r>
            <a:r>
              <a:rPr lang="en-US" sz="1200" spc="-20" dirty="0">
                <a:effectLst/>
                <a:latin typeface="Calibri" panose="020F0502020204030204" pitchFamily="34" charset="0"/>
                <a:ea typeface="Arial" panose="020B0604020202020204" pitchFamily="34" charset="0"/>
              </a:rPr>
              <a:t>rate</a:t>
            </a:r>
            <a:endParaRPr lang="en-US" sz="1200" spc="-15" dirty="0">
              <a:effectLst/>
              <a:latin typeface="Calibri" panose="020F0502020204030204" pitchFamily="34" charset="0"/>
              <a:ea typeface="Arial" panose="020B0604020202020204" pitchFamily="34" charset="0"/>
            </a:endParaRPr>
          </a:p>
          <a:p>
            <a:pPr marL="685800" marR="0" lvl="1" indent="-228600">
              <a:spcBef>
                <a:spcPts val="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an</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increase in</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respiratory</a:t>
            </a:r>
            <a:r>
              <a:rPr lang="en-US" sz="1200" spc="-5" dirty="0">
                <a:effectLst/>
                <a:latin typeface="Calibri" panose="020F0502020204030204" pitchFamily="34" charset="0"/>
                <a:ea typeface="Arial" panose="020B0604020202020204" pitchFamily="34" charset="0"/>
              </a:rPr>
              <a:t> </a:t>
            </a:r>
            <a:r>
              <a:rPr lang="en-US" sz="1200" spc="-20" dirty="0">
                <a:effectLst/>
                <a:latin typeface="Calibri" panose="020F0502020204030204" pitchFamily="34" charset="0"/>
                <a:ea typeface="Arial" panose="020B0604020202020204" pitchFamily="34" charset="0"/>
              </a:rPr>
              <a:t>rate</a:t>
            </a:r>
            <a:endParaRPr lang="en-US" sz="1200" spc="-15" dirty="0">
              <a:effectLst/>
              <a:latin typeface="Calibri" panose="020F0502020204030204" pitchFamily="34" charset="0"/>
              <a:ea typeface="Arial" panose="020B0604020202020204" pitchFamily="34" charset="0"/>
            </a:endParaRPr>
          </a:p>
          <a:p>
            <a:pPr marL="685800" marR="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peripheral </a:t>
            </a:r>
            <a:r>
              <a:rPr lang="en-US" sz="1200" spc="-10" dirty="0">
                <a:effectLst/>
                <a:latin typeface="Calibri" panose="020F0502020204030204" pitchFamily="34" charset="0"/>
                <a:ea typeface="Arial" panose="020B0604020202020204" pitchFamily="34" charset="0"/>
              </a:rPr>
              <a:t>vasoconstriction</a:t>
            </a:r>
            <a:endParaRPr lang="en-US" sz="1200" spc="-15" dirty="0">
              <a:effectLst/>
              <a:latin typeface="Calibri" panose="020F0502020204030204" pitchFamily="34" charset="0"/>
              <a:ea typeface="Arial" panose="020B0604020202020204" pitchFamily="34" charset="0"/>
            </a:endParaRPr>
          </a:p>
          <a:p>
            <a:pPr marL="685800" marR="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cool clammy</a:t>
            </a:r>
            <a:r>
              <a:rPr lang="en-US" sz="1200" spc="-20"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extremities</a:t>
            </a:r>
            <a:endParaRPr lang="en-US" sz="1200" spc="-15" dirty="0">
              <a:effectLst/>
              <a:latin typeface="Calibri" panose="020F0502020204030204" pitchFamily="34" charset="0"/>
              <a:ea typeface="Arial" panose="020B0604020202020204" pitchFamily="34" charset="0"/>
            </a:endParaRPr>
          </a:p>
          <a:p>
            <a:pPr marL="0" marR="318770" lvl="0" indent="0">
              <a:spcBef>
                <a:spcPts val="0"/>
              </a:spcBef>
              <a:spcAft>
                <a:spcPts val="0"/>
              </a:spcAft>
              <a:buSzPts val="1100"/>
              <a:buFont typeface="Calibri" panose="020F0502020204030204" pitchFamily="34" charset="0"/>
              <a:buNone/>
              <a:tabLst>
                <a:tab pos="915035" algn="l"/>
              </a:tabLst>
            </a:pPr>
            <a:r>
              <a:rPr lang="en-US" sz="1200" spc="-5" dirty="0">
                <a:effectLst/>
                <a:latin typeface="Calibri" panose="020F0502020204030204" pitchFamily="34" charset="0"/>
                <a:ea typeface="Calibri" panose="020F0502020204030204" pitchFamily="34" charset="0"/>
              </a:rPr>
              <a:t>Note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1:</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child’s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pressure does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decrease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until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later,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when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child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longer able to compensate by an increase in heart rate and vasoconstriction.</a:t>
            </a:r>
          </a:p>
          <a:p>
            <a:pPr marL="0" marR="0" lvl="0" indent="0">
              <a:lnSpc>
                <a:spcPts val="1335"/>
              </a:lnSpc>
              <a:spcBef>
                <a:spcPts val="0"/>
              </a:spcBef>
              <a:spcAft>
                <a:spcPts val="0"/>
              </a:spcAft>
              <a:buSzPts val="1100"/>
              <a:buFont typeface="Calibri" panose="020F0502020204030204" pitchFamily="34" charset="0"/>
              <a:buNone/>
              <a:tabLst>
                <a:tab pos="915035" algn="l"/>
              </a:tabLst>
            </a:pPr>
            <a:r>
              <a:rPr lang="en-US" sz="1200" spc="-5" dirty="0">
                <a:effectLst/>
                <a:latin typeface="Calibri" panose="020F0502020204030204" pitchFamily="34" charset="0"/>
                <a:ea typeface="Calibri" panose="020F0502020204030204" pitchFamily="34" charset="0"/>
              </a:rPr>
              <a:t>Note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2:</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Major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symptoms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indicate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intervention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IV/IO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fluids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would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include:</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“Quiet”</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tachycardia (rate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over</a:t>
            </a:r>
            <a:r>
              <a:rPr lang="en-US" sz="1200" spc="-20" dirty="0">
                <a:effectLst/>
                <a:latin typeface="Calibri" panose="020F0502020204030204" pitchFamily="34" charset="0"/>
                <a:ea typeface="Arial" panose="020B0604020202020204" pitchFamily="34" charset="0"/>
              </a:rPr>
              <a:t> 170)</a:t>
            </a:r>
            <a:endParaRPr lang="en-US" sz="1200" spc="-15" dirty="0">
              <a:effectLst/>
              <a:latin typeface="Calibri" panose="020F0502020204030204" pitchFamily="34" charset="0"/>
              <a:ea typeface="Arial" panose="020B0604020202020204" pitchFamily="34" charset="0"/>
            </a:endParaRPr>
          </a:p>
          <a:p>
            <a:pPr marL="685800" marR="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Altered</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level</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20"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consciousness</a:t>
            </a:r>
            <a:endParaRPr lang="en-US" sz="1200" spc="-15" dirty="0">
              <a:effectLst/>
              <a:latin typeface="Calibri" panose="020F0502020204030204" pitchFamily="34" charset="0"/>
              <a:ea typeface="Arial" panose="020B0604020202020204" pitchFamily="34" charset="0"/>
            </a:endParaRPr>
          </a:p>
          <a:p>
            <a:pPr marL="685800" marR="0" lvl="1" indent="-228600">
              <a:spcBef>
                <a:spcPts val="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Decreased</a:t>
            </a:r>
            <a:r>
              <a:rPr lang="en-US" sz="1200" spc="-2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perfusion</a:t>
            </a:r>
            <a:endParaRPr lang="en-US" sz="1200" spc="-15" dirty="0">
              <a:effectLst/>
              <a:latin typeface="Calibri" panose="020F0502020204030204" pitchFamily="34" charset="0"/>
              <a:ea typeface="Arial" panose="020B060402020202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142</a:t>
            </a:fld>
            <a:endParaRPr lang="en-US" dirty="0"/>
          </a:p>
        </p:txBody>
      </p:sp>
    </p:spTree>
    <p:extLst>
      <p:ext uri="{BB962C8B-B14F-4D97-AF65-F5344CB8AC3E}">
        <p14:creationId xmlns:p14="http://schemas.microsoft.com/office/powerpoint/2010/main" val="4452934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The chief indications for IO line insertion:</a:t>
            </a:r>
          </a:p>
          <a:p>
            <a:pPr marL="914400" marR="0" lvl="2" indent="0">
              <a:lnSpc>
                <a:spcPct val="100000"/>
              </a:lnSpc>
              <a:spcBef>
                <a:spcPts val="0"/>
              </a:spcBef>
              <a:spcAft>
                <a:spcPts val="0"/>
              </a:spcAft>
              <a:buSzPct val="100000"/>
              <a:buNone/>
              <a:tabLst>
                <a:tab pos="1143635" algn="l"/>
              </a:tabLst>
            </a:pPr>
            <a:endParaRPr lang="en-US" sz="1200" spc="-15" dirty="0">
              <a:effectLst/>
              <a:latin typeface="Calibri" panose="020F0502020204030204" pitchFamily="34" charset="0"/>
              <a:ea typeface="Arial" panose="020B0604020202020204" pitchFamily="34" charset="0"/>
            </a:endParaRPr>
          </a:p>
          <a:p>
            <a:pPr marL="514350" lvl="0" indent="-285750">
              <a:lnSpc>
                <a:spcPct val="100000"/>
              </a:lnSpc>
              <a:spcBef>
                <a:spcPts val="0"/>
              </a:spcBef>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Signs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compensated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(early)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shock</a:t>
            </a:r>
            <a:r>
              <a:rPr lang="en-US" sz="1200" spc="-2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are:</a:t>
            </a:r>
            <a:endParaRPr lang="en-US" sz="1200" spc="-5" dirty="0">
              <a:effectLst/>
              <a:latin typeface="Calibri" panose="020F0502020204030204" pitchFamily="34" charset="0"/>
              <a:ea typeface="Calibri" panose="020F0502020204030204" pitchFamily="34" charset="0"/>
            </a:endParaRPr>
          </a:p>
          <a:p>
            <a:pPr marL="1028700" lvl="1" indent="-285750">
              <a:lnSpc>
                <a:spcPct val="100000"/>
              </a:lnSpc>
              <a:spcBef>
                <a:spcPts val="0"/>
              </a:spcBef>
              <a:buSzPct val="100000"/>
              <a:buFont typeface="Courier New" panose="02070309020205020404" pitchFamily="49" charset="0"/>
              <a:buChar char="o"/>
              <a:tabLst>
                <a:tab pos="1143635" algn="l"/>
              </a:tabLst>
            </a:pPr>
            <a:r>
              <a:rPr lang="en-US" sz="1200" spc="-10" dirty="0">
                <a:effectLst/>
                <a:latin typeface="Calibri" panose="020F0502020204030204" pitchFamily="34" charset="0"/>
                <a:ea typeface="Arial" panose="020B0604020202020204" pitchFamily="34" charset="0"/>
              </a:rPr>
              <a:t>Tachycardia</a:t>
            </a:r>
            <a:endParaRPr lang="en-US" sz="1200" spc="-15" dirty="0">
              <a:effectLst/>
              <a:latin typeface="Calibri" panose="020F0502020204030204" pitchFamily="34" charset="0"/>
              <a:ea typeface="Arial" panose="020B0604020202020204" pitchFamily="34" charset="0"/>
            </a:endParaRPr>
          </a:p>
          <a:p>
            <a:pPr marL="1028700" lvl="1" indent="-285750">
              <a:lnSpc>
                <a:spcPct val="100000"/>
              </a:lnSpc>
              <a:spcBef>
                <a:spcPts val="5"/>
              </a:spcBef>
              <a:buSzPct val="100000"/>
              <a:buFont typeface="Courier New" panose="02070309020205020404" pitchFamily="49" charset="0"/>
              <a:buChar char="o"/>
              <a:tabLst>
                <a:tab pos="1143635" algn="l"/>
              </a:tabLst>
            </a:pPr>
            <a:r>
              <a:rPr lang="en-US" sz="1200" spc="-10" dirty="0">
                <a:effectLst/>
                <a:latin typeface="Calibri" panose="020F0502020204030204" pitchFamily="34" charset="0"/>
                <a:ea typeface="Arial" panose="020B0604020202020204" pitchFamily="34" charset="0"/>
              </a:rPr>
              <a:t>Tachypnea</a:t>
            </a:r>
            <a:endParaRPr lang="en-US" sz="1200" spc="-15" dirty="0">
              <a:effectLst/>
              <a:latin typeface="Calibri" panose="020F0502020204030204" pitchFamily="34" charset="0"/>
              <a:ea typeface="Arial" panose="020B0604020202020204" pitchFamily="34" charset="0"/>
            </a:endParaRPr>
          </a:p>
          <a:p>
            <a:pPr marL="1028700" lvl="1" indent="-285750">
              <a:lnSpc>
                <a:spcPct val="100000"/>
              </a:lnSpc>
              <a:spcBef>
                <a:spcPts val="0"/>
              </a:spcBef>
              <a:buSzPct val="100000"/>
              <a:buFont typeface="Courier New" panose="02070309020205020404" pitchFamily="49" charset="0"/>
              <a:buChar char="o"/>
              <a:tabLst>
                <a:tab pos="1143635" algn="l"/>
              </a:tabLst>
            </a:pPr>
            <a:r>
              <a:rPr lang="en-US" sz="1200" spc="-15" dirty="0">
                <a:effectLst/>
                <a:latin typeface="Calibri" panose="020F0502020204030204" pitchFamily="34" charset="0"/>
                <a:ea typeface="Arial" panose="020B0604020202020204" pitchFamily="34" charset="0"/>
              </a:rPr>
              <a:t>cool clammy</a:t>
            </a:r>
            <a:r>
              <a:rPr lang="en-US" sz="1200" spc="-20"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extremities</a:t>
            </a:r>
          </a:p>
          <a:p>
            <a:pPr marL="742950" lvl="1" indent="0">
              <a:lnSpc>
                <a:spcPct val="100000"/>
              </a:lnSpc>
              <a:spcBef>
                <a:spcPts val="0"/>
              </a:spcBef>
              <a:buSzPct val="100000"/>
              <a:buNone/>
              <a:tabLst>
                <a:tab pos="1143635" algn="l"/>
              </a:tabLst>
            </a:pPr>
            <a:endParaRPr lang="en-US" sz="1200" spc="-10" dirty="0">
              <a:effectLst/>
              <a:latin typeface="Calibri" panose="020F0502020204030204" pitchFamily="34" charset="0"/>
              <a:ea typeface="Arial" panose="020B0604020202020204" pitchFamily="34" charset="0"/>
            </a:endParaRPr>
          </a:p>
          <a:p>
            <a:pPr marL="571500" lvl="0" indent="-342900">
              <a:lnSpc>
                <a:spcPct val="100000"/>
              </a:lnSpc>
              <a:spcBef>
                <a:spcPts val="0"/>
              </a:spcBef>
              <a:buSzPct val="100000"/>
              <a:buFont typeface="Wingdings" panose="05000000000000000000" pitchFamily="2" charset="2"/>
              <a:buChar char="§"/>
              <a:tabLst>
                <a:tab pos="914400" algn="l"/>
                <a:tab pos="915035" algn="l"/>
              </a:tabLst>
            </a:pPr>
            <a:r>
              <a:rPr lang="en-US" sz="1200" spc="-5" dirty="0">
                <a:effectLst/>
                <a:latin typeface="Calibri" panose="020F0502020204030204" pitchFamily="34" charset="0"/>
                <a:ea typeface="Calibri" panose="020F0502020204030204" pitchFamily="34" charset="0"/>
              </a:rPr>
              <a:t>Signs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uncompensated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shock</a:t>
            </a:r>
            <a:r>
              <a:rPr lang="en-US" sz="1200" spc="-2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are:</a:t>
            </a:r>
            <a:endParaRPr lang="en-US" sz="1200" spc="-5" dirty="0">
              <a:effectLst/>
              <a:latin typeface="Calibri" panose="020F0502020204030204" pitchFamily="34" charset="0"/>
              <a:ea typeface="Calibri" panose="020F0502020204030204" pitchFamily="34" charset="0"/>
            </a:endParaRPr>
          </a:p>
          <a:p>
            <a:pPr marL="1085850" lvl="1" indent="-342900">
              <a:lnSpc>
                <a:spcPct val="100000"/>
              </a:lnSpc>
              <a:spcBef>
                <a:spcPts val="5"/>
              </a:spcBef>
              <a:buSzPct val="100000"/>
              <a:buFont typeface="Courier New" panose="02070309020205020404" pitchFamily="49" charset="0"/>
              <a:buChar char="o"/>
              <a:tabLst>
                <a:tab pos="1143635" algn="l"/>
              </a:tabLst>
            </a:pPr>
            <a:r>
              <a:rPr lang="en-US" sz="1200" spc="-15" dirty="0">
                <a:effectLst/>
                <a:latin typeface="Calibri" panose="020F0502020204030204" pitchFamily="34" charset="0"/>
                <a:ea typeface="Arial" panose="020B0604020202020204" pitchFamily="34" charset="0"/>
              </a:rPr>
              <a:t>Decreased level</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consciousness</a:t>
            </a:r>
            <a:endParaRPr lang="en-US" sz="1200" spc="-15" dirty="0">
              <a:effectLst/>
              <a:latin typeface="Calibri" panose="020F0502020204030204" pitchFamily="34" charset="0"/>
              <a:ea typeface="Arial" panose="020B0604020202020204" pitchFamily="34" charset="0"/>
            </a:endParaRPr>
          </a:p>
          <a:p>
            <a:pPr marL="1085850" lvl="1" indent="-342900">
              <a:lnSpc>
                <a:spcPct val="100000"/>
              </a:lnSpc>
              <a:spcBef>
                <a:spcPts val="0"/>
              </a:spcBef>
              <a:buSzPct val="100000"/>
              <a:buFont typeface="Courier New" panose="02070309020205020404" pitchFamily="49" charset="0"/>
              <a:buChar char="o"/>
              <a:tabLst>
                <a:tab pos="1143635" algn="l"/>
              </a:tabLst>
            </a:pPr>
            <a:r>
              <a:rPr lang="en-US" sz="1200" spc="-15" dirty="0">
                <a:effectLst/>
                <a:latin typeface="Calibri" panose="020F0502020204030204" pitchFamily="34" charset="0"/>
                <a:ea typeface="Arial" panose="020B0604020202020204" pitchFamily="34" charset="0"/>
              </a:rPr>
              <a:t>Weak</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or absent</a:t>
            </a:r>
            <a:r>
              <a:rPr lang="en-US" sz="1200" spc="-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pulses</a:t>
            </a:r>
            <a:endParaRPr lang="en-US" sz="1200" spc="-15" dirty="0">
              <a:effectLst/>
              <a:latin typeface="Calibri" panose="020F0502020204030204" pitchFamily="34" charset="0"/>
              <a:ea typeface="Arial" panose="020B0604020202020204" pitchFamily="34" charset="0"/>
            </a:endParaRPr>
          </a:p>
          <a:p>
            <a:pPr marL="1085850" lvl="1" indent="-342900">
              <a:lnSpc>
                <a:spcPct val="100000"/>
              </a:lnSpc>
              <a:spcBef>
                <a:spcPts val="0"/>
              </a:spcBef>
              <a:buSzPct val="100000"/>
              <a:buFont typeface="Courier New" panose="02070309020205020404" pitchFamily="49" charset="0"/>
              <a:buChar char="o"/>
              <a:tabLst>
                <a:tab pos="1143635" algn="l"/>
              </a:tabLst>
            </a:pPr>
            <a:r>
              <a:rPr lang="en-US" sz="1200" spc="-10" dirty="0">
                <a:effectLst/>
                <a:latin typeface="Calibri" panose="020F0502020204030204" pitchFamily="34" charset="0"/>
                <a:ea typeface="Arial" panose="020B0604020202020204" pitchFamily="34" charset="0"/>
              </a:rPr>
              <a:t>Hypotension</a:t>
            </a:r>
            <a:endParaRPr lang="en-US" sz="1200" spc="-15" dirty="0">
              <a:effectLst/>
              <a:latin typeface="Calibri" panose="020F0502020204030204" pitchFamily="34" charset="0"/>
              <a:ea typeface="Arial" panose="020B060402020202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143</a:t>
            </a:fld>
            <a:endParaRPr lang="en-US" dirty="0"/>
          </a:p>
        </p:txBody>
      </p:sp>
    </p:spTree>
    <p:extLst>
      <p:ext uri="{BB962C8B-B14F-4D97-AF65-F5344CB8AC3E}">
        <p14:creationId xmlns:p14="http://schemas.microsoft.com/office/powerpoint/2010/main" val="415448551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335"/>
              </a:lnSpc>
              <a:spcBef>
                <a:spcPts val="0"/>
              </a:spcBef>
              <a:spcAft>
                <a:spcPts val="0"/>
              </a:spcAft>
              <a:buSzPts val="1100"/>
              <a:buFont typeface="Calibri" panose="020F0502020204030204" pitchFamily="34" charset="0"/>
              <a:buNone/>
              <a:tabLst>
                <a:tab pos="686435" algn="l"/>
              </a:tabLst>
            </a:pPr>
            <a:r>
              <a:rPr lang="en-US" sz="1200" dirty="0">
                <a:effectLst/>
                <a:latin typeface="Calibri" panose="020F0502020204030204" pitchFamily="34" charset="0"/>
                <a:ea typeface="Calibri" panose="020F0502020204030204" pitchFamily="34" charset="0"/>
              </a:rPr>
              <a:t>Cardiac</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Arrest:</a:t>
            </a:r>
            <a:endParaRPr lang="en-US" sz="1200" spc="0" dirty="0">
              <a:effectLst/>
              <a:latin typeface="Calibri" panose="020F0502020204030204" pitchFamily="34" charset="0"/>
              <a:ea typeface="Calibri" panose="020F0502020204030204" pitchFamily="34" charset="0"/>
            </a:endParaRPr>
          </a:p>
          <a:p>
            <a:pPr marL="0" marR="0" lvl="0" indent="0">
              <a:lnSpc>
                <a:spcPts val="1335"/>
              </a:lnSpc>
              <a:spcBef>
                <a:spcPts val="0"/>
              </a:spcBef>
              <a:spcAft>
                <a:spcPts val="0"/>
              </a:spcAft>
              <a:buSzPts val="1100"/>
              <a:buFont typeface="Calibri" panose="020F0502020204030204" pitchFamily="34" charset="0"/>
              <a:buNone/>
              <a:tabLst>
                <a:tab pos="686435" algn="l"/>
              </a:tabLst>
            </a:pP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protocol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obtaining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vascular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access 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helpful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making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decision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about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 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 intraosseous line when venous access cannot be obtained rapidly. An intraosseous line is usually attempted after other means of vascular access are unsuccessful or unavailable. Local protocols will dictate when IO access can/should be attempted.</a:t>
            </a:r>
          </a:p>
          <a:p>
            <a:pPr marL="171450" marR="397510" lvl="0" indent="-171450">
              <a:spcBef>
                <a:spcPts val="395"/>
              </a:spcBef>
              <a:spcAft>
                <a:spcPts val="0"/>
              </a:spcAft>
              <a:buSzPts val="1100"/>
              <a:buFont typeface="Arial" panose="020B0604020202020204" pitchFamily="34" charset="0"/>
              <a:buChar char="•"/>
              <a:tabLst>
                <a:tab pos="1143635" algn="l"/>
              </a:tabLst>
            </a:pPr>
            <a:br>
              <a:rPr lang="en-US" sz="1200" dirty="0">
                <a:effectLst/>
                <a:latin typeface="Calibri" panose="020F0502020204030204" pitchFamily="34" charset="0"/>
                <a:ea typeface="Calibri" panose="020F0502020204030204" pitchFamily="34" charset="0"/>
              </a:rPr>
            </a:br>
            <a:r>
              <a:rPr lang="en-US" sz="1200" spc="-15" dirty="0">
                <a:effectLst/>
                <a:latin typeface="Calibri" panose="020F0502020204030204" pitchFamily="34" charset="0"/>
                <a:ea typeface="Arial" panose="020B0604020202020204" pitchFamily="34" charset="0"/>
              </a:rPr>
              <a:t>Peripheral</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intravenous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access often requires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more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time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 insert</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than an</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intraosseous line. A median time of 10 minutes is required to achieve peripheral vascular access during cardiac arrests; only 18% of these attempts are successful within 90 seconds.</a:t>
            </a:r>
          </a:p>
          <a:p>
            <a:pPr marL="171450" marR="989330" lvl="0" indent="-171450">
              <a:lnSpc>
                <a:spcPct val="98000"/>
              </a:lnSpc>
              <a:spcBef>
                <a:spcPts val="1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If</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peripheral</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access</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not</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achieved</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within</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90</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seconds,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attempts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 insert</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an intraosseous line should be initiated.</a:t>
            </a:r>
          </a:p>
          <a:p>
            <a:pPr marL="171450" marR="507365" lvl="0" indent="-171450">
              <a:spcBef>
                <a:spcPts val="1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The intraosseous route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delivers fluids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and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medications into</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 bone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marrow</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cavity, which acts as a non-collapsible vein and permits access to the central circulation. Medications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other than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 fluids are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beyond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scope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 EMT-IV</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Therapy</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providers.</a:t>
            </a:r>
          </a:p>
          <a:p>
            <a:pPr marL="171450" marR="278765" lvl="0" indent="-17145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All fluids and medications that are administered through a peripheral IV can be administered through</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an intraosseous</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line. It is generally recommended that hypertonic and alkaline solutions be diluted prior to infusion.</a:t>
            </a: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144</a:t>
            </a:fld>
            <a:endParaRPr lang="en-US" dirty="0"/>
          </a:p>
        </p:txBody>
      </p:sp>
    </p:spTree>
    <p:extLst>
      <p:ext uri="{BB962C8B-B14F-4D97-AF65-F5344CB8AC3E}">
        <p14:creationId xmlns:p14="http://schemas.microsoft.com/office/powerpoint/2010/main" val="16338738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Contraindications for IO line insertion:</a:t>
            </a:r>
          </a:p>
          <a:p>
            <a:pPr marL="914400" marR="0" lvl="2" indent="0">
              <a:lnSpc>
                <a:spcPct val="100000"/>
              </a:lnSpc>
              <a:spcBef>
                <a:spcPts val="0"/>
              </a:spcBef>
              <a:spcAft>
                <a:spcPts val="0"/>
              </a:spcAft>
              <a:buSzPct val="100000"/>
              <a:buNone/>
              <a:tabLst>
                <a:tab pos="1143635" algn="l"/>
              </a:tabLst>
            </a:pPr>
            <a:endParaRPr lang="en-US" sz="1200" spc="-15" dirty="0">
              <a:effectLst/>
              <a:latin typeface="Calibri" panose="020F0502020204030204" pitchFamily="34" charset="0"/>
              <a:ea typeface="Arial" panose="020B0604020202020204" pitchFamily="34" charset="0"/>
            </a:endParaRPr>
          </a:p>
          <a:p>
            <a:pPr marL="342900" marR="344170" lvl="0" indent="-342900">
              <a:lnSpc>
                <a:spcPct val="100000"/>
              </a:lnSpc>
              <a:spcBef>
                <a:spcPts val="1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intraosseous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line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when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there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known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fracture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bone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chosen for line placement</a:t>
            </a:r>
          </a:p>
          <a:p>
            <a:pPr marL="0" marR="344170" lvl="0" indent="0">
              <a:lnSpc>
                <a:spcPct val="100000"/>
              </a:lnSpc>
              <a:spcBef>
                <a:spcPts val="15"/>
              </a:spcBef>
              <a:spcAft>
                <a:spcPts val="0"/>
              </a:spcAft>
              <a:buSzPct val="100000"/>
              <a:buNone/>
              <a:tabLst>
                <a:tab pos="686435" algn="l"/>
              </a:tabLst>
            </a:pPr>
            <a:endParaRPr lang="en-US" sz="1200" dirty="0">
              <a:effectLst/>
              <a:latin typeface="Calibri" panose="020F0502020204030204" pitchFamily="34" charset="0"/>
              <a:ea typeface="Calibri" panose="020F0502020204030204" pitchFamily="34" charset="0"/>
            </a:endParaRPr>
          </a:p>
          <a:p>
            <a:pPr marL="342900" marR="280670" lvl="0" indent="-342900">
              <a:lnSpc>
                <a:spcPct val="100000"/>
              </a:lnSpc>
              <a:spcBef>
                <a:spcPts val="1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intraosseous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line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when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there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infection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present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leg</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chosen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 line placement</a:t>
            </a:r>
          </a:p>
          <a:p>
            <a:pPr marL="342900" marR="280670" lvl="0" indent="-342900">
              <a:lnSpc>
                <a:spcPct val="100000"/>
              </a:lnSpc>
              <a:spcBef>
                <a:spcPts val="10"/>
              </a:spcBef>
              <a:spcAft>
                <a:spcPts val="0"/>
              </a:spcAft>
              <a:buSzPct val="100000"/>
              <a:buFont typeface="Wingdings" panose="05000000000000000000" pitchFamily="2" charset="2"/>
              <a:buChar char="§"/>
              <a:tabLst>
                <a:tab pos="686435" algn="l"/>
              </a:tabLst>
            </a:pPr>
            <a:endParaRPr lang="en-US" sz="1200" dirty="0">
              <a:effectLst/>
              <a:latin typeface="Calibri" panose="020F0502020204030204" pitchFamily="34" charset="0"/>
              <a:ea typeface="Calibri" panose="020F0502020204030204" pitchFamily="34" charset="0"/>
            </a:endParaRPr>
          </a:p>
          <a:p>
            <a:pPr marL="342900" marR="34925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Insertion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intraosseous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needle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attempted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same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leg</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two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times,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hole made by the attempted insertion does not close rapidly and fluid will extravasate</a:t>
            </a: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145</a:t>
            </a:fld>
            <a:endParaRPr lang="en-US" dirty="0"/>
          </a:p>
        </p:txBody>
      </p:sp>
    </p:spTree>
    <p:extLst>
      <p:ext uri="{BB962C8B-B14F-4D97-AF65-F5344CB8AC3E}">
        <p14:creationId xmlns:p14="http://schemas.microsoft.com/office/powerpoint/2010/main" val="21100713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Sites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Intraosseous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Insertion</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457835" algn="l"/>
              </a:tabLst>
            </a:pPr>
            <a:r>
              <a:rPr lang="en-US" sz="1200" dirty="0">
                <a:effectLst/>
                <a:latin typeface="Calibri" panose="020F0502020204030204" pitchFamily="34" charset="0"/>
                <a:ea typeface="Calibri" panose="020F0502020204030204" pitchFamily="34" charset="0"/>
              </a:rPr>
              <a:t>There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four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potential</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sites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intraosseous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needle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insertion:</a:t>
            </a:r>
          </a:p>
          <a:p>
            <a:pPr marL="0" marR="0" lvl="0" indent="0">
              <a:spcBef>
                <a:spcPts val="0"/>
              </a:spcBef>
              <a:spcAft>
                <a:spcPts val="0"/>
              </a:spcAft>
              <a:buSzPts val="1100"/>
              <a:buFont typeface="Calibri" panose="020F0502020204030204" pitchFamily="34" charset="0"/>
              <a:buNone/>
              <a:tabLst>
                <a:tab pos="457835" algn="l"/>
              </a:tabLst>
            </a:pPr>
            <a:r>
              <a:rPr lang="en-US" sz="1200" dirty="0">
                <a:effectLst/>
                <a:latin typeface="Calibri" panose="020F0502020204030204" pitchFamily="34" charset="0"/>
                <a:ea typeface="Calibri" panose="020F0502020204030204" pitchFamily="34" charset="0"/>
              </a:rPr>
              <a:t>Refer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local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protocols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determine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sites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utilized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IO</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access.</a:t>
            </a:r>
            <a:endParaRPr lang="en-US" sz="1200" dirty="0">
              <a:effectLst/>
              <a:latin typeface="Calibri" panose="020F0502020204030204" pitchFamily="34" charset="0"/>
              <a:ea typeface="Calibri" panose="020F0502020204030204" pitchFamily="34" charset="0"/>
            </a:endParaRPr>
          </a:p>
          <a:p>
            <a:pPr marL="228600" marR="0" lvl="0" indent="-228600">
              <a:lnSpc>
                <a:spcPts val="1335"/>
              </a:lnSpc>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Proximal</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Tibia</a:t>
            </a:r>
            <a:endParaRPr lang="en-US" sz="1200" spc="-5" dirty="0">
              <a:effectLst/>
              <a:latin typeface="Calibri" panose="020F0502020204030204" pitchFamily="34" charset="0"/>
              <a:ea typeface="Calibri" panose="020F0502020204030204" pitchFamily="34" charset="0"/>
            </a:endParaRPr>
          </a:p>
          <a:p>
            <a:pPr marL="685800" marR="31369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proximal</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tibia</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preferred location for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intraosseous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insertion in</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child six</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years and under because:</a:t>
            </a:r>
          </a:p>
          <a:p>
            <a:pPr marL="1143000" marR="0" lvl="2" indent="-228600">
              <a:spcBef>
                <a:spcPts val="0"/>
              </a:spcBef>
              <a:spcAft>
                <a:spcPts val="0"/>
              </a:spcAft>
              <a:buSzPts val="1100"/>
              <a:buFont typeface="Arial" panose="020B0604020202020204" pitchFamily="34" charset="0"/>
              <a:buChar char="•"/>
              <a:tabLst>
                <a:tab pos="1372235" algn="l"/>
              </a:tabLst>
            </a:pP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 is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easily</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identified.</a:t>
            </a:r>
            <a:endParaRPr lang="en-US" sz="1200" spc="-5" dirty="0">
              <a:effectLst/>
              <a:latin typeface="Calibri" panose="020F0502020204030204" pitchFamily="34" charset="0"/>
              <a:ea typeface="Calibri" panose="020F0502020204030204" pitchFamily="34" charset="0"/>
            </a:endParaRPr>
          </a:p>
          <a:p>
            <a:pPr marL="1143000" marR="738505" lvl="2" indent="-228600">
              <a:spcBef>
                <a:spcPts val="0"/>
              </a:spcBef>
              <a:spcAft>
                <a:spcPts val="0"/>
              </a:spcAft>
              <a:buSzPts val="1100"/>
              <a:buFont typeface="Arial" panose="020B0604020202020204" pitchFamily="34" charset="0"/>
              <a:buChar char="•"/>
              <a:tabLst>
                <a:tab pos="1372235" algn="l"/>
              </a:tabLst>
            </a:pP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large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cavity</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exists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 adjacent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structures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that</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likely</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 </a:t>
            </a:r>
            <a:r>
              <a:rPr lang="en-US" sz="1200" spc="-10" dirty="0">
                <a:effectLst/>
                <a:latin typeface="Calibri" panose="020F0502020204030204" pitchFamily="34" charset="0"/>
                <a:ea typeface="Calibri" panose="020F0502020204030204" pitchFamily="34" charset="0"/>
              </a:rPr>
              <a:t>damaged.</a:t>
            </a:r>
            <a:endParaRPr lang="en-US" sz="1200" spc="-5" dirty="0">
              <a:effectLst/>
              <a:latin typeface="Calibri" panose="020F0502020204030204" pitchFamily="34" charset="0"/>
              <a:ea typeface="Calibri" panose="020F0502020204030204" pitchFamily="34" charset="0"/>
            </a:endParaRPr>
          </a:p>
          <a:p>
            <a:pPr marL="685800" marR="358775"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site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insertion is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on</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flat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medial</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surface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anterior</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tibia,</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one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two</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finger breadths below and medial to the tibial tuberosity.</a:t>
            </a:r>
          </a:p>
          <a:p>
            <a:pPr marL="228600" marR="0"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Distal</a:t>
            </a:r>
            <a:r>
              <a:rPr lang="en-US" sz="1200" spc="-10" dirty="0">
                <a:effectLst/>
                <a:latin typeface="Calibri" panose="020F0502020204030204" pitchFamily="34" charset="0"/>
                <a:ea typeface="Calibri" panose="020F0502020204030204" pitchFamily="34" charset="0"/>
              </a:rPr>
              <a:t> Femur</a:t>
            </a:r>
            <a:endParaRPr lang="en-US" sz="1200" spc="-5" dirty="0">
              <a:effectLst/>
              <a:latin typeface="Calibri" panose="020F0502020204030204" pitchFamily="34" charset="0"/>
              <a:ea typeface="Calibri" panose="020F0502020204030204" pitchFamily="34" charset="0"/>
            </a:endParaRPr>
          </a:p>
          <a:p>
            <a:pPr marL="685800" marR="644525"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The site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 insertion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midline,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approximately</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three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centimeters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above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lateral </a:t>
            </a:r>
            <a:r>
              <a:rPr lang="en-US" sz="1200" spc="-10" dirty="0">
                <a:effectLst/>
                <a:latin typeface="Calibri" panose="020F0502020204030204" pitchFamily="34" charset="0"/>
                <a:ea typeface="Arial" panose="020B0604020202020204" pitchFamily="34" charset="0"/>
              </a:rPr>
              <a:t>condyle.</a:t>
            </a:r>
            <a:endParaRPr lang="en-US" sz="1200" spc="-15" dirty="0">
              <a:effectLst/>
              <a:latin typeface="Calibri" panose="020F0502020204030204" pitchFamily="34" charset="0"/>
              <a:ea typeface="Arial" panose="020B0604020202020204" pitchFamily="34" charset="0"/>
            </a:endParaRPr>
          </a:p>
          <a:p>
            <a:pPr marL="228600" marR="0" lvl="0" indent="-228600">
              <a:lnSpc>
                <a:spcPts val="1335"/>
              </a:lnSpc>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Distal</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Tibia</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The site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insertion is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just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above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medial</a:t>
            </a:r>
            <a:r>
              <a:rPr lang="en-US" sz="1200" spc="-20"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malleolus.</a:t>
            </a:r>
            <a:endParaRPr lang="en-US" sz="1200" spc="-15" dirty="0">
              <a:effectLst/>
              <a:latin typeface="Calibri" panose="020F0502020204030204" pitchFamily="34" charset="0"/>
              <a:ea typeface="Arial" panose="020B0604020202020204" pitchFamily="34" charset="0"/>
            </a:endParaRPr>
          </a:p>
          <a:p>
            <a:pPr marL="228600" marR="0" lvl="0" indent="-228600">
              <a:spcBef>
                <a:spcPts val="0"/>
              </a:spcBef>
              <a:spcAft>
                <a:spcPts val="0"/>
              </a:spcAft>
              <a:buSzPts val="1100"/>
              <a:buFont typeface="Arial" panose="020B0604020202020204" pitchFamily="34" charset="0"/>
              <a:buChar char="•"/>
              <a:tabLst>
                <a:tab pos="928370" algn="l"/>
              </a:tabLst>
            </a:pPr>
            <a:r>
              <a:rPr lang="en-US" sz="1200" spc="-5" dirty="0">
                <a:effectLst/>
                <a:latin typeface="Calibri" panose="020F0502020204030204" pitchFamily="34" charset="0"/>
                <a:ea typeface="Calibri" panose="020F0502020204030204" pitchFamily="34" charset="0"/>
              </a:rPr>
              <a:t>Proximal</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Humerus</a:t>
            </a:r>
            <a:endParaRPr lang="en-US" sz="1200" spc="-5" dirty="0">
              <a:effectLst/>
              <a:latin typeface="Calibri" panose="020F0502020204030204" pitchFamily="34" charset="0"/>
              <a:ea typeface="Calibri" panose="020F0502020204030204" pitchFamily="34" charset="0"/>
            </a:endParaRPr>
          </a:p>
          <a:p>
            <a:pPr marL="685800" marR="0" lvl="1" indent="-228600">
              <a:spcBef>
                <a:spcPts val="5"/>
              </a:spcBef>
              <a:spcAft>
                <a:spcPts val="0"/>
              </a:spcAft>
              <a:buSzPts val="1100"/>
              <a:buFont typeface="Arial" panose="020B0604020202020204" pitchFamily="34" charset="0"/>
              <a:buChar char="•"/>
              <a:tabLst>
                <a:tab pos="1126490" algn="l"/>
              </a:tabLst>
            </a:pPr>
            <a:r>
              <a:rPr lang="en-US" sz="1200" spc="-15" dirty="0">
                <a:effectLst/>
                <a:latin typeface="Calibri" panose="020F0502020204030204" pitchFamily="34" charset="0"/>
                <a:ea typeface="Arial" panose="020B0604020202020204" pitchFamily="34" charset="0"/>
              </a:rPr>
              <a:t>The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insertion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site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tuberosity</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at</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proximal</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head</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humerus.</a:t>
            </a:r>
            <a:endParaRPr lang="en-US" sz="1200" spc="-15" dirty="0">
              <a:effectLst/>
              <a:latin typeface="Calibri" panose="020F0502020204030204" pitchFamily="34" charset="0"/>
              <a:ea typeface="Arial" panose="020B060402020202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146</a:t>
            </a:fld>
            <a:endParaRPr lang="en-US" dirty="0"/>
          </a:p>
        </p:txBody>
      </p:sp>
    </p:spTree>
    <p:extLst>
      <p:ext uri="{BB962C8B-B14F-4D97-AF65-F5344CB8AC3E}">
        <p14:creationId xmlns:p14="http://schemas.microsoft.com/office/powerpoint/2010/main" val="36094947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147</a:t>
            </a:fld>
            <a:endParaRPr lang="en-US" dirty="0"/>
          </a:p>
        </p:txBody>
      </p:sp>
    </p:spTree>
    <p:extLst>
      <p:ext uri="{BB962C8B-B14F-4D97-AF65-F5344CB8AC3E}">
        <p14:creationId xmlns:p14="http://schemas.microsoft.com/office/powerpoint/2010/main" val="21812514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148</a:t>
            </a:fld>
            <a:endParaRPr lang="en-US" dirty="0"/>
          </a:p>
        </p:txBody>
      </p:sp>
    </p:spTree>
    <p:extLst>
      <p:ext uri="{BB962C8B-B14F-4D97-AF65-F5344CB8AC3E}">
        <p14:creationId xmlns:p14="http://schemas.microsoft.com/office/powerpoint/2010/main" val="195978230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149</a:t>
            </a:fld>
            <a:endParaRPr lang="en-US" dirty="0"/>
          </a:p>
        </p:txBody>
      </p:sp>
    </p:spTree>
    <p:extLst>
      <p:ext uri="{BB962C8B-B14F-4D97-AF65-F5344CB8AC3E}">
        <p14:creationId xmlns:p14="http://schemas.microsoft.com/office/powerpoint/2010/main" val="21786095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Equipment</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Intraosseous</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Infusion</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457835" algn="l"/>
              </a:tabLst>
            </a:pPr>
            <a:r>
              <a:rPr lang="en-US" sz="1200" spc="-10" dirty="0">
                <a:effectLst/>
                <a:latin typeface="Calibri" panose="020F0502020204030204" pitchFamily="34" charset="0"/>
                <a:ea typeface="Calibri" panose="020F0502020204030204" pitchFamily="34" charset="0"/>
              </a:rPr>
              <a:t>Needles:</a:t>
            </a:r>
            <a:endParaRPr lang="en-US" sz="1200" spc="0" dirty="0">
              <a:effectLst/>
              <a:latin typeface="Calibri" panose="020F0502020204030204" pitchFamily="34" charset="0"/>
              <a:ea typeface="Calibri" panose="020F0502020204030204" pitchFamily="34" charset="0"/>
            </a:endParaRPr>
          </a:p>
          <a:p>
            <a:pPr marL="171450" marR="0" lvl="0" indent="-171450">
              <a:spcBef>
                <a:spcPts val="0"/>
              </a:spcBef>
              <a:spcAft>
                <a:spcPts val="0"/>
              </a:spcAft>
              <a:buSzPts val="1100"/>
              <a:buFont typeface="Arial" panose="020B0604020202020204" pitchFamily="34" charset="0"/>
              <a:buChar char="•"/>
              <a:tabLst>
                <a:tab pos="457835" algn="l"/>
              </a:tabLst>
            </a:pPr>
            <a:r>
              <a:rPr lang="en-US" sz="1200" spc="-5" dirty="0">
                <a:effectLst/>
                <a:latin typeface="Calibri" panose="020F0502020204030204" pitchFamily="34" charset="0"/>
                <a:ea typeface="Calibri" panose="020F0502020204030204" pitchFamily="34" charset="0"/>
              </a:rPr>
              <a:t>Either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intraosseous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bone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aspiration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Multiple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commercial forms of IO needles are available, in either manual or power (drill) operated.</a:t>
            </a:r>
            <a:r>
              <a:rPr lang="en-US" sz="1200" spc="20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It’s essential that the EMT-IV knows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what is available/allowed for the patient they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might be treating, and how to effectively use that equipment.</a:t>
            </a:r>
          </a:p>
          <a:p>
            <a:pPr marL="171450" marR="0" lvl="0" indent="-171450">
              <a:spcBef>
                <a:spcPts val="0"/>
              </a:spcBef>
              <a:spcAft>
                <a:spcPts val="0"/>
              </a:spcAft>
              <a:buSzPts val="1100"/>
              <a:buFont typeface="Arial" panose="020B0604020202020204" pitchFamily="34" charset="0"/>
              <a:buChar char="•"/>
              <a:tabLst>
                <a:tab pos="457835" algn="l"/>
              </a:tabLst>
            </a:pPr>
            <a:r>
              <a:rPr lang="en-US" sz="1200" spc="-15" dirty="0">
                <a:effectLst/>
                <a:latin typeface="Calibri" panose="020F0502020204030204" pitchFamily="34" charset="0"/>
                <a:ea typeface="Arial" panose="020B0604020202020204" pitchFamily="34" charset="0"/>
              </a:rPr>
              <a:t>They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may</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contain a</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trocar</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stylet,</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which</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minimizes 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risk</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occlusion from</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bone </a:t>
            </a:r>
            <a:r>
              <a:rPr lang="en-US" sz="1200" spc="-10" dirty="0">
                <a:effectLst/>
                <a:latin typeface="Calibri" panose="020F0502020204030204" pitchFamily="34" charset="0"/>
                <a:ea typeface="Arial" panose="020B0604020202020204" pitchFamily="34" charset="0"/>
              </a:rPr>
              <a:t>marrow.</a:t>
            </a:r>
            <a:endParaRPr lang="en-US" sz="1200" spc="-15" dirty="0">
              <a:effectLst/>
              <a:latin typeface="Calibri" panose="020F0502020204030204" pitchFamily="34" charset="0"/>
              <a:ea typeface="Arial" panose="020B0604020202020204" pitchFamily="34" charset="0"/>
            </a:endParaRPr>
          </a:p>
          <a:p>
            <a:pPr marL="171450" marR="0" lvl="0" indent="-171450">
              <a:spcBef>
                <a:spcPts val="0"/>
              </a:spcBef>
              <a:spcAft>
                <a:spcPts val="0"/>
              </a:spcAft>
              <a:buSzPts val="1100"/>
              <a:buFont typeface="Arial" panose="020B0604020202020204" pitchFamily="34" charset="0"/>
              <a:buChar char="•"/>
              <a:tabLst>
                <a:tab pos="457835" algn="l"/>
              </a:tabLst>
            </a:pPr>
            <a:r>
              <a:rPr lang="en-US" sz="1200" spc="-15" dirty="0">
                <a:effectLst/>
                <a:latin typeface="Calibri" panose="020F0502020204030204" pitchFamily="34" charset="0"/>
                <a:ea typeface="Arial" panose="020B0604020202020204" pitchFamily="34" charset="0"/>
              </a:rPr>
              <a:t>They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are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shorter, sturdier</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and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less </a:t>
            </a:r>
            <a:r>
              <a:rPr lang="en-US" sz="1200" spc="-10" dirty="0">
                <a:effectLst/>
                <a:latin typeface="Calibri" panose="020F0502020204030204" pitchFamily="34" charset="0"/>
                <a:ea typeface="Arial" panose="020B0604020202020204" pitchFamily="34" charset="0"/>
              </a:rPr>
              <a:t>flexible.</a:t>
            </a:r>
            <a:endParaRPr lang="en-US" sz="1200" spc="-15" dirty="0">
              <a:effectLst/>
              <a:latin typeface="Calibri" panose="020F0502020204030204" pitchFamily="34" charset="0"/>
              <a:ea typeface="Arial" panose="020B0604020202020204" pitchFamily="34" charset="0"/>
            </a:endParaRPr>
          </a:p>
          <a:p>
            <a:pPr marL="171450" marR="0" lvl="0" indent="-171450">
              <a:spcBef>
                <a:spcPts val="0"/>
              </a:spcBef>
              <a:spcAft>
                <a:spcPts val="0"/>
              </a:spcAft>
              <a:buSzPts val="1100"/>
              <a:buFont typeface="Arial" panose="020B0604020202020204" pitchFamily="34" charset="0"/>
              <a:buChar char="•"/>
              <a:tabLst>
                <a:tab pos="457835" algn="l"/>
              </a:tabLst>
            </a:pPr>
            <a:r>
              <a:rPr lang="en-US" sz="1200" spc="-15" dirty="0">
                <a:effectLst/>
                <a:latin typeface="Calibri" panose="020F0502020204030204" pitchFamily="34" charset="0"/>
                <a:ea typeface="Arial" panose="020B0604020202020204" pitchFamily="34" charset="0"/>
              </a:rPr>
              <a:t>They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are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less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likely</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 dislodged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transport</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because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are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threaded and</a:t>
            </a:r>
            <a:r>
              <a:rPr lang="en-US" sz="1200" spc="-2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shorter.</a:t>
            </a:r>
            <a:endParaRPr lang="en-US" sz="1200" spc="-15" dirty="0">
              <a:effectLst/>
              <a:latin typeface="Calibri" panose="020F0502020204030204" pitchFamily="34" charset="0"/>
              <a:ea typeface="Arial" panose="020B0604020202020204" pitchFamily="34" charset="0"/>
            </a:endParaRPr>
          </a:p>
          <a:p>
            <a:pPr marL="171450" marR="0" lvl="0" indent="-171450">
              <a:spcBef>
                <a:spcPts val="0"/>
              </a:spcBef>
              <a:spcAft>
                <a:spcPts val="0"/>
              </a:spcAft>
              <a:buSzPts val="1100"/>
              <a:buFont typeface="Arial" panose="020B0604020202020204" pitchFamily="34" charset="0"/>
              <a:buChar char="•"/>
              <a:tabLst>
                <a:tab pos="457835" algn="l"/>
              </a:tabLst>
            </a:pPr>
            <a:r>
              <a:rPr lang="en-US" sz="1200" spc="-15" dirty="0">
                <a:effectLst/>
                <a:latin typeface="Calibri" panose="020F0502020204030204" pitchFamily="34" charset="0"/>
                <a:ea typeface="Arial" panose="020B0604020202020204" pitchFamily="34" charset="0"/>
              </a:rPr>
              <a:t>Some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these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needles</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have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side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infusion ports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within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threads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stylet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or</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trocar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is not necessary.</a:t>
            </a:r>
          </a:p>
          <a:p>
            <a:pPr marL="171450" marR="0" lvl="0" indent="-171450">
              <a:spcBef>
                <a:spcPts val="0"/>
              </a:spcBef>
              <a:spcAft>
                <a:spcPts val="0"/>
              </a:spcAft>
              <a:buSzPts val="1100"/>
              <a:buFont typeface="Arial" panose="020B0604020202020204" pitchFamily="34" charset="0"/>
              <a:buChar char="•"/>
              <a:tabLst>
                <a:tab pos="457835" algn="l"/>
              </a:tabLst>
            </a:pPr>
            <a:r>
              <a:rPr lang="en-US" sz="1200" spc="-15" dirty="0">
                <a:effectLst/>
                <a:latin typeface="Calibri" panose="020F0502020204030204" pitchFamily="34" charset="0"/>
                <a:ea typeface="Arial" panose="020B0604020202020204" pitchFamily="34" charset="0"/>
              </a:rPr>
              <a:t>Some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needle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lengths</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can be</a:t>
            </a:r>
            <a:r>
              <a:rPr lang="en-US" sz="1200" spc="-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adjusted.</a:t>
            </a:r>
            <a:endParaRPr lang="en-US" sz="1200" spc="-15" dirty="0">
              <a:effectLst/>
              <a:latin typeface="Calibri" panose="020F0502020204030204" pitchFamily="34" charset="0"/>
              <a:ea typeface="Arial" panose="020B0604020202020204" pitchFamily="34" charset="0"/>
            </a:endParaRPr>
          </a:p>
          <a:p>
            <a:pPr marL="171450" marR="0" lvl="0" indent="-171450">
              <a:spcBef>
                <a:spcPts val="0"/>
              </a:spcBef>
              <a:spcAft>
                <a:spcPts val="0"/>
              </a:spcAft>
              <a:buSzPts val="1100"/>
              <a:buFont typeface="Arial" panose="020B0604020202020204" pitchFamily="34" charset="0"/>
              <a:buChar char="•"/>
              <a:tabLst>
                <a:tab pos="457835" algn="l"/>
              </a:tabLst>
            </a:pP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spinal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substituted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when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intraosseous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bone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 available; however, it is less stable because of the needle’s length and flexibility.</a:t>
            </a:r>
          </a:p>
          <a:p>
            <a:pPr marL="0" marR="0" indent="0">
              <a:spcBef>
                <a:spcPts val="5"/>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150</a:t>
            </a:fld>
            <a:endParaRPr lang="en-US" dirty="0"/>
          </a:p>
        </p:txBody>
      </p:sp>
    </p:spTree>
    <p:extLst>
      <p:ext uri="{BB962C8B-B14F-4D97-AF65-F5344CB8AC3E}">
        <p14:creationId xmlns:p14="http://schemas.microsoft.com/office/powerpoint/2010/main" val="269654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25"/>
              </a:spcBef>
              <a:spcAft>
                <a:spcPts val="0"/>
              </a:spcAft>
              <a:buSzPts val="1100"/>
              <a:buFont typeface="Calibri" panose="020F0502020204030204" pitchFamily="34" charset="0"/>
              <a:buNone/>
              <a:tabLst>
                <a:tab pos="515620" algn="l"/>
              </a:tabLst>
            </a:pP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Acuity</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Spectrum</a:t>
            </a:r>
            <a:endParaRPr lang="en-US" sz="1200" spc="-5"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Calibri" panose="020F0502020204030204" pitchFamily="34" charset="0"/>
              <a:buAutoNum type="arabicPeriod"/>
              <a:tabLst>
                <a:tab pos="972820" algn="l"/>
              </a:tabLst>
            </a:pPr>
            <a:r>
              <a:rPr lang="en-US" sz="1200" dirty="0">
                <a:effectLst/>
                <a:latin typeface="Calibri" panose="020F0502020204030204" pitchFamily="34" charset="0"/>
                <a:ea typeface="Calibri" panose="020F0502020204030204" pitchFamily="34" charset="0"/>
              </a:rPr>
              <a:t>EMS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activated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countless</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reasons</a:t>
            </a:r>
            <a:endParaRPr lang="en-US" sz="1200"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Calibri" panose="020F0502020204030204" pitchFamily="34" charset="0"/>
              <a:buAutoNum type="arabicPeriod"/>
              <a:tabLst>
                <a:tab pos="972820" algn="l"/>
              </a:tabLst>
            </a:pPr>
            <a:r>
              <a:rPr lang="en-US" sz="1200" dirty="0">
                <a:effectLst/>
                <a:latin typeface="Calibri" panose="020F0502020204030204" pitchFamily="34" charset="0"/>
                <a:ea typeface="Calibri" panose="020F0502020204030204" pitchFamily="34" charset="0"/>
              </a:rPr>
              <a:t>Few</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pre-hospital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calls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constitute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true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life-threatening</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emergencies</a:t>
            </a:r>
            <a:endParaRPr lang="en-US" sz="1200" dirty="0">
              <a:effectLst/>
              <a:latin typeface="Calibri" panose="020F0502020204030204" pitchFamily="34" charset="0"/>
              <a:ea typeface="Calibri" panose="020F0502020204030204" pitchFamily="34" charset="0"/>
            </a:endParaRPr>
          </a:p>
          <a:p>
            <a:pPr marL="1600200" marR="361315" lvl="3" indent="-228600">
              <a:spcBef>
                <a:spcPts val="5"/>
              </a:spcBef>
              <a:spcAft>
                <a:spcPts val="0"/>
              </a:spcAft>
              <a:buSzPts val="1100"/>
              <a:buFont typeface="Calibri" panose="020F0502020204030204" pitchFamily="34" charset="0"/>
              <a:buAutoNum type="alphaLcParenR"/>
              <a:tabLst>
                <a:tab pos="1257935" algn="l"/>
              </a:tabLst>
            </a:pPr>
            <a:r>
              <a:rPr lang="en-US" sz="1200" spc="-5" dirty="0">
                <a:effectLst/>
                <a:latin typeface="Calibri" panose="020F0502020204030204" pitchFamily="34" charset="0"/>
                <a:ea typeface="Calibri" panose="020F0502020204030204" pitchFamily="34" charset="0"/>
              </a:rPr>
              <a:t>Minor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medical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traumatic</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events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require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little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critical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thinking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have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relatively easy decision making</a:t>
            </a:r>
          </a:p>
          <a:p>
            <a:pPr marL="1600200" marR="0" lvl="3" indent="-228600">
              <a:spcBef>
                <a:spcPts val="0"/>
              </a:spcBef>
              <a:spcAft>
                <a:spcPts val="0"/>
              </a:spcAft>
              <a:buSzPts val="1100"/>
              <a:buFont typeface="Calibri" panose="020F0502020204030204" pitchFamily="34" charset="0"/>
              <a:buAutoNum type="alphaLcParenR"/>
              <a:tabLst>
                <a:tab pos="1257935" algn="l"/>
              </a:tabLst>
            </a:pPr>
            <a:r>
              <a:rPr lang="en-US" sz="1200" spc="-5" dirty="0">
                <a:effectLst/>
                <a:latin typeface="Calibri" panose="020F0502020204030204" pitchFamily="34" charset="0"/>
                <a:ea typeface="Calibri" panose="020F0502020204030204" pitchFamily="34" charset="0"/>
              </a:rPr>
              <a:t>Patient’s</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obvious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life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threats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pose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limited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critical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thinking</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challenges</a:t>
            </a:r>
            <a:endParaRPr lang="en-US" sz="1200" spc="-5" dirty="0">
              <a:effectLst/>
              <a:latin typeface="Calibri" panose="020F0502020204030204" pitchFamily="34" charset="0"/>
              <a:ea typeface="Calibri" panose="020F0502020204030204" pitchFamily="34" charset="0"/>
            </a:endParaRPr>
          </a:p>
          <a:p>
            <a:pPr marL="1600200" marR="295910" lvl="3" indent="-228600">
              <a:spcBef>
                <a:spcPts val="0"/>
              </a:spcBef>
              <a:spcAft>
                <a:spcPts val="0"/>
              </a:spcAft>
              <a:buSzPts val="1100"/>
              <a:buFont typeface="Calibri" panose="020F0502020204030204" pitchFamily="34" charset="0"/>
              <a:buAutoNum type="alphaLcParenR"/>
              <a:tabLst>
                <a:tab pos="1257935" algn="l"/>
              </a:tabLst>
            </a:pPr>
            <a:r>
              <a:rPr lang="en-US" sz="1200" spc="-5" dirty="0">
                <a:effectLst/>
                <a:latin typeface="Calibri" panose="020F0502020204030204" pitchFamily="34" charset="0"/>
                <a:ea typeface="Calibri" panose="020F0502020204030204" pitchFamily="34" charset="0"/>
              </a:rPr>
              <a:t>Patients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who fall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acuity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spectrum</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between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life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threatening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pose the greatest critical thinking challenge</a:t>
            </a:r>
          </a:p>
          <a:p>
            <a:pPr marL="0" marR="0" lvl="0" indent="0">
              <a:spcBef>
                <a:spcPts val="0"/>
              </a:spcBef>
              <a:spcAft>
                <a:spcPts val="0"/>
              </a:spcAft>
              <a:buSzPts val="1100"/>
              <a:buFont typeface="Calibri" panose="020F0502020204030204" pitchFamily="34" charset="0"/>
              <a:buNone/>
              <a:tabLst>
                <a:tab pos="915035"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16</a:t>
            </a:fld>
            <a:endParaRPr lang="en-US" dirty="0"/>
          </a:p>
        </p:txBody>
      </p:sp>
    </p:spTree>
    <p:extLst>
      <p:ext uri="{BB962C8B-B14F-4D97-AF65-F5344CB8AC3E}">
        <p14:creationId xmlns:p14="http://schemas.microsoft.com/office/powerpoint/2010/main" val="21101621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Other equipment for IO line insertion:</a:t>
            </a:r>
          </a:p>
          <a:p>
            <a:pPr marL="914400" marR="273685" lvl="2" indent="0">
              <a:spcBef>
                <a:spcPts val="0"/>
              </a:spcBef>
              <a:spcAft>
                <a:spcPts val="0"/>
              </a:spcAft>
              <a:buSzPct val="100000"/>
              <a:buNone/>
              <a:tabLst>
                <a:tab pos="915035" algn="l"/>
              </a:tabLst>
            </a:pPr>
            <a:endParaRPr lang="en-US" sz="1200" spc="-15" dirty="0">
              <a:latin typeface="Calibri" panose="020F0502020204030204" pitchFamily="34" charset="0"/>
              <a:ea typeface="Arial" panose="020B060402020202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Chlorhexidine</a:t>
            </a:r>
            <a:r>
              <a:rPr lang="en-US" sz="1200" spc="-4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Iodine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cleaning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insertion</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site-</a:t>
            </a:r>
            <a:endParaRPr lang="en-US" sz="12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Sterile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towels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gloves -</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maintain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sterility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during</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insertion</a:t>
            </a:r>
            <a:endParaRPr lang="en-US" sz="12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4x4</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gauze pads -</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cleaning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use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applying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pressure if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withdrawn</a:t>
            </a:r>
            <a:endParaRPr lang="en-US" sz="12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Two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5</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10 cc</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syringes - 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aspirate bone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infuse </a:t>
            </a:r>
            <a:r>
              <a:rPr lang="en-US" sz="1200" spc="-10" dirty="0">
                <a:effectLst/>
                <a:latin typeface="Calibri" panose="020F0502020204030204" pitchFamily="34" charset="0"/>
                <a:ea typeface="Calibri" panose="020F0502020204030204" pitchFamily="34" charset="0"/>
              </a:rPr>
              <a:t>saline</a:t>
            </a:r>
            <a:endParaRPr lang="en-US" sz="12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IV</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(normal</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saline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lactated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Ringer’s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administration</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tubing</a:t>
            </a:r>
            <a:endParaRPr lang="en-US" sz="1200" spc="-5" dirty="0">
              <a:effectLst/>
              <a:latin typeface="Calibri" panose="020F0502020204030204" pitchFamily="34" charset="0"/>
              <a:ea typeface="Calibri" panose="020F0502020204030204" pitchFamily="34" charset="0"/>
            </a:endParaRPr>
          </a:p>
          <a:p>
            <a:pPr marL="1257300" marR="310515" lvl="2" indent="-342900">
              <a:lnSpc>
                <a:spcPct val="100000"/>
              </a:lnSpc>
              <a:spcBef>
                <a:spcPts val="0"/>
              </a:spcBef>
              <a:spcAft>
                <a:spcPts val="0"/>
              </a:spcAft>
              <a:buSzPct val="100000"/>
              <a:buFont typeface="Wingdings" panose="05000000000000000000" pitchFamily="2" charset="2"/>
              <a:buChar char="§"/>
              <a:tabLst>
                <a:tab pos="914400" algn="l"/>
                <a:tab pos="915035" algn="l"/>
              </a:tabLst>
            </a:pPr>
            <a:r>
              <a:rPr lang="en-US" sz="1200" spc="-5" dirty="0">
                <a:effectLst/>
                <a:latin typeface="Calibri" panose="020F0502020204030204" pitchFamily="34" charset="0"/>
                <a:ea typeface="Calibri" panose="020F0502020204030204" pitchFamily="34" charset="0"/>
              </a:rPr>
              <a:t>Towel/blanket,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rolls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gauze, 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another small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bag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stabilizing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during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after insertion of the intraosseous needle</a:t>
            </a: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Blood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tubes -</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bone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aspirate</a:t>
            </a:r>
            <a:endParaRPr lang="en-US" sz="12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1200" spc="-5" dirty="0">
                <a:effectLst/>
                <a:latin typeface="Calibri" panose="020F0502020204030204" pitchFamily="34" charset="0"/>
                <a:ea typeface="Calibri" panose="020F0502020204030204" pitchFamily="34" charset="0"/>
              </a:rPr>
              <a:t>Pressure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infusion</a:t>
            </a:r>
            <a:r>
              <a:rPr lang="en-US" sz="1200" spc="-25" dirty="0">
                <a:effectLst/>
                <a:latin typeface="Calibri" panose="020F0502020204030204" pitchFamily="34" charset="0"/>
                <a:ea typeface="Calibri" panose="020F0502020204030204" pitchFamily="34" charset="0"/>
              </a:rPr>
              <a:t> bag</a:t>
            </a:r>
            <a:endParaRPr lang="en-US" sz="12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4400" algn="l"/>
                <a:tab pos="915035" algn="l"/>
              </a:tabLst>
            </a:pPr>
            <a:r>
              <a:rPr lang="en-US" sz="1200" spc="-5" dirty="0">
                <a:effectLst/>
                <a:latin typeface="Calibri" panose="020F0502020204030204" pitchFamily="34" charset="0"/>
                <a:ea typeface="Calibri" panose="020F0502020204030204" pitchFamily="34" charset="0"/>
              </a:rPr>
              <a:t>Volume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limiting</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device</a:t>
            </a:r>
            <a:endParaRPr lang="en-US" sz="1200" spc="-5" dirty="0">
              <a:effectLst/>
              <a:latin typeface="Calibri" panose="020F0502020204030204" pitchFamily="34" charset="0"/>
              <a:ea typeface="Calibri" panose="020F0502020204030204" pitchFamily="34" charset="0"/>
            </a:endParaRPr>
          </a:p>
          <a:p>
            <a:pPr marL="0" marR="0" lvl="0" indent="0">
              <a:spcBef>
                <a:spcPts val="5"/>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rPr>
              <a:t> </a:t>
            </a: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151</a:t>
            </a:fld>
            <a:endParaRPr lang="en-US" dirty="0"/>
          </a:p>
        </p:txBody>
      </p:sp>
    </p:spTree>
    <p:extLst>
      <p:ext uri="{BB962C8B-B14F-4D97-AF65-F5344CB8AC3E}">
        <p14:creationId xmlns:p14="http://schemas.microsoft.com/office/powerpoint/2010/main" val="25904443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4 steps for IO line insertion:</a:t>
            </a:r>
          </a:p>
          <a:p>
            <a:pPr marL="914400" marR="273685" lvl="2" indent="0">
              <a:spcBef>
                <a:spcPts val="0"/>
              </a:spcBef>
              <a:spcAft>
                <a:spcPts val="0"/>
              </a:spcAft>
              <a:buSzPct val="100000"/>
              <a:buNone/>
              <a:tabLst>
                <a:tab pos="915035" algn="l"/>
              </a:tabLst>
            </a:pPr>
            <a:endParaRPr lang="en-US" sz="1200" spc="-15" dirty="0">
              <a:latin typeface="Calibri" panose="020F0502020204030204" pitchFamily="34" charset="0"/>
              <a:ea typeface="Arial" panose="020B0604020202020204" pitchFamily="34" charset="0"/>
            </a:endParaRP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Step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Stabilize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extremity</a:t>
            </a:r>
            <a:endParaRPr lang="en-US" sz="1200"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Position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knee slightly</a:t>
            </a:r>
            <a:r>
              <a:rPr lang="en-US" sz="1200" spc="-10" dirty="0">
                <a:effectLst/>
                <a:latin typeface="Calibri" panose="020F0502020204030204" pitchFamily="34" charset="0"/>
                <a:ea typeface="Calibri" panose="020F0502020204030204" pitchFamily="34" charset="0"/>
              </a:rPr>
              <a:t> bent</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Place</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support under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knee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support,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prevent</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movement</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Tape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 place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if </a:t>
            </a:r>
            <a:r>
              <a:rPr lang="en-US" sz="1200" spc="-10" dirty="0">
                <a:effectLst/>
                <a:latin typeface="Calibri" panose="020F0502020204030204" pitchFamily="34" charset="0"/>
                <a:ea typeface="Calibri" panose="020F0502020204030204" pitchFamily="34" charset="0"/>
              </a:rPr>
              <a:t>necessary</a:t>
            </a: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endParaRPr lang="en-US" sz="1200" spc="-5" dirty="0">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Step</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two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Prepare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insertion</a:t>
            </a:r>
            <a:r>
              <a:rPr lang="en-US" sz="1200" spc="-1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site</a:t>
            </a:r>
            <a:endParaRPr lang="en-US" sz="1200"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Clean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skin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iodine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solution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4x4</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gauze </a:t>
            </a:r>
            <a:r>
              <a:rPr lang="en-US" sz="1200" spc="-10" dirty="0">
                <a:effectLst/>
                <a:latin typeface="Calibri" panose="020F0502020204030204" pitchFamily="34" charset="0"/>
                <a:ea typeface="Calibri" panose="020F0502020204030204" pitchFamily="34" charset="0"/>
              </a:rPr>
              <a:t>pads</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Wipe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circular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motion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starting</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planned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insertion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 and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moving</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outward</a:t>
            </a:r>
            <a:endParaRPr lang="en-US" sz="12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Wipe 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area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dry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sterile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4x4</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gauze </a:t>
            </a:r>
            <a:r>
              <a:rPr lang="en-US" sz="1200" spc="-20" dirty="0">
                <a:effectLst/>
                <a:latin typeface="Calibri" panose="020F0502020204030204" pitchFamily="34" charset="0"/>
                <a:ea typeface="Calibri" panose="020F0502020204030204" pitchFamily="34" charset="0"/>
              </a:rPr>
              <a:t>pad</a:t>
            </a:r>
            <a:endParaRPr lang="en-US" sz="1200" spc="-5" dirty="0">
              <a:effectLst/>
              <a:latin typeface="Calibri" panose="020F0502020204030204" pitchFamily="34" charset="0"/>
              <a:ea typeface="Calibri" panose="020F0502020204030204" pitchFamily="34" charset="0"/>
            </a:endParaRPr>
          </a:p>
          <a:p>
            <a:pPr marL="0" marR="0" lvl="0" indent="0">
              <a:spcBef>
                <a:spcPts val="5"/>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rPr>
              <a:t> </a:t>
            </a: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152</a:t>
            </a:fld>
            <a:endParaRPr lang="en-US" dirty="0"/>
          </a:p>
        </p:txBody>
      </p:sp>
    </p:spTree>
    <p:extLst>
      <p:ext uri="{BB962C8B-B14F-4D97-AF65-F5344CB8AC3E}">
        <p14:creationId xmlns:p14="http://schemas.microsoft.com/office/powerpoint/2010/main" val="6892407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4 steps for IO line insertion:</a:t>
            </a:r>
          </a:p>
          <a:p>
            <a:pPr marL="457200" marR="273685" lvl="1" indent="0">
              <a:spcBef>
                <a:spcPts val="0"/>
              </a:spcBef>
              <a:spcAft>
                <a:spcPts val="0"/>
              </a:spcAft>
              <a:buSzPct val="100000"/>
              <a:buNone/>
              <a:tabLst>
                <a:tab pos="915035" algn="l"/>
              </a:tabLst>
            </a:pPr>
            <a:endParaRPr lang="en-US" sz="1200" spc="-15" dirty="0">
              <a:latin typeface="Calibri" panose="020F0502020204030204" pitchFamily="34" charset="0"/>
              <a:ea typeface="Arial" panose="020B0604020202020204" pitchFamily="34" charset="0"/>
            </a:endParaRPr>
          </a:p>
          <a:p>
            <a:pPr marL="285750" marR="0" lvl="0" indent="-285750">
              <a:lnSpc>
                <a:spcPct val="10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Step</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three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needle</a:t>
            </a:r>
          </a:p>
          <a:p>
            <a:pPr marL="457200" marR="0" lvl="1" indent="0">
              <a:lnSpc>
                <a:spcPct val="100000"/>
              </a:lnSpc>
              <a:spcBef>
                <a:spcPts val="0"/>
              </a:spcBef>
              <a:spcAft>
                <a:spcPts val="0"/>
              </a:spcAft>
              <a:buSzPct val="100000"/>
              <a:buNone/>
              <a:tabLst>
                <a:tab pos="686435" algn="l"/>
              </a:tabLst>
            </a:pPr>
            <a:endParaRPr lang="en-US" sz="1200" dirty="0">
              <a:effectLst/>
              <a:latin typeface="Calibri" panose="020F0502020204030204" pitchFamily="34" charset="0"/>
              <a:ea typeface="Calibri" panose="020F0502020204030204" pitchFamily="34" charset="0"/>
            </a:endParaRPr>
          </a:p>
          <a:p>
            <a:pPr marL="285750" marR="266700" lvl="0" indent="-285750">
              <a:lnSpc>
                <a:spcPct val="100000"/>
              </a:lnSpc>
              <a:spcBef>
                <a:spcPts val="5"/>
              </a:spcBef>
              <a:spcAft>
                <a:spcPts val="0"/>
              </a:spcAft>
              <a:buSzPct val="100000"/>
              <a:buFont typeface="Courier New" panose="02070309020205020404" pitchFamily="49" charset="0"/>
              <a:buChar char="o"/>
              <a:tabLst>
                <a:tab pos="915035" algn="l"/>
              </a:tabLst>
            </a:pPr>
            <a:r>
              <a:rPr lang="en-US" sz="1200" spc="-5" dirty="0">
                <a:effectLst/>
                <a:latin typeface="Calibri" panose="020F0502020204030204" pitchFamily="34" charset="0"/>
                <a:ea typeface="Calibri" panose="020F0502020204030204" pitchFamily="34" charset="0"/>
              </a:rPr>
              <a:t>Check</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packaging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additional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instructions.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Some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require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back</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forth or a clockwise motion</a:t>
            </a:r>
          </a:p>
          <a:p>
            <a:pPr marL="742950" marR="0" lvl="1" indent="-285750">
              <a:lnSpc>
                <a:spcPct val="100000"/>
              </a:lnSpc>
              <a:spcBef>
                <a:spcPts val="0"/>
              </a:spcBef>
              <a:spcAft>
                <a:spcPts val="0"/>
              </a:spcAft>
              <a:buSzPct val="1000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Use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aseptic </a:t>
            </a:r>
            <a:r>
              <a:rPr lang="en-US" sz="1200" spc="-10" dirty="0">
                <a:effectLst/>
                <a:latin typeface="Calibri" panose="020F0502020204030204" pitchFamily="34" charset="0"/>
                <a:ea typeface="Arial" panose="020B0604020202020204" pitchFamily="34" charset="0"/>
              </a:rPr>
              <a:t>technique</a:t>
            </a:r>
            <a:endParaRPr lang="en-US" sz="1200" spc="-15" dirty="0">
              <a:effectLst/>
              <a:latin typeface="Calibri" panose="020F0502020204030204" pitchFamily="34" charset="0"/>
              <a:ea typeface="Arial" panose="020B0604020202020204" pitchFamily="34" charset="0"/>
            </a:endParaRPr>
          </a:p>
          <a:p>
            <a:pPr marL="742950" marR="335915" lvl="1" indent="-285750">
              <a:lnSpc>
                <a:spcPct val="100000"/>
              </a:lnSpc>
              <a:spcBef>
                <a:spcPts val="15"/>
              </a:spcBef>
              <a:spcAft>
                <a:spcPts val="0"/>
              </a:spcAft>
              <a:buSzPct val="1000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When using 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tibial site,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needle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should be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directed</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slightly</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away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from 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knee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 order to decrease the risk of insertion into the growth plate</a:t>
            </a:r>
          </a:p>
          <a:p>
            <a:pPr marL="742950" marR="0" lvl="1" indent="-285750">
              <a:lnSpc>
                <a:spcPct val="100000"/>
              </a:lnSpc>
              <a:spcBef>
                <a:spcPts val="5"/>
              </a:spcBef>
              <a:spcAft>
                <a:spcPts val="0"/>
              </a:spcAft>
              <a:buSzPct val="1000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Apply pressure to</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top</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needle in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order</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push</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through the cortex of</a:t>
            </a:r>
            <a:r>
              <a:rPr lang="en-US" sz="1200" spc="-20"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bone</a:t>
            </a:r>
            <a:endParaRPr lang="en-US" sz="1200" spc="-15" dirty="0">
              <a:effectLst/>
              <a:latin typeface="Calibri" panose="020F0502020204030204" pitchFamily="34" charset="0"/>
              <a:ea typeface="Arial" panose="020B0604020202020204" pitchFamily="34" charset="0"/>
            </a:endParaRPr>
          </a:p>
          <a:p>
            <a:pPr marL="742950" marR="0" lvl="1" indent="-285750">
              <a:lnSpc>
                <a:spcPct val="100000"/>
              </a:lnSpc>
              <a:spcBef>
                <a:spcPts val="0"/>
              </a:spcBef>
              <a:spcAft>
                <a:spcPts val="0"/>
              </a:spcAft>
              <a:buSzPct val="1000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A</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slight</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give will</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felt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tip</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enters</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 marrow </a:t>
            </a:r>
            <a:r>
              <a:rPr lang="en-US" sz="1200" spc="-10" dirty="0">
                <a:effectLst/>
                <a:latin typeface="Calibri" panose="020F0502020204030204" pitchFamily="34" charset="0"/>
                <a:ea typeface="Arial" panose="020B0604020202020204" pitchFamily="34" charset="0"/>
              </a:rPr>
              <a:t>cavity</a:t>
            </a:r>
            <a:endParaRPr lang="en-US" sz="1200" spc="-15" dirty="0">
              <a:effectLst/>
              <a:latin typeface="Calibri" panose="020F0502020204030204" pitchFamily="34" charset="0"/>
              <a:ea typeface="Arial" panose="020B0604020202020204" pitchFamily="34" charset="0"/>
            </a:endParaRPr>
          </a:p>
          <a:p>
            <a:pPr marL="742950" marR="0" lvl="1" indent="-285750">
              <a:lnSpc>
                <a:spcPct val="100000"/>
              </a:lnSpc>
              <a:spcBef>
                <a:spcPts val="0"/>
              </a:spcBef>
              <a:spcAft>
                <a:spcPts val="0"/>
              </a:spcAft>
              <a:buSzPct val="1000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If the needle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properly inserted, it will</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stand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without</a:t>
            </a:r>
            <a:r>
              <a:rPr lang="en-US" sz="1200" spc="-30"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support</a:t>
            </a:r>
            <a:endParaRPr lang="en-US" sz="1200" spc="-15" dirty="0">
              <a:effectLst/>
              <a:latin typeface="Calibri" panose="020F0502020204030204" pitchFamily="34" charset="0"/>
              <a:ea typeface="Arial" panose="020B060402020202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153</a:t>
            </a:fld>
            <a:endParaRPr lang="en-US" dirty="0"/>
          </a:p>
        </p:txBody>
      </p:sp>
    </p:spTree>
    <p:extLst>
      <p:ext uri="{BB962C8B-B14F-4D97-AF65-F5344CB8AC3E}">
        <p14:creationId xmlns:p14="http://schemas.microsoft.com/office/powerpoint/2010/main" val="24583395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25"/>
              </a:spcBef>
              <a:buSzPct val="100000"/>
              <a:buNone/>
              <a:tabLst>
                <a:tab pos="515620" algn="l"/>
              </a:tabLst>
            </a:pPr>
            <a:r>
              <a:rPr lang="en-US" sz="1200" spc="-5" dirty="0">
                <a:latin typeface="Calibri" panose="020F0502020204030204" pitchFamily="34" charset="0"/>
                <a:ea typeface="Calibri" panose="020F0502020204030204" pitchFamily="34" charset="0"/>
              </a:rPr>
              <a:t>4 steps for IO line insertion:</a:t>
            </a:r>
          </a:p>
          <a:p>
            <a:pPr marL="457200" marR="273685" lvl="1" indent="0">
              <a:spcBef>
                <a:spcPts val="0"/>
              </a:spcBef>
              <a:spcAft>
                <a:spcPts val="0"/>
              </a:spcAft>
              <a:buSzPct val="100000"/>
              <a:buNone/>
              <a:tabLst>
                <a:tab pos="915035" algn="l"/>
              </a:tabLst>
            </a:pPr>
            <a:endParaRPr lang="en-US" sz="1200" spc="-15" dirty="0">
              <a:latin typeface="Calibri" panose="020F0502020204030204" pitchFamily="34" charset="0"/>
              <a:ea typeface="Arial" panose="020B0604020202020204" pitchFamily="34" charset="0"/>
            </a:endParaRPr>
          </a:p>
          <a:p>
            <a:pPr marL="285750" marR="0" lvl="0" indent="-285750">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Step</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three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10" dirty="0">
                <a:effectLst/>
                <a:latin typeface="Calibri" panose="020F0502020204030204" pitchFamily="34" charset="0"/>
                <a:ea typeface="Calibri" panose="020F0502020204030204" pitchFamily="34" charset="0"/>
              </a:rPr>
              <a:t> </a:t>
            </a:r>
          </a:p>
          <a:p>
            <a:pPr marL="457200" marR="0" lvl="1" indent="0">
              <a:spcBef>
                <a:spcPts val="0"/>
              </a:spcBef>
              <a:spcAft>
                <a:spcPts val="0"/>
              </a:spcAft>
              <a:buSzPct val="100000"/>
              <a:buNone/>
              <a:tabLst>
                <a:tab pos="686435" algn="l"/>
              </a:tabLst>
            </a:pPr>
            <a:endParaRPr lang="en-US" sz="1200" spc="-10" dirty="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SzPct val="100000"/>
              <a:buFont typeface="Wingdings" panose="05000000000000000000" pitchFamily="2" charset="2"/>
              <a:buChar char="§"/>
              <a:tabLst>
                <a:tab pos="686435" algn="l"/>
              </a:tabLst>
            </a:pPr>
            <a:r>
              <a:rPr lang="en-US" sz="1200" b="1" spc="-5" dirty="0">
                <a:effectLst/>
                <a:latin typeface="Calibri" panose="020F0502020204030204" pitchFamily="34" charset="0"/>
                <a:ea typeface="Calibri" panose="020F0502020204030204" pitchFamily="34" charset="0"/>
              </a:rPr>
              <a:t>Caution: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much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pressure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applied,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exit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through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bone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other </a:t>
            </a:r>
            <a:r>
              <a:rPr lang="en-US" sz="1200" spc="-10" dirty="0">
                <a:effectLst/>
                <a:latin typeface="Calibri" panose="020F0502020204030204" pitchFamily="34" charset="0"/>
                <a:ea typeface="Calibri" panose="020F0502020204030204" pitchFamily="34" charset="0"/>
              </a:rPr>
              <a:t>side</a:t>
            </a:r>
            <a:endParaRPr lang="en-US" sz="1200" spc="-15" dirty="0">
              <a:effectLst/>
              <a:latin typeface="Calibri" panose="020F0502020204030204" pitchFamily="34" charset="0"/>
              <a:ea typeface="Arial" panose="020B0604020202020204" pitchFamily="34" charset="0"/>
            </a:endParaRPr>
          </a:p>
          <a:p>
            <a:pPr marL="1201737" indent="-342900">
              <a:lnSpc>
                <a:spcPct val="100000"/>
              </a:lnSpc>
              <a:spcBef>
                <a:spcPts val="0"/>
              </a:spcBef>
              <a:buClr>
                <a:srgbClr val="349D96"/>
              </a:buClr>
              <a:buSzPct val="100000"/>
              <a:buFont typeface="Courier New" panose="02070309020205020404" pitchFamily="49" charset="0"/>
              <a:buChar char="o"/>
              <a:tabLst>
                <a:tab pos="1372235" algn="l"/>
              </a:tabLst>
            </a:pPr>
            <a:r>
              <a:rPr lang="en-US" sz="1200" spc="-5" dirty="0">
                <a:effectLst/>
                <a:latin typeface="Calibri" panose="020F0502020204030204" pitchFamily="34" charset="0"/>
                <a:ea typeface="Calibri" panose="020F0502020204030204" pitchFamily="34" charset="0"/>
              </a:rPr>
              <a:t>Fluid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will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infiltrate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tissue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Compartment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syndrome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 </a:t>
            </a:r>
            <a:r>
              <a:rPr lang="en-US" sz="1200" spc="-10" dirty="0">
                <a:effectLst/>
                <a:latin typeface="Calibri" panose="020F0502020204030204" pitchFamily="34" charset="0"/>
                <a:ea typeface="Calibri" panose="020F0502020204030204" pitchFamily="34" charset="0"/>
              </a:rPr>
              <a:t>develop</a:t>
            </a:r>
            <a:endParaRPr lang="en-US" sz="1200" spc="-5" dirty="0">
              <a:effectLst/>
              <a:latin typeface="Calibri" panose="020F0502020204030204" pitchFamily="34" charset="0"/>
              <a:ea typeface="Calibri" panose="020F0502020204030204" pitchFamily="34" charset="0"/>
            </a:endParaRPr>
          </a:p>
          <a:p>
            <a:pPr marL="1201737" indent="-342900">
              <a:lnSpc>
                <a:spcPct val="100000"/>
              </a:lnSpc>
              <a:spcBef>
                <a:spcPts val="0"/>
              </a:spcBef>
              <a:buClr>
                <a:srgbClr val="349D96"/>
              </a:buClr>
              <a:buSzPct val="100000"/>
              <a:buFont typeface="Courier New" panose="02070309020205020404" pitchFamily="49" charset="0"/>
              <a:buChar char="o"/>
              <a:tabLst>
                <a:tab pos="1372235" algn="l"/>
              </a:tabLst>
            </a:pPr>
            <a:r>
              <a:rPr lang="en-US" sz="1200" spc="-5" dirty="0">
                <a:effectLst/>
                <a:latin typeface="Calibri" panose="020F0502020204030204" pitchFamily="34" charset="0"/>
                <a:ea typeface="Calibri" panose="020F0502020204030204" pitchFamily="34" charset="0"/>
              </a:rPr>
              <a:t>Remove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needle</a:t>
            </a:r>
            <a:endParaRPr lang="en-US" sz="1200" spc="-5" dirty="0">
              <a:effectLst/>
              <a:latin typeface="Calibri" panose="020F0502020204030204" pitchFamily="34" charset="0"/>
              <a:ea typeface="Calibri" panose="020F0502020204030204" pitchFamily="34" charset="0"/>
            </a:endParaRPr>
          </a:p>
          <a:p>
            <a:pPr marL="1201737" indent="-342900">
              <a:lnSpc>
                <a:spcPct val="100000"/>
              </a:lnSpc>
              <a:spcBef>
                <a:spcPts val="0"/>
              </a:spcBef>
              <a:buClr>
                <a:srgbClr val="349D96"/>
              </a:buClr>
              <a:buSzPct val="100000"/>
              <a:buFont typeface="Courier New" panose="02070309020205020404" pitchFamily="49" charset="0"/>
              <a:buChar char="o"/>
              <a:tabLst>
                <a:tab pos="1372235" algn="l"/>
              </a:tabLst>
            </a:pP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other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extremity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must be chosen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next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insertion</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attempt</a:t>
            </a:r>
            <a:endParaRPr lang="en-US" sz="1200" spc="-5"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154</a:t>
            </a:fld>
            <a:endParaRPr lang="en-US" dirty="0"/>
          </a:p>
        </p:txBody>
      </p:sp>
    </p:spTree>
    <p:extLst>
      <p:ext uri="{BB962C8B-B14F-4D97-AF65-F5344CB8AC3E}">
        <p14:creationId xmlns:p14="http://schemas.microsoft.com/office/powerpoint/2010/main" val="41847859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686435" algn="l"/>
              </a:tabLst>
            </a:pPr>
            <a:r>
              <a:rPr lang="en-US" sz="1200" dirty="0">
                <a:effectLst/>
                <a:latin typeface="Calibri" panose="020F0502020204030204" pitchFamily="34" charset="0"/>
                <a:ea typeface="Calibri" panose="020F0502020204030204" pitchFamily="34" charset="0"/>
              </a:rPr>
              <a:t>Step</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four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Confirm</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needle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placement</a:t>
            </a:r>
            <a:endParaRPr lang="en-US" sz="1200"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Remove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stylet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from</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needle.</a:t>
            </a:r>
            <a:endParaRPr lang="en-US" sz="1200" spc="-5"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Connect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hub</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needle.</a:t>
            </a:r>
            <a:endParaRPr lang="en-US" sz="1200" spc="-5" dirty="0">
              <a:effectLst/>
              <a:latin typeface="Calibri" panose="020F0502020204030204" pitchFamily="34" charset="0"/>
              <a:ea typeface="Calibri" panose="020F0502020204030204" pitchFamily="34" charset="0"/>
            </a:endParaRPr>
          </a:p>
          <a:p>
            <a:pPr marL="228600" marR="0" lvl="0" indent="-228600" algn="just">
              <a:spcBef>
                <a:spcPts val="19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Aspirate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approximately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cc</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bone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always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aspirated.</a:t>
            </a:r>
            <a:endParaRPr lang="en-US" sz="1200" spc="-5" dirty="0">
              <a:effectLst/>
              <a:latin typeface="Calibri" panose="020F0502020204030204" pitchFamily="34" charset="0"/>
              <a:ea typeface="Calibri" panose="020F0502020204030204" pitchFamily="34" charset="0"/>
            </a:endParaRPr>
          </a:p>
          <a:p>
            <a:pPr marL="228600" marR="333375" lvl="0" indent="-228600" algn="just">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Bone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marrow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aspirate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 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various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lab</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studies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such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hemoglobin,</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electrolytes, bilirubin, glucose, creatinine and bicarbonate.</a:t>
            </a:r>
          </a:p>
          <a:p>
            <a:pPr marL="228600" marR="363220" lvl="0" indent="-228600" algn="just">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5 -</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10</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cc</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normal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saline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may be used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initially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flush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 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intraosseous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 while observing for extravasation. This fluid should flush easily. If no extravasation occurs, placement is confirmed.</a:t>
            </a:r>
          </a:p>
          <a:p>
            <a:pPr marL="228600" marR="0" lvl="0" indent="-228600" algn="just">
              <a:lnSpc>
                <a:spcPts val="1335"/>
              </a:lnSpc>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If</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placement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cannot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confirmed,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remove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needle.</a:t>
            </a:r>
            <a:endParaRPr lang="en-US" sz="1200" spc="-5" dirty="0">
              <a:effectLst/>
              <a:latin typeface="Calibri" panose="020F0502020204030204" pitchFamily="34" charset="0"/>
              <a:ea typeface="Calibri" panose="020F0502020204030204" pitchFamily="34" charset="0"/>
            </a:endParaRPr>
          </a:p>
          <a:p>
            <a:pPr marL="228600" marR="386715"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Do</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attempt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re-insert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needle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same site, as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will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cause leakage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 fluids from the insertion site into the surrounding tissue.</a:t>
            </a:r>
          </a:p>
          <a:p>
            <a:pPr marL="228600" marR="476250" lvl="0"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If</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 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removed,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apply pressure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5</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minutes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cover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insertion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site with</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 sterile dressing.</a:t>
            </a: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155</a:t>
            </a:fld>
            <a:endParaRPr lang="en-US" dirty="0"/>
          </a:p>
        </p:txBody>
      </p:sp>
    </p:spTree>
    <p:extLst>
      <p:ext uri="{BB962C8B-B14F-4D97-AF65-F5344CB8AC3E}">
        <p14:creationId xmlns:p14="http://schemas.microsoft.com/office/powerpoint/2010/main" val="121361360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457200" algn="l"/>
                <a:tab pos="457835" algn="l"/>
              </a:tabLst>
            </a:pPr>
            <a:r>
              <a:rPr lang="en-US" sz="1200" spc="-5" dirty="0">
                <a:effectLst/>
                <a:latin typeface="Calibri" panose="020F0502020204030204" pitchFamily="34" charset="0"/>
                <a:ea typeface="Calibri" panose="020F0502020204030204" pitchFamily="34" charset="0"/>
              </a:rPr>
              <a:t>Securing</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intraosseous</a:t>
            </a:r>
            <a:r>
              <a:rPr lang="en-US" sz="1200" spc="-4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needle</a:t>
            </a:r>
            <a:endParaRPr lang="en-US" sz="1200" spc="-5" dirty="0">
              <a:effectLst/>
              <a:latin typeface="Calibri" panose="020F0502020204030204" pitchFamily="34" charset="0"/>
              <a:ea typeface="Calibri" panose="020F0502020204030204" pitchFamily="34" charset="0"/>
            </a:endParaRPr>
          </a:p>
          <a:p>
            <a:pPr marL="285750" marR="0" lvl="0"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Connect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hub</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correctly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placed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needle.</a:t>
            </a:r>
            <a:endParaRPr lang="en-US" sz="1200"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IV</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fluid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without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obstruction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when</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correctly</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positioned.</a:t>
            </a:r>
            <a:endParaRPr lang="en-US" sz="1200" spc="-5" dirty="0">
              <a:effectLst/>
              <a:latin typeface="Calibri" panose="020F0502020204030204" pitchFamily="34" charset="0"/>
              <a:ea typeface="Calibri" panose="020F0502020204030204" pitchFamily="34" charset="0"/>
            </a:endParaRPr>
          </a:p>
          <a:p>
            <a:pPr marL="685800" marR="958215"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IF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IV</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fluid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flowing</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correct insertion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cannot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verified,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remove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intraosseous needle and attempt insertion at another location.</a:t>
            </a:r>
          </a:p>
          <a:p>
            <a:pPr marL="285750" marR="254635"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When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correct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confirmed,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tape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tubing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arm</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case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 proximal humerus) to assist in preventing dislodgment.</a:t>
            </a:r>
          </a:p>
          <a:p>
            <a:pPr marL="285750" marR="0"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Carefully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monitor</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site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signs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infiltration.</a:t>
            </a:r>
            <a:endParaRPr lang="en-US" sz="1200"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Remove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infiltration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is</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observed.</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needle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not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left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place 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over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12</a:t>
            </a:r>
            <a:r>
              <a:rPr lang="en-US" sz="1200" spc="-10" dirty="0">
                <a:effectLst/>
                <a:latin typeface="Calibri" panose="020F0502020204030204" pitchFamily="34" charset="0"/>
                <a:ea typeface="Calibri" panose="020F0502020204030204" pitchFamily="34" charset="0"/>
              </a:rPr>
              <a:t> hours.</a:t>
            </a:r>
            <a:endParaRPr lang="en-US" sz="1200" spc="-5" dirty="0">
              <a:effectLst/>
              <a:latin typeface="Calibri" panose="020F0502020204030204" pitchFamily="34" charset="0"/>
              <a:ea typeface="Calibri" panose="020F0502020204030204" pitchFamily="34" charset="0"/>
            </a:endParaRPr>
          </a:p>
          <a:p>
            <a:pPr marL="0" marR="0"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156</a:t>
            </a:fld>
            <a:endParaRPr lang="en-US" dirty="0"/>
          </a:p>
        </p:txBody>
      </p:sp>
    </p:spTree>
    <p:extLst>
      <p:ext uri="{BB962C8B-B14F-4D97-AF65-F5344CB8AC3E}">
        <p14:creationId xmlns:p14="http://schemas.microsoft.com/office/powerpoint/2010/main" val="293419758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457835" algn="l"/>
              </a:tabLst>
            </a:pPr>
            <a:r>
              <a:rPr lang="en-US" sz="1200" spc="-5" dirty="0">
                <a:effectLst/>
                <a:latin typeface="Calibri" panose="020F0502020204030204" pitchFamily="34" charset="0"/>
                <a:ea typeface="Calibri" panose="020F0502020204030204" pitchFamily="34" charset="0"/>
              </a:rPr>
              <a:t>Increasing</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Infusion</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457835" algn="l"/>
              </a:tabLst>
            </a:pP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flow</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rate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through</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intraosseous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needle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little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slower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through</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peripheral line. If fluids need to be administered rapidly, two methods may be used to increase the flow </a:t>
            </a:r>
            <a:r>
              <a:rPr lang="en-US" sz="1200" spc="-10" dirty="0">
                <a:effectLst/>
                <a:latin typeface="Calibri" panose="020F0502020204030204" pitchFamily="34" charset="0"/>
                <a:ea typeface="Calibri" panose="020F0502020204030204" pitchFamily="34" charset="0"/>
              </a:rPr>
              <a:t>rate:</a:t>
            </a:r>
            <a:endParaRPr lang="en-US" sz="1200" dirty="0">
              <a:effectLst/>
              <a:latin typeface="Calibri" panose="020F0502020204030204" pitchFamily="34" charset="0"/>
              <a:ea typeface="Calibri" panose="020F050202020403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Pressure</a:t>
            </a:r>
            <a:r>
              <a:rPr lang="en-US" sz="1200" spc="-25" dirty="0">
                <a:effectLst/>
                <a:latin typeface="Calibri" panose="020F0502020204030204" pitchFamily="34" charset="0"/>
                <a:ea typeface="Calibri" panose="020F0502020204030204" pitchFamily="34" charset="0"/>
              </a:rPr>
              <a:t> bag</a:t>
            </a:r>
            <a:endParaRPr lang="en-US" sz="1200" spc="-5" dirty="0">
              <a:effectLst/>
              <a:latin typeface="Calibri" panose="020F0502020204030204" pitchFamily="34" charset="0"/>
              <a:ea typeface="Calibri" panose="020F0502020204030204" pitchFamily="34" charset="0"/>
            </a:endParaRPr>
          </a:p>
          <a:p>
            <a:pPr marL="1143000" marR="683895" lvl="2" indent="-228600">
              <a:spcBef>
                <a:spcPts val="0"/>
              </a:spcBef>
              <a:spcAft>
                <a:spcPts val="0"/>
              </a:spcAft>
              <a:buSzPts val="1100"/>
              <a:buFont typeface="Arial" panose="020B0604020202020204" pitchFamily="34" charset="0"/>
              <a:buChar char="•"/>
              <a:tabLst>
                <a:tab pos="1372235" algn="l"/>
              </a:tabLst>
            </a:pPr>
            <a:r>
              <a:rPr lang="en-US" sz="1200" spc="-15" dirty="0">
                <a:effectLst/>
                <a:latin typeface="Calibri" panose="020F0502020204030204" pitchFamily="34" charset="0"/>
                <a:ea typeface="Arial" panose="020B0604020202020204" pitchFamily="34" charset="0"/>
              </a:rPr>
              <a:t>To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increase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rate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fluid infusion,</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pressure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bag</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may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applied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 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 solution and inflated to 300 torr.</a:t>
            </a:r>
          </a:p>
          <a:p>
            <a:pPr marL="685800" marR="885190" lvl="1"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syringe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three-way</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stopcock</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directly</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attached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IV</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line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flowing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 the intraosseous needle will allow administration of fluid boluses.</a:t>
            </a:r>
          </a:p>
          <a:p>
            <a:pPr marL="685800" marR="0" lvl="1" indent="-228600">
              <a:spcBef>
                <a:spcPts val="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Attach an</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empty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30</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or</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60 cc</a:t>
            </a:r>
            <a:r>
              <a:rPr lang="en-US" sz="1200" spc="-10" dirty="0">
                <a:effectLst/>
                <a:latin typeface="Calibri" panose="020F0502020204030204" pitchFamily="34" charset="0"/>
                <a:ea typeface="Arial" panose="020B0604020202020204" pitchFamily="34" charset="0"/>
              </a:rPr>
              <a:t> </a:t>
            </a:r>
            <a:r>
              <a:rPr lang="en-US" sz="1200" spc="-15" dirty="0" err="1">
                <a:effectLst/>
                <a:latin typeface="Calibri" panose="020F0502020204030204" pitchFamily="34" charset="0"/>
                <a:ea typeface="Arial" panose="020B0604020202020204" pitchFamily="34" charset="0"/>
              </a:rPr>
              <a:t>Luer</a:t>
            </a:r>
            <a:r>
              <a:rPr lang="en-US" sz="1200" spc="-15" dirty="0">
                <a:effectLst/>
                <a:latin typeface="Calibri" panose="020F0502020204030204" pitchFamily="34" charset="0"/>
                <a:ea typeface="Arial" panose="020B0604020202020204" pitchFamily="34" charset="0"/>
              </a:rPr>
              <a:t>-Lok™</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syringe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(with</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plunger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depressed)</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 </a:t>
            </a:r>
            <a:r>
              <a:rPr lang="en-US" sz="1200" spc="-25" dirty="0">
                <a:effectLst/>
                <a:latin typeface="Calibri" panose="020F0502020204030204" pitchFamily="34" charset="0"/>
                <a:ea typeface="Arial" panose="020B0604020202020204" pitchFamily="34" charset="0"/>
              </a:rPr>
              <a:t>the</a:t>
            </a:r>
            <a:r>
              <a:rPr lang="en-US" sz="1200" spc="-15" dirty="0">
                <a:effectLst/>
                <a:latin typeface="Calibri" panose="020F0502020204030204" pitchFamily="34" charset="0"/>
                <a:ea typeface="Arial" panose="020B0604020202020204" pitchFamily="34" charset="0"/>
              </a:rPr>
              <a:t> </a:t>
            </a:r>
            <a:r>
              <a:rPr lang="en-US" sz="1200" dirty="0">
                <a:effectLst/>
                <a:latin typeface="Calibri" panose="020F0502020204030204" pitchFamily="34" charset="0"/>
                <a:ea typeface="Calibri" panose="020F0502020204030204" pitchFamily="34" charset="0"/>
              </a:rPr>
              <a:t>three-way</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stopcock.</a:t>
            </a:r>
            <a:endParaRPr lang="en-US" sz="1200" dirty="0">
              <a:effectLst/>
              <a:latin typeface="Calibri" panose="020F0502020204030204" pitchFamily="34" charset="0"/>
              <a:ea typeface="Calibri" panose="020F0502020204030204" pitchFamily="34" charset="0"/>
            </a:endParaRPr>
          </a:p>
          <a:p>
            <a:pPr marL="1600200" marR="355600" lvl="3" indent="-228600">
              <a:lnSpc>
                <a:spcPct val="98000"/>
              </a:lnSpc>
              <a:spcBef>
                <a:spcPts val="1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Close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stopcock</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valve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allowing</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flow</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 patient</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and</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open</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valve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from</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 bag to the syringe.</a:t>
            </a:r>
          </a:p>
          <a:p>
            <a:pPr marL="1600200" marR="353060" lvl="3" indent="-228600">
              <a:spcBef>
                <a:spcPts val="1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Withdraw</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plunger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fill</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syringe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with</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desired</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amount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fluid from 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 </a:t>
            </a:r>
            <a:r>
              <a:rPr lang="en-US" sz="1200" spc="-20" dirty="0">
                <a:effectLst/>
                <a:latin typeface="Calibri" panose="020F0502020204030204" pitchFamily="34" charset="0"/>
                <a:ea typeface="Arial" panose="020B0604020202020204" pitchFamily="34" charset="0"/>
              </a:rPr>
              <a:t>bag.</a:t>
            </a:r>
            <a:endParaRPr lang="en-US" sz="1200" spc="-15" dirty="0">
              <a:effectLst/>
              <a:latin typeface="Calibri" panose="020F0502020204030204" pitchFamily="34" charset="0"/>
              <a:ea typeface="Arial" panose="020B0604020202020204" pitchFamily="34" charset="0"/>
            </a:endParaRPr>
          </a:p>
          <a:p>
            <a:pPr marL="1600200" marR="659130" lvl="3"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Close off</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flow to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 IV</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bag</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and</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open</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valve allowing fluid</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 flow</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from the syringe to the patient.</a:t>
            </a:r>
          </a:p>
          <a:p>
            <a:pPr marL="1600200" marR="429895" lvl="3" indent="-228600">
              <a:spcBef>
                <a:spcPts val="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Depress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plunger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syringe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 administer</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desired</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amount</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fluid to</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 </a:t>
            </a:r>
            <a:r>
              <a:rPr lang="en-US" sz="1200" spc="-10" dirty="0">
                <a:effectLst/>
                <a:latin typeface="Calibri" panose="020F0502020204030204" pitchFamily="34" charset="0"/>
                <a:ea typeface="Arial" panose="020B0604020202020204" pitchFamily="34" charset="0"/>
              </a:rPr>
              <a:t>patient.</a:t>
            </a:r>
            <a:endParaRPr lang="en-US" sz="1200" spc="-15" dirty="0">
              <a:effectLst/>
              <a:latin typeface="Calibri" panose="020F0502020204030204" pitchFamily="34" charset="0"/>
              <a:ea typeface="Arial" panose="020B0604020202020204" pitchFamily="34" charset="0"/>
            </a:endParaRPr>
          </a:p>
          <a:p>
            <a:pPr marL="1600200" marR="525780" lvl="3" indent="-228600">
              <a:spcBef>
                <a:spcPts val="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Repeat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steps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(2)-(5)</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above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necessary</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until</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full</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amount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fluid bolus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has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been </a:t>
            </a:r>
            <a:r>
              <a:rPr lang="en-US" sz="1200" spc="-10" dirty="0">
                <a:effectLst/>
                <a:latin typeface="Calibri" panose="020F0502020204030204" pitchFamily="34" charset="0"/>
                <a:ea typeface="Arial" panose="020B0604020202020204" pitchFamily="34" charset="0"/>
              </a:rPr>
              <a:t>administered.</a:t>
            </a:r>
            <a:endParaRPr lang="en-US" sz="1200" spc="-15" dirty="0">
              <a:effectLst/>
              <a:latin typeface="Calibri" panose="020F0502020204030204" pitchFamily="34" charset="0"/>
              <a:ea typeface="Arial" panose="020B0604020202020204" pitchFamily="34" charset="0"/>
            </a:endParaRPr>
          </a:p>
          <a:p>
            <a:pPr marL="1600200" marR="0" lvl="3" indent="-228600">
              <a:lnSpc>
                <a:spcPts val="1335"/>
              </a:lnSpc>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Reopen</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valve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patient so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that the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IV</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continues</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flow; check</a:t>
            </a:r>
            <a:r>
              <a:rPr lang="en-US" sz="1200" spc="-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flow</a:t>
            </a:r>
            <a:r>
              <a:rPr lang="en-US" sz="1200" spc="-20"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rate.</a:t>
            </a:r>
            <a:endParaRPr lang="en-US" sz="1200" spc="-15" dirty="0">
              <a:effectLst/>
              <a:latin typeface="Calibri" panose="020F0502020204030204" pitchFamily="34" charset="0"/>
              <a:ea typeface="Arial" panose="020B0604020202020204" pitchFamily="34" charset="0"/>
            </a:endParaRPr>
          </a:p>
          <a:p>
            <a:pPr marL="1600200" marR="609600" lvl="3"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Reassess the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patient</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to</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determine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need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for additional</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fluid, repeating</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steps (2)-(6) above, if appropriate.</a:t>
            </a:r>
          </a:p>
          <a:p>
            <a:pPr marL="1600200" marR="609600" lvl="3" indent="-228600">
              <a:spcBef>
                <a:spcPts val="0"/>
              </a:spcBef>
              <a:spcAft>
                <a:spcPts val="0"/>
              </a:spcAft>
              <a:buSzPts val="1100"/>
              <a:buFont typeface="Arial" panose="020B0604020202020204" pitchFamily="34" charset="0"/>
              <a:buChar char="•"/>
              <a:tabLst>
                <a:tab pos="1143635" algn="l"/>
              </a:tabLst>
            </a:pPr>
            <a:r>
              <a:rPr lang="en-US" sz="1200" dirty="0">
                <a:effectLst/>
                <a:latin typeface="Calibri" panose="020F0502020204030204" pitchFamily="34" charset="0"/>
                <a:ea typeface="Calibri" panose="020F0502020204030204" pitchFamily="34" charset="0"/>
              </a:rPr>
              <a:t>Carefully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monitor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amount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administered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pediatric</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prevent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 overload. The use of small volume IV bags (i.e., 250-500 cc bags) may be helpful in this monitoring process.</a:t>
            </a:r>
          </a:p>
          <a:p>
            <a:pPr marL="1600200" marR="609600" lvl="3" indent="-228600">
              <a:spcBef>
                <a:spcPts val="0"/>
              </a:spcBef>
              <a:spcAft>
                <a:spcPts val="0"/>
              </a:spcAft>
              <a:buSzPts val="1100"/>
              <a:buFont typeface="Arial" panose="020B0604020202020204" pitchFamily="34" charset="0"/>
              <a:buChar char="•"/>
              <a:tabLst>
                <a:tab pos="1143635" algn="l"/>
              </a:tabLst>
            </a:pPr>
            <a:r>
              <a:rPr lang="en-US" sz="1200" dirty="0">
                <a:effectLst/>
                <a:latin typeface="Calibri" panose="020F0502020204030204" pitchFamily="34" charset="0"/>
                <a:ea typeface="Calibri" panose="020F0502020204030204" pitchFamily="34" charset="0"/>
              </a:rPr>
              <a:t>A</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child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shock</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require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several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20</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cc/kg</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boluses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Frequent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reassessments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 </a:t>
            </a:r>
            <a:r>
              <a:rPr lang="en-US" sz="1200" spc="-10" dirty="0">
                <a:effectLst/>
                <a:latin typeface="Calibri" panose="020F0502020204030204" pitchFamily="34" charset="0"/>
                <a:ea typeface="Calibri" panose="020F0502020204030204" pitchFamily="34" charset="0"/>
              </a:rPr>
              <a:t>necessary.</a:t>
            </a: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157</a:t>
            </a:fld>
            <a:endParaRPr lang="en-US" dirty="0"/>
          </a:p>
        </p:txBody>
      </p:sp>
    </p:spTree>
    <p:extLst>
      <p:ext uri="{BB962C8B-B14F-4D97-AF65-F5344CB8AC3E}">
        <p14:creationId xmlns:p14="http://schemas.microsoft.com/office/powerpoint/2010/main" val="15221328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Arial" panose="020B0604020202020204" pitchFamily="34" charset="0"/>
              <a:buNone/>
              <a:tabLst>
                <a:tab pos="457835" algn="l"/>
              </a:tabLst>
            </a:pPr>
            <a:r>
              <a:rPr lang="en-US" sz="1200" spc="-5" dirty="0">
                <a:effectLst/>
                <a:latin typeface="Calibri" panose="020F0502020204030204" pitchFamily="34" charset="0"/>
                <a:ea typeface="Calibri" panose="020F0502020204030204" pitchFamily="34" charset="0"/>
              </a:rPr>
              <a:t>Potential</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Complications</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Arial" panose="020B0604020202020204" pitchFamily="34" charset="0"/>
              <a:buNone/>
              <a:tabLst>
                <a:tab pos="457835" algn="l"/>
              </a:tabLst>
            </a:pPr>
            <a:r>
              <a:rPr lang="en-US" sz="1200" dirty="0">
                <a:effectLst/>
                <a:latin typeface="Calibri" panose="020F0502020204030204" pitchFamily="34" charset="0"/>
                <a:ea typeface="Calibri" panose="020F0502020204030204" pitchFamily="34" charset="0"/>
              </a:rPr>
              <a:t>Potential</a:t>
            </a:r>
            <a:r>
              <a:rPr lang="en-US" sz="1200" spc="-5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complications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from</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intraosseous</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infusion</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include:</a:t>
            </a:r>
            <a:endParaRPr lang="en-US" sz="1200"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Extravasation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fluid:</a:t>
            </a:r>
            <a:endParaRPr lang="en-US" sz="1200" spc="-5" dirty="0">
              <a:effectLst/>
              <a:latin typeface="Calibri" panose="020F0502020204030204" pitchFamily="34" charset="0"/>
              <a:ea typeface="Calibri" panose="020F0502020204030204" pitchFamily="34" charset="0"/>
            </a:endParaRPr>
          </a:p>
          <a:p>
            <a:pPr marL="685800" marR="0" lvl="1" indent="-228600">
              <a:spcBef>
                <a:spcPts val="5"/>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This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is generally</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 result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 improper</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needle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placement or</a:t>
            </a:r>
            <a:r>
              <a:rPr lang="en-US" sz="1200" spc="-3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multiple insertion</a:t>
            </a:r>
            <a:r>
              <a:rPr lang="en-US" sz="1200" spc="-2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attempts.</a:t>
            </a:r>
            <a:endParaRPr lang="en-US" sz="1200" spc="-15" dirty="0">
              <a:effectLst/>
              <a:latin typeface="Calibri" panose="020F0502020204030204" pitchFamily="34" charset="0"/>
              <a:ea typeface="Arial" panose="020B0604020202020204" pitchFamily="34" charset="0"/>
            </a:endParaRPr>
          </a:p>
          <a:p>
            <a:pPr marL="685800" marR="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Collection</a:t>
            </a:r>
            <a:r>
              <a:rPr lang="en-US" sz="1200" spc="-4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of fluid in</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the</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tissue can lead to</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compartment</a:t>
            </a:r>
            <a:r>
              <a:rPr lang="en-US" sz="1200" spc="-10" dirty="0">
                <a:effectLst/>
                <a:latin typeface="Calibri" panose="020F0502020204030204" pitchFamily="34" charset="0"/>
                <a:ea typeface="Arial" panose="020B0604020202020204" pitchFamily="34" charset="0"/>
              </a:rPr>
              <a:t> syndrome.</a:t>
            </a:r>
            <a:endParaRPr lang="en-US" sz="1200" spc="-15" dirty="0">
              <a:effectLst/>
              <a:latin typeface="Calibri" panose="020F0502020204030204" pitchFamily="34" charset="0"/>
              <a:ea typeface="Arial" panose="020B0604020202020204" pitchFamily="34" charset="0"/>
            </a:endParaRPr>
          </a:p>
          <a:p>
            <a:pPr marL="228600" marR="0" lvl="0" indent="-228600">
              <a:spcBef>
                <a:spcPts val="0"/>
              </a:spcBef>
              <a:spcAft>
                <a:spcPts val="0"/>
              </a:spcAft>
              <a:buSzPts val="1100"/>
              <a:buFont typeface="Arial" panose="020B0604020202020204" pitchFamily="34" charset="0"/>
              <a:buChar char="•"/>
              <a:tabLst>
                <a:tab pos="915035" algn="l"/>
              </a:tabLst>
            </a:pPr>
            <a:r>
              <a:rPr lang="en-US" sz="1200" spc="-5" dirty="0">
                <a:effectLst/>
                <a:latin typeface="Calibri" panose="020F0502020204030204" pitchFamily="34" charset="0"/>
                <a:ea typeface="Calibri" panose="020F0502020204030204" pitchFamily="34" charset="0"/>
              </a:rPr>
              <a:t>Skin</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infection:</a:t>
            </a:r>
            <a:endParaRPr lang="en-US" sz="1200" spc="-5" dirty="0">
              <a:effectLst/>
              <a:latin typeface="Calibri" panose="020F0502020204030204" pitchFamily="34" charset="0"/>
              <a:ea typeface="Calibri" panose="020F0502020204030204" pitchFamily="34" charset="0"/>
            </a:endParaRPr>
          </a:p>
          <a:p>
            <a:pPr marL="685800" marR="930910" lvl="1" indent="-228600">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The infection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rate for intraosseous is</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lower</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than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that</a:t>
            </a:r>
            <a:r>
              <a:rPr lang="en-US" sz="1200" spc="-3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found</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with</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intravenous </a:t>
            </a:r>
            <a:r>
              <a:rPr lang="en-US" sz="1200" spc="-10" dirty="0">
                <a:effectLst/>
                <a:latin typeface="Calibri" panose="020F0502020204030204" pitchFamily="34" charset="0"/>
                <a:ea typeface="Arial" panose="020B0604020202020204" pitchFamily="34" charset="0"/>
              </a:rPr>
              <a:t>cannulation.</a:t>
            </a:r>
            <a:endParaRPr lang="en-US" sz="1200" spc="-15" dirty="0">
              <a:effectLst/>
              <a:latin typeface="Calibri" panose="020F0502020204030204" pitchFamily="34" charset="0"/>
              <a:ea typeface="Arial" panose="020B060402020202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1143635" algn="l"/>
              </a:tabLst>
            </a:pPr>
            <a:r>
              <a:rPr lang="en-US" sz="1200" spc="-15" dirty="0">
                <a:effectLst/>
                <a:latin typeface="Calibri" panose="020F0502020204030204" pitchFamily="34" charset="0"/>
                <a:ea typeface="Arial" panose="020B0604020202020204" pitchFamily="34" charset="0"/>
              </a:rPr>
              <a:t>Osteomyelitis</a:t>
            </a:r>
            <a:r>
              <a:rPr lang="en-US" sz="1200" spc="-4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(very</a:t>
            </a:r>
            <a:r>
              <a:rPr lang="en-US" sz="1200" spc="-3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rare).</a:t>
            </a:r>
            <a:endParaRPr lang="en-US" sz="1200" spc="-15" dirty="0">
              <a:effectLst/>
              <a:latin typeface="Calibri" panose="020F0502020204030204" pitchFamily="34" charset="0"/>
              <a:ea typeface="Arial" panose="020B060402020202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1143635" algn="l"/>
              </a:tabLst>
            </a:pPr>
            <a:r>
              <a:rPr lang="en-US" sz="1200" dirty="0">
                <a:effectLst/>
                <a:latin typeface="Calibri" panose="020F0502020204030204" pitchFamily="34" charset="0"/>
                <a:ea typeface="Calibri" panose="020F0502020204030204" pitchFamily="34" charset="0"/>
              </a:rPr>
              <a:t>Overall,</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complications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from</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intraosseous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infusion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rare.</a:t>
            </a:r>
            <a:endParaRPr lang="en-US" sz="1200" dirty="0">
              <a:effectLst/>
              <a:latin typeface="Calibri" panose="020F0502020204030204" pitchFamily="34" charset="0"/>
              <a:ea typeface="Calibri" panose="020F0502020204030204" pitchFamily="34" charset="0"/>
            </a:endParaRPr>
          </a:p>
          <a:p>
            <a:pPr marL="171450" marR="0" lvl="0" indent="-171450">
              <a:spcBef>
                <a:spcPts val="0"/>
              </a:spcBef>
              <a:spcAft>
                <a:spcPts val="0"/>
              </a:spcAft>
              <a:buSzPts val="1100"/>
              <a:buFont typeface="Arial" panose="020B0604020202020204" pitchFamily="34" charset="0"/>
              <a:buChar char="•"/>
              <a:tabLst>
                <a:tab pos="457835" algn="l"/>
              </a:tabLst>
            </a:pP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0" lvl="0" indent="0">
              <a:lnSpc>
                <a:spcPct val="100000"/>
              </a:lnSpc>
              <a:spcBef>
                <a:spcPts val="125"/>
              </a:spcBef>
              <a:buSzPct val="100000"/>
              <a:buNone/>
              <a:tabLst>
                <a:tab pos="515620" algn="l"/>
              </a:tabLs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158</a:t>
            </a:fld>
            <a:endParaRPr lang="en-US" dirty="0"/>
          </a:p>
        </p:txBody>
      </p:sp>
    </p:spTree>
    <p:extLst>
      <p:ext uri="{BB962C8B-B14F-4D97-AF65-F5344CB8AC3E}">
        <p14:creationId xmlns:p14="http://schemas.microsoft.com/office/powerpoint/2010/main" val="203054495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913" lvl="0" indent="0">
              <a:lnSpc>
                <a:spcPct val="150000"/>
              </a:lnSpc>
              <a:spcBef>
                <a:spcPts val="0"/>
              </a:spcBef>
              <a:buSzPct val="100000"/>
              <a:buFont typeface="Wingdings" panose="05000000000000000000" pitchFamily="2" charset="2"/>
              <a:buNone/>
              <a:tabLst>
                <a:tab pos="457835" algn="l"/>
              </a:tabLst>
            </a:pPr>
            <a:r>
              <a:rPr lang="en-US" sz="1200" spc="-5" dirty="0">
                <a:latin typeface="Calibri" panose="020F0502020204030204" pitchFamily="34" charset="0"/>
                <a:ea typeface="Calibri" panose="020F0502020204030204" pitchFamily="34" charset="0"/>
              </a:rPr>
              <a:t>D</a:t>
            </a:r>
            <a:r>
              <a:rPr lang="en-US" sz="1200" spc="-5" dirty="0">
                <a:effectLst/>
                <a:latin typeface="Calibri" panose="020F0502020204030204" pitchFamily="34" charset="0"/>
                <a:ea typeface="Calibri" panose="020F0502020204030204" pitchFamily="34" charset="0"/>
              </a:rPr>
              <a:t>isposal of contaminated items &amp; sharps</a:t>
            </a:r>
          </a:p>
          <a:p>
            <a:pPr marL="176213" lvl="0" indent="-342900">
              <a:lnSpc>
                <a:spcPct val="150000"/>
              </a:lnSpc>
              <a:spcBef>
                <a:spcPts val="0"/>
              </a:spcBef>
              <a:buSzPct val="100000"/>
              <a:buFont typeface="Courier New" panose="02070309020205020404" pitchFamily="49" charset="0"/>
              <a:buChar char="o"/>
              <a:tabLst>
                <a:tab pos="457835" algn="l"/>
              </a:tabLst>
            </a:pPr>
            <a:r>
              <a:rPr lang="en-US" sz="1200" dirty="0">
                <a:effectLst/>
                <a:latin typeface="Calibri" panose="020F0502020204030204" pitchFamily="34" charset="0"/>
                <a:ea typeface="Calibri" panose="020F0502020204030204" pitchFamily="34" charset="0"/>
              </a:rPr>
              <a:t>Follow</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local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protocol</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disposition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contaminated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items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sharps</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Font typeface="Arial" panose="020B0604020202020204" pitchFamily="34" charset="0"/>
              <a:buNone/>
            </a:pPr>
            <a:endParaRPr lang="en-US" sz="2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159</a:t>
            </a:fld>
            <a:endParaRPr lang="en-US" dirty="0"/>
          </a:p>
        </p:txBody>
      </p:sp>
    </p:spTree>
    <p:extLst>
      <p:ext uri="{BB962C8B-B14F-4D97-AF65-F5344CB8AC3E}">
        <p14:creationId xmlns:p14="http://schemas.microsoft.com/office/powerpoint/2010/main" val="50145178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i="0"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160</a:t>
            </a:fld>
            <a:endParaRPr lang="en-US" dirty="0"/>
          </a:p>
        </p:txBody>
      </p:sp>
    </p:spTree>
    <p:extLst>
      <p:ext uri="{BB962C8B-B14F-4D97-AF65-F5344CB8AC3E}">
        <p14:creationId xmlns:p14="http://schemas.microsoft.com/office/powerpoint/2010/main" val="364369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515620" algn="l"/>
              </a:tabLst>
            </a:pPr>
            <a:r>
              <a:rPr lang="en-US" sz="1200" spc="-5" dirty="0">
                <a:effectLst/>
                <a:latin typeface="Calibri" panose="020F0502020204030204" pitchFamily="34" charset="0"/>
                <a:ea typeface="Calibri" panose="020F0502020204030204" pitchFamily="34" charset="0"/>
              </a:rPr>
              <a:t>Thinking</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under</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pressure</a:t>
            </a:r>
            <a:endParaRPr lang="en-US" sz="1200" spc="-5" dirty="0">
              <a:effectLst/>
              <a:latin typeface="Calibri" panose="020F0502020204030204" pitchFamily="34" charset="0"/>
              <a:ea typeface="Calibri" panose="020F0502020204030204" pitchFamily="34" charset="0"/>
            </a:endParaRPr>
          </a:p>
          <a:p>
            <a:pPr marL="685800" marR="523240" lvl="1" indent="-228600">
              <a:spcBef>
                <a:spcPts val="0"/>
              </a:spcBef>
              <a:spcAft>
                <a:spcPts val="0"/>
              </a:spcAft>
              <a:buSzPts val="1100"/>
              <a:buFont typeface="Calibri" panose="020F0502020204030204" pitchFamily="34" charset="0"/>
              <a:buAutoNum type="arabicPeriod"/>
              <a:tabLst>
                <a:tab pos="972820" algn="l"/>
              </a:tabLst>
            </a:pPr>
            <a:r>
              <a:rPr lang="en-US" sz="1200" dirty="0">
                <a:effectLst/>
                <a:latin typeface="Calibri" panose="020F0502020204030204" pitchFamily="34" charset="0"/>
                <a:ea typeface="Calibri" panose="020F0502020204030204" pitchFamily="34" charset="0"/>
              </a:rPr>
              <a:t>Hormonal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influence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“fight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flight”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response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impacts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decision</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making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both positively and negatively</a:t>
            </a:r>
          </a:p>
          <a:p>
            <a:pPr marL="1600200" marR="0" lvl="3" indent="-228600">
              <a:lnSpc>
                <a:spcPts val="1335"/>
              </a:lnSpc>
              <a:spcBef>
                <a:spcPts val="0"/>
              </a:spcBef>
              <a:spcAft>
                <a:spcPts val="0"/>
              </a:spcAft>
              <a:buSzPts val="1100"/>
              <a:buFont typeface="Calibri" panose="020F0502020204030204" pitchFamily="34" charset="0"/>
              <a:buAutoNum type="alphaLcParenR"/>
              <a:tabLst>
                <a:tab pos="1315720" algn="l"/>
              </a:tabLst>
            </a:pPr>
            <a:r>
              <a:rPr lang="en-US" sz="1200" spc="-5" dirty="0">
                <a:effectLst/>
                <a:latin typeface="Calibri" panose="020F0502020204030204" pitchFamily="34" charset="0"/>
                <a:ea typeface="Calibri" panose="020F0502020204030204" pitchFamily="34" charset="0"/>
              </a:rPr>
              <a:t>Enhanced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visual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auditory </a:t>
            </a:r>
            <a:r>
              <a:rPr lang="en-US" sz="1200" spc="-10" dirty="0">
                <a:effectLst/>
                <a:latin typeface="Calibri" panose="020F0502020204030204" pitchFamily="34" charset="0"/>
                <a:ea typeface="Calibri" panose="020F0502020204030204" pitchFamily="34" charset="0"/>
              </a:rPr>
              <a:t>acuity</a:t>
            </a:r>
            <a:endParaRPr lang="en-US" sz="1200" spc="-5"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315720" algn="l"/>
              </a:tabLst>
            </a:pPr>
            <a:r>
              <a:rPr lang="en-US" sz="1200" spc="-5" dirty="0">
                <a:effectLst/>
                <a:latin typeface="Calibri" panose="020F0502020204030204" pitchFamily="34" charset="0"/>
                <a:ea typeface="Calibri" panose="020F0502020204030204" pitchFamily="34" charset="0"/>
              </a:rPr>
              <a:t>Improved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reflexes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muscle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strength</a:t>
            </a:r>
            <a:endParaRPr lang="en-US" sz="1200" spc="-5"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315720" algn="l"/>
              </a:tabLst>
            </a:pPr>
            <a:r>
              <a:rPr lang="en-US" sz="1200" spc="-5" dirty="0">
                <a:effectLst/>
                <a:latin typeface="Calibri" panose="020F0502020204030204" pitchFamily="34" charset="0"/>
                <a:ea typeface="Calibri" panose="020F0502020204030204" pitchFamily="34" charset="0"/>
              </a:rPr>
              <a:t>Impaired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critical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thinking</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skills</a:t>
            </a:r>
            <a:endParaRPr lang="en-US" sz="1200" spc="-5" dirty="0">
              <a:effectLst/>
              <a:latin typeface="Calibri" panose="020F0502020204030204" pitchFamily="34" charset="0"/>
              <a:ea typeface="Calibri" panose="020F0502020204030204" pitchFamily="34" charset="0"/>
            </a:endParaRPr>
          </a:p>
          <a:p>
            <a:pPr marL="1600200" marR="0" lvl="3" indent="-228600">
              <a:spcBef>
                <a:spcPts val="5"/>
              </a:spcBef>
              <a:spcAft>
                <a:spcPts val="0"/>
              </a:spcAft>
              <a:buSzPts val="1100"/>
              <a:buFont typeface="Calibri" panose="020F0502020204030204" pitchFamily="34" charset="0"/>
              <a:buAutoNum type="alphaLcParenR"/>
              <a:tabLst>
                <a:tab pos="1315720" algn="l"/>
              </a:tabLst>
            </a:pPr>
            <a:r>
              <a:rPr lang="en-US" sz="1200" spc="-5" dirty="0">
                <a:effectLst/>
                <a:latin typeface="Calibri" panose="020F0502020204030204" pitchFamily="34" charset="0"/>
                <a:ea typeface="Calibri" panose="020F0502020204030204" pitchFamily="34" charset="0"/>
              </a:rPr>
              <a:t>Diminished</a:t>
            </a:r>
            <a:r>
              <a:rPr lang="en-US" sz="1200" spc="-4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concentration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assessment</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ability</a:t>
            </a:r>
            <a:endParaRPr lang="en-US" sz="1200" spc="-5" dirty="0">
              <a:effectLst/>
              <a:latin typeface="Calibri" panose="020F0502020204030204" pitchFamily="34" charset="0"/>
              <a:ea typeface="Calibri" panose="020F0502020204030204" pitchFamily="34" charset="0"/>
            </a:endParaRPr>
          </a:p>
          <a:p>
            <a:pPr marL="685800" marR="0" lvl="1" indent="-228600">
              <a:spcBef>
                <a:spcPts val="195"/>
              </a:spcBef>
              <a:spcAft>
                <a:spcPts val="0"/>
              </a:spcAft>
              <a:buSzPts val="1100"/>
              <a:buFont typeface="Calibri" panose="020F0502020204030204" pitchFamily="34" charset="0"/>
              <a:buAutoNum type="arabicPeriod"/>
              <a:tabLst>
                <a:tab pos="972820" algn="l"/>
              </a:tabLst>
            </a:pPr>
            <a:r>
              <a:rPr lang="en-US" sz="1200" dirty="0">
                <a:effectLst/>
                <a:latin typeface="Calibri" panose="020F0502020204030204" pitchFamily="34" charset="0"/>
                <a:ea typeface="Calibri" panose="020F0502020204030204" pitchFamily="34" charset="0"/>
              </a:rPr>
              <a:t>Mental</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conditioning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key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effective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performance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under</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pressure</a:t>
            </a:r>
            <a:endParaRPr lang="en-US" sz="1200" dirty="0">
              <a:effectLst/>
              <a:latin typeface="Calibri" panose="020F0502020204030204" pitchFamily="34" charset="0"/>
              <a:ea typeface="Calibri" panose="020F0502020204030204" pitchFamily="34" charset="0"/>
            </a:endParaRPr>
          </a:p>
          <a:p>
            <a:pPr marL="1600200" marR="0" lvl="3" indent="-228600">
              <a:spcBef>
                <a:spcPts val="5"/>
              </a:spcBef>
              <a:spcAft>
                <a:spcPts val="0"/>
              </a:spcAft>
              <a:buSzPts val="1100"/>
              <a:buFont typeface="Calibri" panose="020F0502020204030204" pitchFamily="34" charset="0"/>
              <a:buAutoNum type="alphaLcParenR"/>
              <a:tabLst>
                <a:tab pos="1600835" algn="l"/>
              </a:tabLst>
            </a:pPr>
            <a:r>
              <a:rPr lang="en-US" sz="1200" spc="-5" dirty="0">
                <a:effectLst/>
                <a:latin typeface="Calibri" panose="020F0502020204030204" pitchFamily="34" charset="0"/>
                <a:ea typeface="Calibri" panose="020F0502020204030204" pitchFamily="34" charset="0"/>
              </a:rPr>
              <a:t>Skills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learned</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pseudo-instinctive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performance</a:t>
            </a:r>
            <a:r>
              <a:rPr lang="en-US" sz="1200" spc="-20" dirty="0">
                <a:effectLst/>
                <a:latin typeface="Calibri" panose="020F0502020204030204" pitchFamily="34" charset="0"/>
                <a:ea typeface="Calibri" panose="020F0502020204030204" pitchFamily="34" charset="0"/>
              </a:rPr>
              <a:t> level</a:t>
            </a:r>
            <a:endParaRPr lang="en-US" sz="1200" spc="-5"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SzPts val="1100"/>
              <a:buFont typeface="Calibri" panose="020F0502020204030204" pitchFamily="34" charset="0"/>
              <a:buAutoNum type="alphaLcParenR"/>
              <a:tabLst>
                <a:tab pos="1600835" algn="l"/>
              </a:tabLst>
            </a:pPr>
            <a:r>
              <a:rPr lang="en-US" sz="1200" spc="-5" dirty="0">
                <a:effectLst/>
                <a:latin typeface="Calibri" panose="020F0502020204030204" pitchFamily="34" charset="0"/>
                <a:ea typeface="Calibri" panose="020F0502020204030204" pitchFamily="34" charset="0"/>
              </a:rPr>
              <a:t>Automatic</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response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technical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treatment</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requirements</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915035"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17</a:t>
            </a:fld>
            <a:endParaRPr lang="en-US" dirty="0"/>
          </a:p>
        </p:txBody>
      </p:sp>
    </p:spTree>
    <p:extLst>
      <p:ext uri="{BB962C8B-B14F-4D97-AF65-F5344CB8AC3E}">
        <p14:creationId xmlns:p14="http://schemas.microsoft.com/office/powerpoint/2010/main" val="423819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50"/>
              </a:spcBef>
              <a:spcAft>
                <a:spcPts val="0"/>
              </a:spcAft>
            </a:pPr>
            <a:r>
              <a:rPr lang="en-US" sz="105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Mental</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checklist</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thinking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under</a:t>
            </a:r>
            <a:r>
              <a:rPr lang="en-US" sz="1200" spc="-10" dirty="0">
                <a:effectLst/>
                <a:latin typeface="Calibri" panose="020F0502020204030204" pitchFamily="34" charset="0"/>
                <a:ea typeface="Calibri" panose="020F0502020204030204" pitchFamily="34" charset="0"/>
              </a:rPr>
              <a:t> pressure</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Stop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think</a:t>
            </a:r>
            <a:endParaRPr lang="en-US" sz="1200"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Scan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situation</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Decide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act</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Maintain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clear,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concise</a:t>
            </a:r>
            <a:r>
              <a:rPr lang="en-US" sz="1200" spc="-10" dirty="0">
                <a:effectLst/>
                <a:latin typeface="Calibri" panose="020F0502020204030204" pitchFamily="34" charset="0"/>
                <a:ea typeface="Calibri" panose="020F0502020204030204" pitchFamily="34" charset="0"/>
              </a:rPr>
              <a:t> control</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Regularly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continually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reevaluate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patient</a:t>
            </a:r>
            <a:endParaRPr lang="en-US" sz="1200"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51562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18</a:t>
            </a:fld>
            <a:endParaRPr lang="en-US" dirty="0"/>
          </a:p>
        </p:txBody>
      </p:sp>
    </p:spTree>
    <p:extLst>
      <p:ext uri="{BB962C8B-B14F-4D97-AF65-F5344CB8AC3E}">
        <p14:creationId xmlns:p14="http://schemas.microsoft.com/office/powerpoint/2010/main" val="1350460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515620" algn="l"/>
              </a:tabLst>
            </a:pPr>
            <a:r>
              <a:rPr lang="en-US" sz="1200" spc="-5" dirty="0">
                <a:effectLst/>
                <a:latin typeface="Calibri" panose="020F0502020204030204" pitchFamily="34" charset="0"/>
                <a:ea typeface="Calibri" panose="020F0502020204030204" pitchFamily="34" charset="0"/>
              </a:rPr>
              <a:t>Facilitating</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behaviors</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Stay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calm,</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don’t</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panic</a:t>
            </a:r>
            <a:endParaRPr lang="en-US" sz="1200" dirty="0">
              <a:effectLst/>
              <a:latin typeface="Calibri" panose="020F0502020204030204" pitchFamily="34" charset="0"/>
              <a:ea typeface="Calibri" panose="020F0502020204030204" pitchFamily="34" charset="0"/>
            </a:endParaRPr>
          </a:p>
          <a:p>
            <a:pPr marL="1143000" marR="0" lvl="2" indent="-228600">
              <a:lnSpc>
                <a:spcPts val="1335"/>
              </a:lnSpc>
              <a:spcBef>
                <a:spcPts val="5"/>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Assume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worst;</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err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side 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patient</a:t>
            </a:r>
            <a:endParaRPr lang="en-US" sz="1200" dirty="0">
              <a:effectLst/>
              <a:latin typeface="Calibri" panose="020F0502020204030204" pitchFamily="34" charset="0"/>
              <a:ea typeface="Calibri" panose="020F0502020204030204" pitchFamily="34" charset="0"/>
            </a:endParaRPr>
          </a:p>
          <a:p>
            <a:pPr marL="1143000" marR="0" lvl="2" indent="-228600">
              <a:lnSpc>
                <a:spcPts val="1335"/>
              </a:lnSpc>
              <a:spcBef>
                <a:spcPts val="0"/>
              </a:spcBef>
              <a:spcAft>
                <a:spcPts val="0"/>
              </a:spcAft>
              <a:buSzPts val="1100"/>
              <a:buFont typeface="Calibri" panose="020F0502020204030204" pitchFamily="34" charset="0"/>
              <a:buAutoNum type="arabicPeriod"/>
              <a:tabLst>
                <a:tab pos="915035" algn="l"/>
              </a:tabLst>
            </a:pPr>
            <a:r>
              <a:rPr lang="en-US" sz="1200" dirty="0">
                <a:effectLst/>
                <a:latin typeface="Calibri" panose="020F0502020204030204" pitchFamily="34" charset="0"/>
                <a:ea typeface="Calibri" panose="020F0502020204030204" pitchFamily="34" charset="0"/>
              </a:rPr>
              <a:t>Maintain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systematic</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assessment</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pattern</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0"/>
              </a:spcBef>
              <a:spcAft>
                <a:spcPts val="0"/>
              </a:spcAft>
              <a:buSzPts val="1100"/>
              <a:buFont typeface="Calibri" panose="020F0502020204030204" pitchFamily="34" charset="0"/>
              <a:buNone/>
              <a:tabLst>
                <a:tab pos="51562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19</a:t>
            </a:fld>
            <a:endParaRPr lang="en-US" dirty="0"/>
          </a:p>
        </p:txBody>
      </p:sp>
    </p:spTree>
    <p:extLst>
      <p:ext uri="{BB962C8B-B14F-4D97-AF65-F5344CB8AC3E}">
        <p14:creationId xmlns:p14="http://schemas.microsoft.com/office/powerpoint/2010/main" val="3826644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25"/>
              </a:spcBef>
              <a:spcAft>
                <a:spcPts val="0"/>
              </a:spcAft>
              <a:buSzPts val="1100"/>
              <a:buNone/>
              <a:tabLst>
                <a:tab pos="515620" algn="l"/>
              </a:tabLst>
            </a:pPr>
            <a:r>
              <a:rPr lang="en-US" sz="1200" spc="-5" dirty="0">
                <a:latin typeface="Calibri" panose="020F0502020204030204" pitchFamily="34" charset="0"/>
                <a:ea typeface="Calibri" panose="020F0502020204030204" pitchFamily="34" charset="0"/>
              </a:rPr>
              <a:t>Facilitating behaviors</a:t>
            </a:r>
            <a:endParaRPr lang="en-US" sz="1200" spc="-10" dirty="0">
              <a:effectLst/>
              <a:latin typeface="Calibri" panose="020F0502020204030204" pitchFamily="34" charset="0"/>
              <a:ea typeface="Calibri" panose="020F0502020204030204" pitchFamily="34" charset="0"/>
            </a:endParaRPr>
          </a:p>
          <a:p>
            <a:pPr marL="800100" marR="0" lvl="1" indent="-342900">
              <a:spcBef>
                <a:spcPts val="125"/>
              </a:spcBef>
              <a:spcAft>
                <a:spcPts val="0"/>
              </a:spcAft>
              <a:buSzPts val="1100"/>
              <a:buFont typeface="Wingdings" panose="05000000000000000000" pitchFamily="2" charset="2"/>
              <a:buChar char="§"/>
              <a:tabLst>
                <a:tab pos="515620" algn="l"/>
              </a:tabLst>
            </a:pPr>
            <a:endParaRPr lang="en-US" sz="1200" spc="-5" dirty="0">
              <a:effectLst/>
              <a:latin typeface="Calibri" panose="020F0502020204030204" pitchFamily="34" charset="0"/>
              <a:ea typeface="Calibri" panose="020F0502020204030204" pitchFamily="34" charset="0"/>
            </a:endParaRPr>
          </a:p>
          <a:p>
            <a:pPr marL="1257300" lvl="2" indent="-342900">
              <a:lnSpc>
                <a:spcPct val="150000"/>
              </a:lnSpc>
              <a:spcBef>
                <a:spcPts val="0"/>
              </a:spcBef>
              <a:buSzPct val="100000"/>
              <a:buFont typeface="Wingdings" panose="05000000000000000000" pitchFamily="2" charset="2"/>
              <a:buChar char="§"/>
              <a:tabLst>
                <a:tab pos="915035" algn="l"/>
              </a:tabLst>
            </a:pPr>
            <a:r>
              <a:rPr lang="en-US" sz="1200" dirty="0">
                <a:effectLst/>
                <a:latin typeface="Calibri" panose="020F0502020204030204" pitchFamily="34" charset="0"/>
                <a:ea typeface="Calibri" panose="020F0502020204030204" pitchFamily="34" charset="0"/>
              </a:rPr>
              <a:t>Balance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analysis,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data</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processing</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decision-making</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styles</a:t>
            </a:r>
          </a:p>
          <a:p>
            <a:pPr marL="1657350" marR="0" lvl="3" indent="-285750">
              <a:lnSpc>
                <a:spcPct val="150000"/>
              </a:lnSpc>
              <a:spcBef>
                <a:spcPts val="5"/>
              </a:spcBef>
              <a:spcAft>
                <a:spcPts val="0"/>
              </a:spcAft>
              <a:buSzPct val="100000"/>
              <a:buFont typeface="Courier New" panose="02070309020205020404" pitchFamily="49" charset="0"/>
              <a:buChar char="o"/>
              <a:tabLst>
                <a:tab pos="1315720" algn="l"/>
              </a:tabLst>
            </a:pPr>
            <a:r>
              <a:rPr lang="en-US" sz="1200" spc="-5" dirty="0">
                <a:effectLst/>
                <a:latin typeface="Calibri" panose="020F0502020204030204" pitchFamily="34" charset="0"/>
                <a:ea typeface="Calibri" panose="020F0502020204030204" pitchFamily="34" charset="0"/>
              </a:rPr>
              <a:t>Situation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analysis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styles: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reflective</a:t>
            </a:r>
            <a:r>
              <a:rPr lang="en-US" sz="1200" spc="-4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vs.</a:t>
            </a:r>
            <a:r>
              <a:rPr lang="en-US" sz="1200" spc="-25" dirty="0">
                <a:effectLst/>
                <a:latin typeface="Calibri" panose="020F0502020204030204" pitchFamily="34" charset="0"/>
                <a:ea typeface="Calibri" panose="020F0502020204030204" pitchFamily="34" charset="0"/>
              </a:rPr>
              <a:t> </a:t>
            </a:r>
            <a:r>
              <a:rPr lang="en-US" sz="1200" spc="-10" dirty="0">
                <a:latin typeface="Calibri" panose="020F0502020204030204" pitchFamily="34" charset="0"/>
                <a:ea typeface="Calibri" panose="020F0502020204030204" pitchFamily="34" charset="0"/>
              </a:rPr>
              <a:t>i</a:t>
            </a:r>
            <a:r>
              <a:rPr lang="en-US" sz="1200" spc="-10" dirty="0">
                <a:effectLst/>
                <a:latin typeface="Calibri" panose="020F0502020204030204" pitchFamily="34" charset="0"/>
                <a:ea typeface="Calibri" panose="020F0502020204030204" pitchFamily="34" charset="0"/>
              </a:rPr>
              <a:t>mpulsive</a:t>
            </a:r>
            <a:endParaRPr lang="en-US" sz="1200" spc="-5" dirty="0">
              <a:effectLst/>
              <a:latin typeface="Calibri" panose="020F0502020204030204" pitchFamily="34" charset="0"/>
              <a:ea typeface="Calibri" panose="020F0502020204030204" pitchFamily="34" charset="0"/>
            </a:endParaRPr>
          </a:p>
          <a:p>
            <a:pPr marL="1657350" marR="0" lvl="3" indent="-285750">
              <a:lnSpc>
                <a:spcPct val="150000"/>
              </a:lnSpc>
              <a:spcBef>
                <a:spcPts val="0"/>
              </a:spcBef>
              <a:spcAft>
                <a:spcPts val="0"/>
              </a:spcAft>
              <a:buSzPct val="100000"/>
              <a:buFont typeface="Courier New" panose="02070309020205020404" pitchFamily="49" charset="0"/>
              <a:buChar char="o"/>
              <a:tabLst>
                <a:tab pos="1315720" algn="l"/>
              </a:tabLst>
            </a:pPr>
            <a:r>
              <a:rPr lang="en-US" sz="1200" spc="-5" dirty="0">
                <a:effectLst/>
                <a:latin typeface="Calibri" panose="020F0502020204030204" pitchFamily="34" charset="0"/>
                <a:ea typeface="Calibri" panose="020F0502020204030204" pitchFamily="34" charset="0"/>
              </a:rPr>
              <a:t>Data</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processing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styles: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divergent</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vs.</a:t>
            </a:r>
            <a:r>
              <a:rPr lang="en-US" sz="1200" spc="-20" dirty="0">
                <a:effectLst/>
                <a:latin typeface="Calibri" panose="020F0502020204030204" pitchFamily="34" charset="0"/>
                <a:ea typeface="Calibri" panose="020F0502020204030204" pitchFamily="34" charset="0"/>
              </a:rPr>
              <a:t> </a:t>
            </a:r>
            <a:r>
              <a:rPr lang="en-US" sz="1200" spc="-10" dirty="0">
                <a:latin typeface="Calibri" panose="020F0502020204030204" pitchFamily="34" charset="0"/>
                <a:ea typeface="Calibri" panose="020F0502020204030204" pitchFamily="34" charset="0"/>
              </a:rPr>
              <a:t>c</a:t>
            </a:r>
            <a:r>
              <a:rPr lang="en-US" sz="1200" spc="-10" dirty="0">
                <a:effectLst/>
                <a:latin typeface="Calibri" panose="020F0502020204030204" pitchFamily="34" charset="0"/>
                <a:ea typeface="Calibri" panose="020F0502020204030204" pitchFamily="34" charset="0"/>
              </a:rPr>
              <a:t>onvergent</a:t>
            </a:r>
            <a:endParaRPr lang="en-US" sz="1200" spc="-5" dirty="0">
              <a:effectLst/>
              <a:latin typeface="Calibri" panose="020F0502020204030204" pitchFamily="34" charset="0"/>
              <a:ea typeface="Calibri" panose="020F0502020204030204" pitchFamily="34" charset="0"/>
            </a:endParaRPr>
          </a:p>
          <a:p>
            <a:pPr marL="1657350" marR="0" lvl="3" indent="-285750">
              <a:lnSpc>
                <a:spcPct val="150000"/>
              </a:lnSpc>
              <a:spcBef>
                <a:spcPts val="0"/>
              </a:spcBef>
              <a:spcAft>
                <a:spcPts val="0"/>
              </a:spcAft>
              <a:buSzPct val="100000"/>
              <a:buFont typeface="Courier New" panose="02070309020205020404" pitchFamily="49" charset="0"/>
              <a:buChar char="o"/>
              <a:tabLst>
                <a:tab pos="1315720" algn="l"/>
              </a:tabLst>
            </a:pPr>
            <a:r>
              <a:rPr lang="en-US" sz="1200" spc="-5" dirty="0">
                <a:effectLst/>
                <a:latin typeface="Calibri" panose="020F0502020204030204" pitchFamily="34" charset="0"/>
                <a:ea typeface="Calibri" panose="020F0502020204030204" pitchFamily="34" charset="0"/>
              </a:rPr>
              <a:t>Decision</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making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styles:</a:t>
            </a:r>
            <a:r>
              <a:rPr lang="en-US" sz="1200" spc="2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anticipatory</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vs.</a:t>
            </a:r>
            <a:r>
              <a:rPr lang="en-US" sz="1200" spc="-10" dirty="0">
                <a:effectLst/>
                <a:latin typeface="Calibri" panose="020F0502020204030204" pitchFamily="34" charset="0"/>
                <a:ea typeface="Calibri" panose="020F0502020204030204" pitchFamily="34" charset="0"/>
              </a:rPr>
              <a:t> reactive</a:t>
            </a:r>
            <a:endParaRPr lang="en-US" sz="1200" spc="-5"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51562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20</a:t>
            </a:fld>
            <a:endParaRPr lang="en-US" dirty="0"/>
          </a:p>
        </p:txBody>
      </p:sp>
    </p:spTree>
    <p:extLst>
      <p:ext uri="{BB962C8B-B14F-4D97-AF65-F5344CB8AC3E}">
        <p14:creationId xmlns:p14="http://schemas.microsoft.com/office/powerpoint/2010/main" val="355798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These are the individual objectives of the curriculum. Mastery of each of these objectives provides the foundation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higher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order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learning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expected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entry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level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provider.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instructor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 student should strive to understand the complex interrelationships between the objectives. These objectives are not discrete, disconnected bits of knowledge, but rather fit together in a mosaic that is inherently interdependent. The objectives are divided into three categories: Cognitive, Affective, and </a:t>
            </a:r>
            <a:r>
              <a:rPr lang="en-US" sz="1200" spc="-10" dirty="0">
                <a:effectLst/>
                <a:latin typeface="Calibri" panose="020F0502020204030204" pitchFamily="34" charset="0"/>
                <a:ea typeface="Calibri" panose="020F0502020204030204" pitchFamily="34" charset="0"/>
              </a:rPr>
              <a:t>Psychomotor.</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3</a:t>
            </a:fld>
            <a:endParaRPr lang="en-US" dirty="0"/>
          </a:p>
        </p:txBody>
      </p:sp>
    </p:spTree>
    <p:extLst>
      <p:ext uri="{BB962C8B-B14F-4D97-AF65-F5344CB8AC3E}">
        <p14:creationId xmlns:p14="http://schemas.microsoft.com/office/powerpoint/2010/main" val="234791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515620" algn="l"/>
              </a:tabLst>
            </a:pPr>
            <a:r>
              <a:rPr lang="en-US" sz="1200" spc="-5" dirty="0">
                <a:effectLst/>
                <a:latin typeface="Calibri" panose="020F0502020204030204" pitchFamily="34" charset="0"/>
                <a:ea typeface="Calibri" panose="020F0502020204030204" pitchFamily="34" charset="0"/>
              </a:rPr>
              <a:t>Situation</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awareness</a:t>
            </a:r>
            <a:endParaRPr lang="en-US" sz="1200" spc="-5"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Arial" panose="020B0604020202020204" pitchFamily="34" charset="0"/>
              <a:buChar char="•"/>
              <a:tabLst>
                <a:tab pos="915035" algn="l"/>
              </a:tabLst>
            </a:pPr>
            <a:r>
              <a:rPr lang="en-US" sz="1200" dirty="0">
                <a:effectLst/>
                <a:latin typeface="Calibri" panose="020F0502020204030204" pitchFamily="34" charset="0"/>
                <a:ea typeface="Calibri" panose="020F0502020204030204" pitchFamily="34" charset="0"/>
              </a:rPr>
              <a:t>Reading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scene</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Arial" panose="020B0604020202020204" pitchFamily="34" charset="0"/>
              <a:buChar char="•"/>
              <a:tabLst>
                <a:tab pos="915035" algn="l"/>
              </a:tabLst>
            </a:pPr>
            <a:r>
              <a:rPr lang="en-US" sz="1200" dirty="0">
                <a:effectLst/>
                <a:latin typeface="Calibri" panose="020F0502020204030204" pitchFamily="34" charset="0"/>
                <a:ea typeface="Calibri" panose="020F0502020204030204" pitchFamily="34" charset="0"/>
              </a:rPr>
              <a:t>Reading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patient</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0"/>
              </a:spcBef>
              <a:spcAft>
                <a:spcPts val="0"/>
              </a:spcAft>
              <a:buSzPts val="1100"/>
              <a:buFont typeface="Calibri" panose="020F0502020204030204" pitchFamily="34" charset="0"/>
              <a:buNone/>
              <a:tabLst>
                <a:tab pos="51562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21</a:t>
            </a:fld>
            <a:endParaRPr lang="en-US" dirty="0"/>
          </a:p>
        </p:txBody>
      </p:sp>
    </p:spTree>
    <p:extLst>
      <p:ext uri="{BB962C8B-B14F-4D97-AF65-F5344CB8AC3E}">
        <p14:creationId xmlns:p14="http://schemas.microsoft.com/office/powerpoint/2010/main" val="3704969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5"/>
              </a:spcBef>
              <a:spcAft>
                <a:spcPts val="0"/>
              </a:spcAft>
              <a:buSzPts val="1100"/>
              <a:buFont typeface="Calibri" panose="020F0502020204030204" pitchFamily="34" charset="0"/>
              <a:buNone/>
              <a:tabLst>
                <a:tab pos="824865" algn="l"/>
              </a:tabLst>
            </a:pPr>
            <a:r>
              <a:rPr lang="en-US" sz="1200" dirty="0">
                <a:effectLst/>
                <a:latin typeface="Calibri" panose="020F0502020204030204" pitchFamily="34" charset="0"/>
                <a:ea typeface="Calibri" panose="020F0502020204030204" pitchFamily="34" charset="0"/>
              </a:rPr>
              <a:t>Read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patient</a:t>
            </a:r>
            <a:endParaRPr lang="en-US" sz="1200"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1285240" algn="l"/>
              </a:tabLst>
            </a:pPr>
            <a:r>
              <a:rPr lang="en-US" sz="1200" spc="-5" dirty="0">
                <a:effectLst/>
                <a:latin typeface="Calibri" panose="020F0502020204030204" pitchFamily="34" charset="0"/>
                <a:ea typeface="Calibri" panose="020F0502020204030204" pitchFamily="34" charset="0"/>
              </a:rPr>
              <a:t>          Observe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patient</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lphaLcParenR"/>
              <a:tabLst>
                <a:tab pos="1788160" algn="l"/>
              </a:tabLst>
            </a:pPr>
            <a:r>
              <a:rPr lang="en-US" sz="1200" spc="-5" dirty="0">
                <a:effectLst/>
                <a:latin typeface="Calibri" panose="020F0502020204030204" pitchFamily="34" charset="0"/>
                <a:ea typeface="Calibri" panose="020F0502020204030204" pitchFamily="34" charset="0"/>
              </a:rPr>
              <a:t>Level</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responsiveness/consciousness</a:t>
            </a:r>
            <a:endParaRPr lang="en-US" sz="1200" spc="-5"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Calibri" panose="020F0502020204030204" pitchFamily="34" charset="0"/>
              <a:buAutoNum type="alphaLcParenR"/>
              <a:tabLst>
                <a:tab pos="1789430" algn="l"/>
              </a:tabLst>
            </a:pPr>
            <a:r>
              <a:rPr lang="en-US" sz="1200" spc="-5" dirty="0">
                <a:effectLst/>
                <a:latin typeface="Calibri" panose="020F0502020204030204" pitchFamily="34" charset="0"/>
                <a:ea typeface="Calibri" panose="020F0502020204030204" pitchFamily="34" charset="0"/>
              </a:rPr>
              <a:t>Skin</a:t>
            </a:r>
            <a:r>
              <a:rPr lang="en-US" sz="1200" spc="-4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color</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lphaLcParenR"/>
              <a:tabLst>
                <a:tab pos="1788160" algn="l"/>
              </a:tabLst>
            </a:pPr>
            <a:r>
              <a:rPr lang="en-US" sz="1200" spc="-5" dirty="0">
                <a:effectLst/>
                <a:latin typeface="Calibri" panose="020F0502020204030204" pitchFamily="34" charset="0"/>
                <a:ea typeface="Calibri" panose="020F0502020204030204" pitchFamily="34" charset="0"/>
              </a:rPr>
              <a:t>Position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location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 -</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obvious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deformity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10" dirty="0">
                <a:effectLst/>
                <a:latin typeface="Calibri" panose="020F0502020204030204" pitchFamily="34" charset="0"/>
                <a:ea typeface="Calibri" panose="020F0502020204030204" pitchFamily="34" charset="0"/>
              </a:rPr>
              <a:t> asymmetry</a:t>
            </a:r>
            <a:endParaRPr lang="en-US" sz="1200" spc="-5" dirty="0">
              <a:effectLst/>
              <a:latin typeface="Calibri" panose="020F0502020204030204" pitchFamily="34" charset="0"/>
              <a:ea typeface="Calibri" panose="020F0502020204030204" pitchFamily="34" charset="0"/>
            </a:endParaRPr>
          </a:p>
          <a:p>
            <a:pPr marL="457200" marR="0" lvl="1" indent="0">
              <a:spcBef>
                <a:spcPts val="0"/>
              </a:spcBef>
              <a:spcAft>
                <a:spcPts val="0"/>
              </a:spcAft>
              <a:buSzPts val="1100"/>
              <a:buFont typeface="Calibri" panose="020F0502020204030204" pitchFamily="34" charset="0"/>
              <a:buNone/>
              <a:tabLst>
                <a:tab pos="1788160" algn="l"/>
              </a:tabLst>
            </a:pPr>
            <a:r>
              <a:rPr lang="en-US" sz="1200" spc="-5" dirty="0">
                <a:effectLst/>
                <a:latin typeface="Calibri" panose="020F0502020204030204" pitchFamily="34" charset="0"/>
                <a:ea typeface="Calibri" panose="020F0502020204030204" pitchFamily="34" charset="0"/>
              </a:rPr>
              <a:t>Talk</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patient</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lphaLcParenR"/>
              <a:tabLst>
                <a:tab pos="1788160" algn="l"/>
              </a:tabLst>
            </a:pPr>
            <a:r>
              <a:rPr lang="en-US" sz="1200" spc="-5" dirty="0">
                <a:effectLst/>
                <a:latin typeface="Calibri" panose="020F0502020204030204" pitchFamily="34" charset="0"/>
                <a:ea typeface="Calibri" panose="020F0502020204030204" pitchFamily="34" charset="0"/>
              </a:rPr>
              <a:t>Determine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chief</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complaint</a:t>
            </a:r>
            <a:endParaRPr lang="en-US" sz="1200" spc="-5"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Calibri" panose="020F0502020204030204" pitchFamily="34" charset="0"/>
              <a:buAutoNum type="alphaLcParenR"/>
              <a:tabLst>
                <a:tab pos="1789430" algn="l"/>
              </a:tabLst>
            </a:pPr>
            <a:r>
              <a:rPr lang="en-US" sz="1200" spc="-5" dirty="0">
                <a:effectLst/>
                <a:latin typeface="Calibri" panose="020F0502020204030204" pitchFamily="34" charset="0"/>
                <a:ea typeface="Calibri" panose="020F0502020204030204" pitchFamily="34" charset="0"/>
              </a:rPr>
              <a:t>New</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problem</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worsening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preexisting</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condition?</a:t>
            </a:r>
            <a:endParaRPr lang="en-US" sz="1200" spc="-5" dirty="0">
              <a:effectLst/>
              <a:latin typeface="Calibri" panose="020F0502020204030204" pitchFamily="34" charset="0"/>
              <a:ea typeface="Calibri" panose="020F0502020204030204" pitchFamily="34" charset="0"/>
            </a:endParaRPr>
          </a:p>
          <a:p>
            <a:pPr marL="457200" marR="0" lvl="1" indent="0">
              <a:spcBef>
                <a:spcPts val="5"/>
              </a:spcBef>
              <a:spcAft>
                <a:spcPts val="0"/>
              </a:spcAft>
              <a:buSzPts val="1100"/>
              <a:buFont typeface="Calibri" panose="020F0502020204030204" pitchFamily="34" charset="0"/>
              <a:buNone/>
              <a:tabLst>
                <a:tab pos="1789430" algn="l"/>
              </a:tabLst>
            </a:pPr>
            <a:r>
              <a:rPr lang="en-US" sz="1200" spc="-5" dirty="0">
                <a:effectLst/>
                <a:latin typeface="Calibri" panose="020F0502020204030204" pitchFamily="34" charset="0"/>
                <a:ea typeface="Calibri" panose="020F0502020204030204" pitchFamily="34" charset="0"/>
              </a:rPr>
              <a:t>Touch</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patient</a:t>
            </a:r>
            <a:endParaRPr lang="en-US" sz="1200" spc="-5" dirty="0">
              <a:effectLst/>
              <a:latin typeface="Calibri" panose="020F0502020204030204" pitchFamily="34" charset="0"/>
              <a:ea typeface="Calibri" panose="020F0502020204030204" pitchFamily="34" charset="0"/>
            </a:endParaRPr>
          </a:p>
          <a:p>
            <a:pPr marL="1143000" marR="0" lvl="2" indent="-228600">
              <a:lnSpc>
                <a:spcPts val="1335"/>
              </a:lnSpc>
              <a:spcBef>
                <a:spcPts val="0"/>
              </a:spcBef>
              <a:spcAft>
                <a:spcPts val="0"/>
              </a:spcAft>
              <a:buSzPts val="1100"/>
              <a:buFont typeface="Calibri" panose="020F0502020204030204" pitchFamily="34" charset="0"/>
              <a:buAutoNum type="alphaLcParenR"/>
              <a:tabLst>
                <a:tab pos="1789430" algn="l"/>
              </a:tabLst>
            </a:pPr>
            <a:r>
              <a:rPr lang="en-US" sz="1200" spc="-5" dirty="0">
                <a:effectLst/>
                <a:latin typeface="Calibri" panose="020F0502020204030204" pitchFamily="34" charset="0"/>
                <a:ea typeface="Calibri" panose="020F0502020204030204" pitchFamily="34" charset="0"/>
              </a:rPr>
              <a:t>Skin</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temperature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moisture</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lphaLcParenR"/>
              <a:tabLst>
                <a:tab pos="1788160" algn="l"/>
              </a:tabLst>
            </a:pPr>
            <a:r>
              <a:rPr lang="en-US" sz="1200" spc="-5" dirty="0">
                <a:effectLst/>
                <a:latin typeface="Calibri" panose="020F0502020204030204" pitchFamily="34" charset="0"/>
                <a:ea typeface="Calibri" panose="020F0502020204030204" pitchFamily="34" charset="0"/>
              </a:rPr>
              <a:t>Pulse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strength,</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regularity</a:t>
            </a:r>
            <a:endParaRPr lang="en-US" sz="1200" spc="-5" dirty="0">
              <a:effectLst/>
              <a:latin typeface="Calibri" panose="020F0502020204030204" pitchFamily="34" charset="0"/>
              <a:ea typeface="Calibri" panose="020F0502020204030204" pitchFamily="34" charset="0"/>
            </a:endParaRPr>
          </a:p>
          <a:p>
            <a:pPr marL="457200" marR="0" lvl="1" indent="0">
              <a:spcBef>
                <a:spcPts val="0"/>
              </a:spcBef>
              <a:spcAft>
                <a:spcPts val="0"/>
              </a:spcAft>
              <a:buSzPts val="1100"/>
              <a:buFont typeface="Calibri" panose="020F0502020204030204" pitchFamily="34" charset="0"/>
              <a:buNone/>
              <a:tabLst>
                <a:tab pos="1291590" algn="l"/>
              </a:tabLst>
            </a:pPr>
            <a:r>
              <a:rPr lang="en-US" sz="1200" spc="-5" dirty="0">
                <a:effectLst/>
                <a:latin typeface="Calibri" panose="020F0502020204030204" pitchFamily="34" charset="0"/>
                <a:ea typeface="Calibri" panose="020F0502020204030204" pitchFamily="34" charset="0"/>
              </a:rPr>
              <a:t>Auscultate</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patient</a:t>
            </a:r>
            <a:endParaRPr lang="en-US" sz="1200" spc="-5"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Calibri" panose="020F0502020204030204" pitchFamily="34" charset="0"/>
              <a:buAutoNum type="alphaLcParenR"/>
              <a:tabLst>
                <a:tab pos="1789430" algn="l"/>
              </a:tabLst>
            </a:pPr>
            <a:r>
              <a:rPr lang="en-US" sz="1200" spc="-5" dirty="0">
                <a:effectLst/>
                <a:latin typeface="Calibri" panose="020F0502020204030204" pitchFamily="34" charset="0"/>
                <a:ea typeface="Calibri" panose="020F0502020204030204" pitchFamily="34" charset="0"/>
              </a:rPr>
              <a:t>Identify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problems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with</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lower</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airway</a:t>
            </a:r>
            <a:endParaRPr lang="en-US" sz="1200" spc="-5" dirty="0">
              <a:effectLst/>
              <a:latin typeface="Calibri" panose="020F0502020204030204" pitchFamily="34" charset="0"/>
              <a:ea typeface="Calibri" panose="020F0502020204030204" pitchFamily="34" charset="0"/>
            </a:endParaRPr>
          </a:p>
          <a:p>
            <a:pPr marL="457200" marR="0" lvl="1" indent="0">
              <a:spcBef>
                <a:spcPts val="0"/>
              </a:spcBef>
              <a:spcAft>
                <a:spcPts val="0"/>
              </a:spcAft>
              <a:buSzPts val="1100"/>
              <a:buFont typeface="Calibri" panose="020F0502020204030204" pitchFamily="34" charset="0"/>
              <a:buNone/>
              <a:tabLst>
                <a:tab pos="1287780" algn="l"/>
              </a:tabLst>
            </a:pPr>
            <a:r>
              <a:rPr lang="en-US" sz="1200" spc="-5" dirty="0">
                <a:effectLst/>
                <a:latin typeface="Calibri" panose="020F0502020204030204" pitchFamily="34" charset="0"/>
                <a:ea typeface="Calibri" panose="020F0502020204030204" pitchFamily="34" charset="0"/>
              </a:rPr>
              <a:t>Status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ABC’s-identifying</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life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threats</a:t>
            </a:r>
            <a:endParaRPr lang="en-US" sz="1200" spc="-5" dirty="0">
              <a:effectLst/>
              <a:latin typeface="Calibri" panose="020F0502020204030204" pitchFamily="34" charset="0"/>
              <a:ea typeface="Calibri" panose="020F0502020204030204" pitchFamily="34" charset="0"/>
            </a:endParaRPr>
          </a:p>
          <a:p>
            <a:pPr marL="457200" marR="0" lvl="1" indent="0">
              <a:spcBef>
                <a:spcPts val="0"/>
              </a:spcBef>
              <a:spcAft>
                <a:spcPts val="0"/>
              </a:spcAft>
              <a:buSzPts val="1100"/>
              <a:buFont typeface="Calibri" panose="020F0502020204030204" pitchFamily="34" charset="0"/>
              <a:buNone/>
              <a:tabLst>
                <a:tab pos="1287780" algn="l"/>
              </a:tabLst>
            </a:pPr>
            <a:r>
              <a:rPr lang="en-US" sz="1200" spc="-5" dirty="0">
                <a:effectLst/>
                <a:latin typeface="Calibri" panose="020F0502020204030204" pitchFamily="34" charset="0"/>
                <a:ea typeface="Calibri" panose="020F0502020204030204" pitchFamily="34" charset="0"/>
              </a:rPr>
              <a:t>Complete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accurate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vital</a:t>
            </a:r>
            <a:r>
              <a:rPr lang="en-US" sz="1200" spc="-10"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signs</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arenBoth"/>
              <a:tabLst>
                <a:tab pos="1789430" algn="l"/>
              </a:tabLst>
            </a:pPr>
            <a:r>
              <a:rPr lang="en-US" sz="1200" spc="-5" dirty="0">
                <a:effectLst/>
                <a:latin typeface="Calibri" panose="020F0502020204030204" pitchFamily="34" charset="0"/>
                <a:ea typeface="Calibri" panose="020F0502020204030204" pitchFamily="34" charset="0"/>
              </a:rPr>
              <a:t>Use as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triage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tool</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estimate</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severity</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arenBoth"/>
              <a:tabLst>
                <a:tab pos="1789430" algn="l"/>
              </a:tabLst>
            </a:pPr>
            <a:r>
              <a:rPr lang="en-US" sz="1200" spc="-5" dirty="0">
                <a:effectLst/>
                <a:latin typeface="Calibri" panose="020F0502020204030204" pitchFamily="34" charset="0"/>
                <a:ea typeface="Calibri" panose="020F0502020204030204" pitchFamily="34" charset="0"/>
              </a:rPr>
              <a:t>Can</a:t>
            </a:r>
            <a:r>
              <a:rPr lang="en-US" sz="1200" spc="-4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assist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identifying</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majority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 life-threatening</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conditions</a:t>
            </a:r>
            <a:endParaRPr lang="en-US" sz="1200" spc="-5" dirty="0">
              <a:effectLst/>
              <a:latin typeface="Calibri" panose="020F0502020204030204" pitchFamily="34" charset="0"/>
              <a:ea typeface="Calibri" panose="020F0502020204030204" pitchFamily="34" charset="0"/>
            </a:endParaRPr>
          </a:p>
          <a:p>
            <a:pPr marL="1143000" marR="408940" lvl="2" indent="-228600">
              <a:spcBef>
                <a:spcPts val="0"/>
              </a:spcBef>
              <a:spcAft>
                <a:spcPts val="0"/>
              </a:spcAft>
              <a:buSzPts val="1100"/>
              <a:buFont typeface="Calibri" panose="020F0502020204030204" pitchFamily="34" charset="0"/>
              <a:buAutoNum type="arabicParenBoth"/>
              <a:tabLst>
                <a:tab pos="1789430" algn="l"/>
              </a:tabLst>
            </a:pPr>
            <a:r>
              <a:rPr lang="en-US" sz="1200" spc="-5" dirty="0">
                <a:effectLst/>
                <a:latin typeface="Calibri" panose="020F0502020204030204" pitchFamily="34" charset="0"/>
                <a:ea typeface="Calibri" panose="020F0502020204030204" pitchFamily="34" charset="0"/>
              </a:rPr>
              <a:t>Influenced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by</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patient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age,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underlying</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physical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4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medical</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conditions,</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 current medications</a:t>
            </a:r>
          </a:p>
          <a:p>
            <a:pPr marL="0" marR="0" indent="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0"/>
              </a:spcBef>
              <a:spcAft>
                <a:spcPts val="0"/>
              </a:spcAft>
              <a:buSzPts val="1100"/>
              <a:buFont typeface="Calibri" panose="020F0502020204030204" pitchFamily="34" charset="0"/>
              <a:buNone/>
              <a:tabLst>
                <a:tab pos="51562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22</a:t>
            </a:fld>
            <a:endParaRPr lang="en-US" dirty="0"/>
          </a:p>
        </p:txBody>
      </p:sp>
    </p:spTree>
    <p:extLst>
      <p:ext uri="{BB962C8B-B14F-4D97-AF65-F5344CB8AC3E}">
        <p14:creationId xmlns:p14="http://schemas.microsoft.com/office/powerpoint/2010/main" val="2884686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335"/>
              </a:lnSpc>
              <a:spcBef>
                <a:spcPts val="0"/>
              </a:spcBef>
              <a:spcAft>
                <a:spcPts val="0"/>
              </a:spcAft>
              <a:buSzPts val="1100"/>
              <a:buFont typeface="Calibri" panose="020F0502020204030204" pitchFamily="34" charset="0"/>
              <a:buNone/>
              <a:tabLst>
                <a:tab pos="824865" algn="l"/>
              </a:tabLst>
            </a:pPr>
            <a:r>
              <a:rPr lang="en-US" sz="1200" dirty="0">
                <a:effectLst/>
                <a:latin typeface="Calibri" panose="020F0502020204030204" pitchFamily="34" charset="0"/>
                <a:ea typeface="Calibri" panose="020F0502020204030204" pitchFamily="34" charset="0"/>
              </a:rPr>
              <a:t> 2. Read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a:t>
            </a:r>
            <a:r>
              <a:rPr lang="en-US" sz="1200" spc="-10" dirty="0">
                <a:effectLst/>
                <a:latin typeface="Calibri" panose="020F0502020204030204" pitchFamily="34" charset="0"/>
                <a:ea typeface="Calibri" panose="020F0502020204030204" pitchFamily="34" charset="0"/>
              </a:rPr>
              <a:t>scene</a:t>
            </a:r>
            <a:endParaRPr lang="en-US" sz="1200" dirty="0">
              <a:effectLst/>
              <a:latin typeface="Calibri" panose="020F0502020204030204" pitchFamily="34" charset="0"/>
              <a:ea typeface="Calibri" panose="020F0502020204030204" pitchFamily="34" charset="0"/>
            </a:endParaRPr>
          </a:p>
          <a:p>
            <a:pPr marL="685800" marR="0" lvl="1" indent="-228600">
              <a:spcBef>
                <a:spcPts val="5"/>
              </a:spcBef>
              <a:spcAft>
                <a:spcPts val="0"/>
              </a:spcAft>
              <a:buSzPts val="1100"/>
              <a:buFont typeface="Arial" panose="020B0604020202020204" pitchFamily="34" charset="0"/>
              <a:buChar char="•"/>
              <a:tabLst>
                <a:tab pos="1285240" algn="l"/>
              </a:tabLst>
            </a:pPr>
            <a:r>
              <a:rPr lang="en-US" sz="1200" spc="-5" dirty="0">
                <a:effectLst/>
                <a:latin typeface="Calibri" panose="020F0502020204030204" pitchFamily="34" charset="0"/>
                <a:ea typeface="Calibri" panose="020F0502020204030204" pitchFamily="34" charset="0"/>
              </a:rPr>
              <a:t>General</a:t>
            </a:r>
            <a:r>
              <a:rPr lang="en-US" sz="1200" spc="-3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environmental</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conditions</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1291590" algn="l"/>
              </a:tabLst>
            </a:pPr>
            <a:r>
              <a:rPr lang="en-US" sz="1200" spc="-5" dirty="0">
                <a:effectLst/>
                <a:latin typeface="Calibri" panose="020F0502020204030204" pitchFamily="34" charset="0"/>
                <a:ea typeface="Calibri" panose="020F0502020204030204" pitchFamily="34" charset="0"/>
              </a:rPr>
              <a:t>Evaluate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immediate</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surroundings</a:t>
            </a:r>
            <a:endParaRPr lang="en-US" sz="1200" spc="-5"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SzPts val="1100"/>
              <a:buFont typeface="Arial" panose="020B0604020202020204" pitchFamily="34" charset="0"/>
              <a:buChar char="•"/>
              <a:tabLst>
                <a:tab pos="1277620" algn="l"/>
              </a:tabLst>
            </a:pPr>
            <a:r>
              <a:rPr lang="en-US" sz="1200" spc="-5" dirty="0">
                <a:effectLst/>
                <a:latin typeface="Calibri" panose="020F0502020204030204" pitchFamily="34" charset="0"/>
                <a:ea typeface="Calibri" panose="020F0502020204030204" pitchFamily="34" charset="0"/>
              </a:rPr>
              <a:t>Mechanism</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injury</a:t>
            </a:r>
            <a:endParaRPr lang="en-US" sz="1200" spc="-5" dirty="0">
              <a:effectLst/>
              <a:latin typeface="Calibri" panose="020F0502020204030204" pitchFamily="34" charset="0"/>
              <a:ea typeface="Calibri" panose="020F0502020204030204" pitchFamily="34" charset="0"/>
            </a:endParaRPr>
          </a:p>
          <a:p>
            <a:pPr marL="0" marR="0" indent="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0"/>
              </a:spcBef>
              <a:spcAft>
                <a:spcPts val="0"/>
              </a:spcAft>
              <a:buSzPts val="1100"/>
              <a:buFont typeface="Calibri" panose="020F0502020204030204" pitchFamily="34" charset="0"/>
              <a:buNone/>
              <a:tabLst>
                <a:tab pos="51562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23</a:t>
            </a:fld>
            <a:endParaRPr lang="en-US" dirty="0"/>
          </a:p>
        </p:txBody>
      </p:sp>
    </p:spTree>
    <p:extLst>
      <p:ext uri="{BB962C8B-B14F-4D97-AF65-F5344CB8AC3E}">
        <p14:creationId xmlns:p14="http://schemas.microsoft.com/office/powerpoint/2010/main" val="2522807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95"/>
              </a:spcBef>
              <a:spcAft>
                <a:spcPts val="0"/>
              </a:spcAft>
              <a:buSzPts val="1100"/>
              <a:buFont typeface="Calibri" panose="020F0502020204030204" pitchFamily="34" charset="0"/>
              <a:buNone/>
              <a:tabLst>
                <a:tab pos="824865" algn="l"/>
              </a:tabLst>
            </a:pPr>
            <a:r>
              <a:rPr lang="en-US" sz="1200" spc="-10" dirty="0">
                <a:effectLst/>
                <a:latin typeface="+mn-lt"/>
                <a:ea typeface="Calibri" panose="020F0502020204030204" pitchFamily="34" charset="0"/>
              </a:rPr>
              <a:t>3. React</a:t>
            </a:r>
            <a:endParaRPr lang="en-US" sz="1200" dirty="0">
              <a:effectLst/>
              <a:latin typeface="+mn-lt"/>
              <a:ea typeface="Calibri" panose="020F0502020204030204" pitchFamily="34" charset="0"/>
            </a:endParaRPr>
          </a:p>
          <a:p>
            <a:pPr marL="0" marR="0">
              <a:spcBef>
                <a:spcPts val="15"/>
              </a:spcBef>
              <a:spcAft>
                <a:spcPts val="0"/>
              </a:spcAft>
            </a:pPr>
            <a:endParaRPr lang="en-US" sz="1200" dirty="0">
              <a:effectLst/>
              <a:latin typeface="+mn-lt"/>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116840" algn="l"/>
              </a:tabLst>
            </a:pPr>
            <a:r>
              <a:rPr lang="en-US" sz="1200" dirty="0">
                <a:effectLst/>
                <a:latin typeface="+mn-lt"/>
                <a:ea typeface="Calibri" panose="020F0502020204030204" pitchFamily="34" charset="0"/>
              </a:rPr>
              <a:t>Address</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life</a:t>
            </a:r>
            <a:r>
              <a:rPr lang="en-US" sz="1200" spc="-5" dirty="0">
                <a:effectLst/>
                <a:latin typeface="+mn-lt"/>
                <a:ea typeface="Calibri" panose="020F0502020204030204" pitchFamily="34" charset="0"/>
              </a:rPr>
              <a:t> </a:t>
            </a:r>
            <a:r>
              <a:rPr lang="en-US" sz="1200" dirty="0">
                <a:effectLst/>
                <a:latin typeface="+mn-lt"/>
                <a:ea typeface="Calibri" panose="020F0502020204030204" pitchFamily="34" charset="0"/>
              </a:rPr>
              <a:t>threats</a:t>
            </a:r>
            <a:r>
              <a:rPr lang="en-US" sz="1200" spc="-5" dirty="0">
                <a:effectLst/>
                <a:latin typeface="+mn-lt"/>
                <a:ea typeface="Calibri" panose="020F0502020204030204" pitchFamily="34" charset="0"/>
              </a:rPr>
              <a:t> </a:t>
            </a:r>
            <a:r>
              <a:rPr lang="en-US" sz="1200" dirty="0">
                <a:effectLst/>
                <a:latin typeface="+mn-lt"/>
                <a:ea typeface="Calibri" panose="020F0502020204030204" pitchFamily="34" charset="0"/>
              </a:rPr>
              <a:t>in</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the</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order</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they</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are</a:t>
            </a:r>
            <a:r>
              <a:rPr lang="en-US" sz="1200" spc="-5" dirty="0">
                <a:effectLst/>
                <a:latin typeface="+mn-lt"/>
                <a:ea typeface="Calibri" panose="020F0502020204030204" pitchFamily="34" charset="0"/>
              </a:rPr>
              <a:t> </a:t>
            </a:r>
            <a:r>
              <a:rPr lang="en-US" sz="1200" spc="-20" dirty="0">
                <a:effectLst/>
                <a:latin typeface="+mn-lt"/>
                <a:ea typeface="Calibri" panose="020F0502020204030204" pitchFamily="34" charset="0"/>
              </a:rPr>
              <a:t>found</a:t>
            </a:r>
            <a:endParaRPr lang="en-US" sz="1200" dirty="0">
              <a:effectLst/>
              <a:latin typeface="+mn-lt"/>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123190" algn="l"/>
              </a:tabLst>
            </a:pPr>
            <a:r>
              <a:rPr lang="en-US" sz="1200" dirty="0">
                <a:effectLst/>
                <a:latin typeface="+mn-lt"/>
                <a:ea typeface="Calibri" panose="020F0502020204030204" pitchFamily="34" charset="0"/>
              </a:rPr>
              <a:t>Determine</a:t>
            </a:r>
            <a:r>
              <a:rPr lang="en-US" sz="1200" spc="-30" dirty="0">
                <a:effectLst/>
                <a:latin typeface="+mn-lt"/>
                <a:ea typeface="Calibri" panose="020F0502020204030204" pitchFamily="34" charset="0"/>
              </a:rPr>
              <a:t> </a:t>
            </a:r>
            <a:r>
              <a:rPr lang="en-US" sz="1200" dirty="0">
                <a:effectLst/>
                <a:latin typeface="+mn-lt"/>
                <a:ea typeface="Calibri" panose="020F0502020204030204" pitchFamily="34" charset="0"/>
              </a:rPr>
              <a:t>the</a:t>
            </a:r>
            <a:r>
              <a:rPr lang="en-US" sz="1200" spc="-30" dirty="0">
                <a:effectLst/>
                <a:latin typeface="+mn-lt"/>
                <a:ea typeface="Calibri" panose="020F0502020204030204" pitchFamily="34" charset="0"/>
              </a:rPr>
              <a:t> </a:t>
            </a:r>
            <a:r>
              <a:rPr lang="en-US" sz="1200" dirty="0">
                <a:effectLst/>
                <a:latin typeface="+mn-lt"/>
                <a:ea typeface="Calibri" panose="020F0502020204030204" pitchFamily="34" charset="0"/>
              </a:rPr>
              <a:t>most</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common</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and</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statistically</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probable</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that</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fits</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the</a:t>
            </a:r>
            <a:r>
              <a:rPr lang="en-US" sz="1200" spc="-30" dirty="0">
                <a:effectLst/>
                <a:latin typeface="+mn-lt"/>
                <a:ea typeface="Calibri" panose="020F0502020204030204" pitchFamily="34" charset="0"/>
              </a:rPr>
              <a:t> </a:t>
            </a:r>
            <a:r>
              <a:rPr lang="en-US" sz="1200" dirty="0">
                <a:effectLst/>
                <a:latin typeface="+mn-lt"/>
                <a:ea typeface="Calibri" panose="020F0502020204030204" pitchFamily="34" charset="0"/>
              </a:rPr>
              <a:t>patient’s</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initial</a:t>
            </a:r>
            <a:r>
              <a:rPr lang="en-US" sz="1200" spc="0" dirty="0">
                <a:effectLst/>
                <a:latin typeface="+mn-lt"/>
                <a:ea typeface="Calibri" panose="020F0502020204030204" pitchFamily="34" charset="0"/>
              </a:rPr>
              <a:t> </a:t>
            </a:r>
            <a:r>
              <a:rPr lang="en-US" sz="1200" spc="-10" dirty="0">
                <a:effectLst/>
                <a:latin typeface="+mn-lt"/>
                <a:ea typeface="Calibri" panose="020F0502020204030204" pitchFamily="34" charset="0"/>
              </a:rPr>
              <a:t>presentation</a:t>
            </a:r>
            <a:endParaRPr lang="en-US" sz="1200" dirty="0">
              <a:effectLst/>
              <a:latin typeface="+mn-lt"/>
              <a:ea typeface="Calibri" panose="020F0502020204030204" pitchFamily="34" charset="0"/>
            </a:endParaRPr>
          </a:p>
          <a:p>
            <a:pPr marL="342900" marR="0" lvl="0" indent="-342900">
              <a:lnSpc>
                <a:spcPts val="1335"/>
              </a:lnSpc>
              <a:spcBef>
                <a:spcPts val="0"/>
              </a:spcBef>
              <a:spcAft>
                <a:spcPts val="0"/>
              </a:spcAft>
              <a:buSzPts val="1100"/>
              <a:buFont typeface="Arial" panose="020B0604020202020204" pitchFamily="34" charset="0"/>
              <a:buChar char="•"/>
              <a:tabLst>
                <a:tab pos="109855" algn="l"/>
              </a:tabLst>
            </a:pPr>
            <a:r>
              <a:rPr lang="en-US" sz="1200" dirty="0">
                <a:effectLst/>
                <a:latin typeface="+mn-lt"/>
                <a:ea typeface="Calibri" panose="020F0502020204030204" pitchFamily="34" charset="0"/>
              </a:rPr>
              <a:t>Consider</a:t>
            </a:r>
            <a:r>
              <a:rPr lang="en-US" sz="1200" spc="-30" dirty="0">
                <a:effectLst/>
                <a:latin typeface="+mn-lt"/>
                <a:ea typeface="Calibri" panose="020F0502020204030204" pitchFamily="34" charset="0"/>
              </a:rPr>
              <a:t> </a:t>
            </a:r>
            <a:r>
              <a:rPr lang="en-US" sz="1200" dirty="0">
                <a:effectLst/>
                <a:latin typeface="+mn-lt"/>
                <a:ea typeface="Calibri" panose="020F0502020204030204" pitchFamily="34" charset="0"/>
              </a:rPr>
              <a:t>the</a:t>
            </a:r>
            <a:r>
              <a:rPr lang="en-US" sz="1200" spc="-40" dirty="0">
                <a:effectLst/>
                <a:latin typeface="+mn-lt"/>
                <a:ea typeface="Calibri" panose="020F0502020204030204" pitchFamily="34" charset="0"/>
              </a:rPr>
              <a:t> </a:t>
            </a:r>
            <a:r>
              <a:rPr lang="en-US" sz="1200" dirty="0">
                <a:effectLst/>
                <a:latin typeface="+mn-lt"/>
                <a:ea typeface="Calibri" panose="020F0502020204030204" pitchFamily="34" charset="0"/>
              </a:rPr>
              <a:t>most</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serious</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condition</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that</a:t>
            </a:r>
            <a:r>
              <a:rPr lang="en-US" sz="1200" spc="-30" dirty="0">
                <a:effectLst/>
                <a:latin typeface="+mn-lt"/>
                <a:ea typeface="Calibri" panose="020F0502020204030204" pitchFamily="34" charset="0"/>
              </a:rPr>
              <a:t> </a:t>
            </a:r>
            <a:r>
              <a:rPr lang="en-US" sz="1200" dirty="0">
                <a:effectLst/>
                <a:latin typeface="+mn-lt"/>
                <a:ea typeface="Calibri" panose="020F0502020204030204" pitchFamily="34" charset="0"/>
              </a:rPr>
              <a:t>fits</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the</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patient’s</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initial</a:t>
            </a:r>
            <a:r>
              <a:rPr lang="en-US" sz="1200" spc="-20" dirty="0">
                <a:effectLst/>
                <a:latin typeface="+mn-lt"/>
                <a:ea typeface="Calibri" panose="020F0502020204030204" pitchFamily="34" charset="0"/>
              </a:rPr>
              <a:t> </a:t>
            </a:r>
            <a:r>
              <a:rPr lang="en-US" sz="1200" spc="-10" dirty="0">
                <a:effectLst/>
                <a:latin typeface="+mn-lt"/>
                <a:ea typeface="Calibri" panose="020F0502020204030204" pitchFamily="34" charset="0"/>
              </a:rPr>
              <a:t>presentation</a:t>
            </a:r>
            <a:endParaRPr lang="en-US" sz="1200" dirty="0">
              <a:effectLst/>
              <a:latin typeface="+mn-lt"/>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123190" algn="l"/>
              </a:tabLst>
            </a:pPr>
            <a:r>
              <a:rPr lang="en-US" sz="1200" dirty="0">
                <a:effectLst/>
                <a:latin typeface="+mn-lt"/>
                <a:ea typeface="Calibri" panose="020F0502020204030204" pitchFamily="34" charset="0"/>
              </a:rPr>
              <a:t>If</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a</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clear</a:t>
            </a:r>
            <a:r>
              <a:rPr lang="en-US" sz="1200" spc="-30" dirty="0">
                <a:effectLst/>
                <a:latin typeface="+mn-lt"/>
                <a:ea typeface="Calibri" panose="020F0502020204030204" pitchFamily="34" charset="0"/>
              </a:rPr>
              <a:t> </a:t>
            </a:r>
            <a:r>
              <a:rPr lang="en-US" sz="1200" dirty="0">
                <a:effectLst/>
                <a:latin typeface="+mn-lt"/>
                <a:ea typeface="Calibri" panose="020F0502020204030204" pitchFamily="34" charset="0"/>
              </a:rPr>
              <a:t>medical</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problem</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is</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elusive,</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treat</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based</a:t>
            </a:r>
            <a:r>
              <a:rPr lang="en-US" sz="1200" spc="-30" dirty="0">
                <a:effectLst/>
                <a:latin typeface="+mn-lt"/>
                <a:ea typeface="Calibri" panose="020F0502020204030204" pitchFamily="34" charset="0"/>
              </a:rPr>
              <a:t> </a:t>
            </a:r>
            <a:r>
              <a:rPr lang="en-US" sz="1200" dirty="0">
                <a:effectLst/>
                <a:latin typeface="+mn-lt"/>
                <a:ea typeface="Calibri" panose="020F0502020204030204" pitchFamily="34" charset="0"/>
              </a:rPr>
              <a:t>on</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presenting</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signs</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and</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symptoms</a:t>
            </a:r>
            <a:endParaRPr lang="en-US" sz="1200" dirty="0">
              <a:effectLst/>
              <a:latin typeface="+mn-lt"/>
              <a:ea typeface="Calibri" panose="020F0502020204030204" pitchFamily="34" charset="0"/>
            </a:endParaRPr>
          </a:p>
          <a:p>
            <a:pPr marL="0" marR="0" indent="0">
              <a:spcBef>
                <a:spcPts val="0"/>
              </a:spcBef>
              <a:spcAft>
                <a:spcPts val="0"/>
              </a:spcAft>
            </a:pPr>
            <a:r>
              <a:rPr lang="en-US" sz="1200" dirty="0">
                <a:effectLst/>
                <a:latin typeface="+mn-lt"/>
                <a:ea typeface="Calibri" panose="020F0502020204030204" pitchFamily="34" charset="0"/>
              </a:rPr>
              <a:t> </a:t>
            </a:r>
          </a:p>
          <a:p>
            <a:pPr marL="0" marR="0" lvl="0" indent="0">
              <a:spcBef>
                <a:spcPts val="0"/>
              </a:spcBef>
              <a:spcAft>
                <a:spcPts val="0"/>
              </a:spcAft>
              <a:buSzPts val="1100"/>
              <a:buFont typeface="Calibri" panose="020F0502020204030204" pitchFamily="34" charset="0"/>
              <a:buNone/>
              <a:tabLst>
                <a:tab pos="515620" algn="l"/>
              </a:tabLst>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24</a:t>
            </a:fld>
            <a:endParaRPr lang="en-US" dirty="0"/>
          </a:p>
        </p:txBody>
      </p:sp>
    </p:spTree>
    <p:extLst>
      <p:ext uri="{BB962C8B-B14F-4D97-AF65-F5344CB8AC3E}">
        <p14:creationId xmlns:p14="http://schemas.microsoft.com/office/powerpoint/2010/main" val="4286446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824865" algn="l"/>
              </a:tabLst>
            </a:pPr>
            <a:r>
              <a:rPr lang="en-US" sz="1200" spc="-10" dirty="0">
                <a:effectLst/>
                <a:latin typeface="Calibri" panose="020F0502020204030204" pitchFamily="34" charset="0"/>
                <a:ea typeface="Calibri" panose="020F0502020204030204" pitchFamily="34" charset="0"/>
              </a:rPr>
              <a:t>4. Reevaluate</a:t>
            </a:r>
            <a:endParaRPr lang="en-US" sz="1200"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1285240" algn="l"/>
              </a:tabLst>
            </a:pPr>
            <a:r>
              <a:rPr lang="en-US" sz="1200" spc="-5" dirty="0">
                <a:effectLst/>
                <a:latin typeface="Calibri" panose="020F0502020204030204" pitchFamily="34" charset="0"/>
                <a:ea typeface="Calibri" panose="020F0502020204030204" pitchFamily="34" charset="0"/>
              </a:rPr>
              <a:t>Focused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detailed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assessment</a:t>
            </a:r>
            <a:endParaRPr lang="en-US" sz="1200" spc="-5" dirty="0">
              <a:effectLst/>
              <a:latin typeface="Calibri" panose="020F0502020204030204" pitchFamily="34" charset="0"/>
              <a:ea typeface="Calibri" panose="020F0502020204030204" pitchFamily="34" charset="0"/>
            </a:endParaRPr>
          </a:p>
          <a:p>
            <a:pPr marL="228600" marR="0" lvl="0" indent="-228600">
              <a:spcBef>
                <a:spcPts val="5"/>
              </a:spcBef>
              <a:spcAft>
                <a:spcPts val="0"/>
              </a:spcAft>
              <a:buSzPts val="1100"/>
              <a:buFont typeface="Arial" panose="020B0604020202020204" pitchFamily="34" charset="0"/>
              <a:buChar char="•"/>
              <a:tabLst>
                <a:tab pos="1291590" algn="l"/>
              </a:tabLst>
            </a:pPr>
            <a:r>
              <a:rPr lang="en-US" sz="1200" spc="-5" dirty="0">
                <a:effectLst/>
                <a:latin typeface="Calibri" panose="020F0502020204030204" pitchFamily="34" charset="0"/>
                <a:ea typeface="Calibri" panose="020F0502020204030204" pitchFamily="34" charset="0"/>
              </a:rPr>
              <a:t>Response</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initial</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management/interventions</a:t>
            </a:r>
            <a:endParaRPr lang="en-US" sz="1200" spc="-5" dirty="0">
              <a:effectLst/>
              <a:latin typeface="Calibri" panose="020F0502020204030204" pitchFamily="34" charset="0"/>
              <a:ea typeface="Calibri" panose="020F0502020204030204" pitchFamily="34" charset="0"/>
            </a:endParaRPr>
          </a:p>
          <a:p>
            <a:pPr marL="228600" marR="0" lvl="0" indent="-228600">
              <a:spcBef>
                <a:spcPts val="0"/>
              </a:spcBef>
              <a:spcAft>
                <a:spcPts val="0"/>
              </a:spcAft>
              <a:buSzPts val="1100"/>
              <a:buFont typeface="Arial" panose="020B0604020202020204" pitchFamily="34" charset="0"/>
              <a:buChar char="•"/>
              <a:tabLst>
                <a:tab pos="1277620" algn="l"/>
              </a:tabLst>
            </a:pPr>
            <a:r>
              <a:rPr lang="en-US" sz="1200" spc="-5" dirty="0">
                <a:effectLst/>
                <a:latin typeface="Calibri" panose="020F0502020204030204" pitchFamily="34" charset="0"/>
                <a:ea typeface="Calibri" panose="020F0502020204030204" pitchFamily="34" charset="0"/>
              </a:rPr>
              <a:t>Discovery</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less</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obvious</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problems</a:t>
            </a:r>
            <a:endParaRPr lang="en-US" sz="1200" spc="-5" dirty="0">
              <a:effectLst/>
              <a:latin typeface="Calibri" panose="020F0502020204030204" pitchFamily="34" charset="0"/>
              <a:ea typeface="Calibri" panose="020F0502020204030204" pitchFamily="34" charset="0"/>
            </a:endParaRP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25</a:t>
            </a:fld>
            <a:endParaRPr lang="en-US" dirty="0"/>
          </a:p>
        </p:txBody>
      </p:sp>
    </p:spTree>
    <p:extLst>
      <p:ext uri="{BB962C8B-B14F-4D97-AF65-F5344CB8AC3E}">
        <p14:creationId xmlns:p14="http://schemas.microsoft.com/office/powerpoint/2010/main" val="2660044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824865" algn="l"/>
              </a:tabLst>
            </a:pPr>
            <a:r>
              <a:rPr lang="en-US" sz="1200" dirty="0">
                <a:effectLst/>
                <a:latin typeface="Calibri" panose="020F0502020204030204" pitchFamily="34" charset="0"/>
                <a:ea typeface="Calibri" panose="020F0502020204030204" pitchFamily="34" charset="0"/>
              </a:rPr>
              <a:t>5. Revise</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management</a:t>
            </a:r>
            <a:r>
              <a:rPr lang="en-US" sz="1200" spc="-1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plan</a:t>
            </a:r>
          </a:p>
          <a:p>
            <a:pPr marL="0" marR="0" lvl="0" indent="0">
              <a:spcBef>
                <a:spcPts val="0"/>
              </a:spcBef>
              <a:spcAft>
                <a:spcPts val="0"/>
              </a:spcAft>
              <a:buSzPts val="1100"/>
              <a:buFont typeface="Calibri" panose="020F0502020204030204" pitchFamily="34" charset="0"/>
              <a:buNone/>
              <a:tabLst>
                <a:tab pos="824865" algn="l"/>
              </a:tabLst>
            </a:pPr>
            <a:r>
              <a:rPr lang="en-US" sz="1200" spc="-20" dirty="0">
                <a:effectLst/>
                <a:latin typeface="Calibri" panose="020F0502020204030204" pitchFamily="34" charset="0"/>
                <a:ea typeface="Calibri" panose="020F0502020204030204" pitchFamily="34" charset="0"/>
              </a:rPr>
              <a:t>6. </a:t>
            </a:r>
            <a:r>
              <a:rPr lang="en-US" sz="1200" dirty="0">
                <a:effectLst/>
                <a:latin typeface="Calibri" panose="020F0502020204030204" pitchFamily="34" charset="0"/>
                <a:ea typeface="Calibri" panose="020F0502020204030204" pitchFamily="34" charset="0"/>
              </a:rPr>
              <a:t>Review</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performance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run</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critique</a:t>
            </a:r>
            <a:endParaRPr lang="en-US" sz="1200" dirty="0">
              <a:effectLst/>
              <a:latin typeface="Calibri" panose="020F0502020204030204" pitchFamily="34" charset="0"/>
              <a:ea typeface="Calibri" panose="020F0502020204030204" pitchFamily="34" charset="0"/>
            </a:endParaRPr>
          </a:p>
          <a:p>
            <a:pPr marL="0" marR="0" indent="0">
              <a:spcBef>
                <a:spcPts val="30"/>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26</a:t>
            </a:fld>
            <a:endParaRPr lang="en-US" dirty="0"/>
          </a:p>
        </p:txBody>
      </p:sp>
    </p:spTree>
    <p:extLst>
      <p:ext uri="{BB962C8B-B14F-4D97-AF65-F5344CB8AC3E}">
        <p14:creationId xmlns:p14="http://schemas.microsoft.com/office/powerpoint/2010/main" val="18958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115"/>
              </a:spcBef>
              <a:spcAft>
                <a:spcPts val="0"/>
              </a:spcAft>
            </a:pPr>
            <a:r>
              <a:rPr lang="en-US" sz="1200" b="0" dirty="0">
                <a:effectLst/>
                <a:latin typeface="Calibri" panose="020F0502020204030204" pitchFamily="34" charset="0"/>
                <a:ea typeface="Calibri" panose="020F0502020204030204" pitchFamily="34" charset="0"/>
              </a:rPr>
              <a:t>Cognitive</a:t>
            </a:r>
            <a:r>
              <a:rPr lang="en-US" sz="1200" b="0" spc="-30" dirty="0">
                <a:effectLst/>
                <a:latin typeface="Calibri" panose="020F0502020204030204" pitchFamily="34" charset="0"/>
                <a:ea typeface="Calibri" panose="020F0502020204030204" pitchFamily="34" charset="0"/>
              </a:rPr>
              <a:t> </a:t>
            </a:r>
            <a:r>
              <a:rPr lang="en-US" sz="1200" b="0" spc="-10" dirty="0">
                <a:effectLst/>
                <a:latin typeface="Calibri" panose="020F0502020204030204" pitchFamily="34" charset="0"/>
                <a:ea typeface="Calibri" panose="020F0502020204030204" pitchFamily="34" charset="0"/>
              </a:rPr>
              <a:t>Objectives</a:t>
            </a:r>
          </a:p>
          <a:p>
            <a:pPr marL="228600" marR="0">
              <a:spcBef>
                <a:spcPts val="115"/>
              </a:spcBef>
              <a:spcAft>
                <a:spcPts val="0"/>
              </a:spcAft>
            </a:pPr>
            <a:r>
              <a:rPr lang="en-US" sz="1200" dirty="0">
                <a:effectLst/>
                <a:latin typeface="Calibri" panose="020F0502020204030204" pitchFamily="34" charset="0"/>
                <a:ea typeface="Calibri" panose="020F0502020204030204" pitchFamily="34" charset="0"/>
              </a:rPr>
              <a:t>At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completion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this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lesson,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student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will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able</a:t>
            </a:r>
            <a:r>
              <a:rPr lang="en-US" sz="1200" spc="-5" dirty="0">
                <a:effectLst/>
                <a:latin typeface="Calibri" panose="020F0502020204030204" pitchFamily="34" charset="0"/>
                <a:ea typeface="Calibri" panose="020F0502020204030204" pitchFamily="34" charset="0"/>
              </a:rPr>
              <a:t> </a:t>
            </a:r>
            <a:r>
              <a:rPr lang="en-US" sz="1200" spc="-25" dirty="0">
                <a:effectLst/>
                <a:latin typeface="Calibri" panose="020F0502020204030204" pitchFamily="34" charset="0"/>
                <a:ea typeface="Calibri" panose="020F0502020204030204" pitchFamily="34" charset="0"/>
              </a:rPr>
              <a:t>to:</a:t>
            </a:r>
          </a:p>
          <a:p>
            <a:pPr marL="228600" marR="0" indent="0">
              <a:spcBef>
                <a:spcPts val="915"/>
              </a:spcBef>
              <a:spcAft>
                <a:spcPts val="0"/>
              </a:spcAft>
            </a:pPr>
            <a:endParaRPr lang="en-US" sz="1200" dirty="0">
              <a:effectLst/>
              <a:latin typeface="Calibri" panose="020F0502020204030204" pitchFamily="34" charset="0"/>
              <a:ea typeface="Calibri" panose="020F0502020204030204" pitchFamily="34" charset="0"/>
            </a:endParaRPr>
          </a:p>
          <a:p>
            <a:pPr marL="514350" marR="0" indent="-285750">
              <a:spcBef>
                <a:spcPts val="915"/>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rPr>
              <a:t>Organization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General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Body</a:t>
            </a:r>
            <a:endParaRPr lang="en-US" sz="1200" dirty="0">
              <a:effectLst/>
              <a:latin typeface="Calibri" panose="020F0502020204030204" pitchFamily="34" charset="0"/>
              <a:ea typeface="Calibri" panose="020F0502020204030204" pitchFamily="34" charset="0"/>
            </a:endParaRPr>
          </a:p>
          <a:p>
            <a:pPr marL="914400" marR="0" lvl="2" indent="0">
              <a:spcBef>
                <a:spcPts val="0"/>
              </a:spcBef>
              <a:spcAft>
                <a:spcPts val="0"/>
              </a:spcAft>
              <a:buSzPts val="1100"/>
              <a:buFont typeface="Wingdings" panose="05000000000000000000" pitchFamily="2" charset="2"/>
              <a:buNone/>
              <a:tabLst>
                <a:tab pos="686435" algn="l"/>
              </a:tabLst>
            </a:pPr>
            <a:r>
              <a:rPr lang="en-US" sz="1200" dirty="0">
                <a:effectLst/>
                <a:latin typeface="Calibri" panose="020F0502020204030204" pitchFamily="34" charset="0"/>
                <a:ea typeface="Calibri" panose="020F0502020204030204" pitchFamily="34" charset="0"/>
              </a:rPr>
              <a:t>Define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homeostasis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example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explain.</a:t>
            </a:r>
            <a:endParaRPr lang="en-US" sz="1200" dirty="0">
              <a:effectLst/>
              <a:latin typeface="Calibri" panose="020F0502020204030204" pitchFamily="34" charset="0"/>
              <a:ea typeface="Calibri" panose="020F0502020204030204" pitchFamily="34" charset="0"/>
            </a:endParaRPr>
          </a:p>
          <a:p>
            <a:pPr marL="514350" marR="0" indent="-285750">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rPr>
              <a:t>The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Integumentary</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System</a:t>
            </a:r>
            <a:endParaRPr lang="en-US" sz="1200" dirty="0">
              <a:effectLst/>
              <a:latin typeface="Calibri" panose="020F0502020204030204" pitchFamily="34" charset="0"/>
              <a:ea typeface="Calibri" panose="020F0502020204030204" pitchFamily="34" charset="0"/>
            </a:endParaRPr>
          </a:p>
          <a:p>
            <a:pPr marL="514350" marR="0" indent="-285750">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Nervous</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System</a:t>
            </a:r>
            <a:endParaRPr lang="en-US" sz="1200" dirty="0">
              <a:effectLst/>
              <a:latin typeface="Calibri" panose="020F0502020204030204" pitchFamily="34" charset="0"/>
              <a:ea typeface="Calibri" panose="020F0502020204030204" pitchFamily="34" charset="0"/>
            </a:endParaRPr>
          </a:p>
          <a:p>
            <a:pPr marL="514350" marR="0" indent="-285750">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Senses</a:t>
            </a:r>
            <a:endParaRPr lang="en-US" sz="1200" dirty="0">
              <a:effectLst/>
              <a:latin typeface="Calibri" panose="020F0502020204030204" pitchFamily="34" charset="0"/>
              <a:ea typeface="Calibri" panose="020F0502020204030204" pitchFamily="34" charset="0"/>
            </a:endParaRPr>
          </a:p>
          <a:p>
            <a:pPr marL="514350" marR="0" indent="-285750">
              <a:spcBef>
                <a:spcPts val="5"/>
              </a:spcBef>
              <a:spcAft>
                <a:spcPts val="0"/>
              </a:spcAft>
              <a:buFont typeface="Wingdings" panose="05000000000000000000" pitchFamily="2" charset="2"/>
              <a:buChar char="§"/>
            </a:pPr>
            <a:r>
              <a:rPr lang="en-US" sz="1200" spc="-10" dirty="0">
                <a:effectLst/>
                <a:latin typeface="Calibri" panose="020F0502020204030204" pitchFamily="34" charset="0"/>
                <a:ea typeface="Calibri" panose="020F0502020204030204" pitchFamily="34" charset="0"/>
              </a:rPr>
              <a:t>Blood</a:t>
            </a:r>
          </a:p>
          <a:p>
            <a:pPr marL="514350" marR="0" indent="-285750">
              <a:spcBef>
                <a:spcPts val="5"/>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Heart</a:t>
            </a:r>
            <a:endParaRPr lang="en-US" sz="1200"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  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Vascular</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System</a:t>
            </a:r>
            <a:endParaRPr lang="en-US" sz="1200" dirty="0">
              <a:effectLst/>
              <a:latin typeface="Calibri" panose="020F0502020204030204" pitchFamily="34" charset="0"/>
              <a:ea typeface="Calibri" panose="020F0502020204030204" pitchFamily="34" charset="0"/>
            </a:endParaRPr>
          </a:p>
          <a:p>
            <a:pPr marL="285750" marR="1022350" lvl="0" indent="-285750">
              <a:spcBef>
                <a:spcPts val="5"/>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  The Respiratory System</a:t>
            </a:r>
          </a:p>
          <a:p>
            <a:pPr marL="171450" marR="0" lvl="0" indent="-171450">
              <a:lnSpc>
                <a:spcPts val="1335"/>
              </a:lnSpc>
              <a:spcBef>
                <a:spcPts val="0"/>
              </a:spcBef>
              <a:spcAft>
                <a:spcPts val="0"/>
              </a:spcAft>
              <a:buSzPts val="1100"/>
              <a:buFont typeface="Wingdings" panose="05000000000000000000" pitchFamily="2" charset="2"/>
              <a:buChar char="§"/>
              <a:tabLst>
                <a:tab pos="686435" algn="l"/>
              </a:tabLst>
            </a:pPr>
            <a:endParaRPr lang="en-US" sz="1200" dirty="0">
              <a:effectLst/>
              <a:latin typeface="Calibri" panose="020F0502020204030204" pitchFamily="34" charset="0"/>
              <a:ea typeface="Calibri" panose="020F0502020204030204" pitchFamily="34" charset="0"/>
            </a:endParaRP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27</a:t>
            </a:fld>
            <a:endParaRPr lang="en-US" dirty="0"/>
          </a:p>
        </p:txBody>
      </p:sp>
    </p:spTree>
    <p:extLst>
      <p:ext uri="{BB962C8B-B14F-4D97-AF65-F5344CB8AC3E}">
        <p14:creationId xmlns:p14="http://schemas.microsoft.com/office/powerpoint/2010/main" val="2564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0">
              <a:spcBef>
                <a:spcPts val="915"/>
              </a:spcBef>
              <a:spcAft>
                <a:spcPts val="0"/>
              </a:spcAft>
            </a:pPr>
            <a:r>
              <a:rPr lang="en-US" sz="1200" dirty="0">
                <a:effectLst/>
                <a:latin typeface="Calibri" panose="020F0502020204030204" pitchFamily="34" charset="0"/>
                <a:ea typeface="Calibri" panose="020F0502020204030204" pitchFamily="34" charset="0"/>
              </a:rPr>
              <a:t>Organization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General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spc="-20" dirty="0">
                <a:effectLst/>
                <a:latin typeface="Calibri" panose="020F0502020204030204" pitchFamily="34" charset="0"/>
                <a:ea typeface="Calibri" panose="020F0502020204030204" pitchFamily="34" charset="0"/>
              </a:rPr>
              <a:t>Body</a:t>
            </a:r>
            <a:endParaRPr lang="en-US" sz="1200"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686435" algn="l"/>
              </a:tabLst>
            </a:pPr>
            <a:r>
              <a:rPr lang="en-US" sz="1200" dirty="0">
                <a:effectLst/>
                <a:latin typeface="Calibri" panose="020F0502020204030204" pitchFamily="34" charset="0"/>
                <a:ea typeface="Calibri" panose="020F0502020204030204" pitchFamily="34" charset="0"/>
              </a:rPr>
              <a:t>Define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homeostasis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example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explain.</a:t>
            </a:r>
            <a:endParaRPr lang="en-US" sz="1200" dirty="0">
              <a:effectLst/>
              <a:latin typeface="Calibri" panose="020F0502020204030204" pitchFamily="34" charset="0"/>
              <a:ea typeface="Calibri" panose="020F0502020204030204" pitchFamily="34" charset="0"/>
            </a:endParaRPr>
          </a:p>
          <a:p>
            <a:pPr marL="0" marR="0" indent="0">
              <a:spcBef>
                <a:spcPts val="55"/>
              </a:spcBef>
              <a:spcAft>
                <a:spcPts val="0"/>
              </a:spcAft>
            </a:pPr>
            <a:r>
              <a:rPr lang="en-US" sz="1200" dirty="0">
                <a:effectLst/>
                <a:latin typeface="Calibri" panose="020F0502020204030204" pitchFamily="34" charset="0"/>
                <a:ea typeface="Calibri" panose="020F0502020204030204" pitchFamily="34" charset="0"/>
              </a:rPr>
              <a:t> </a:t>
            </a: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28</a:t>
            </a:fld>
            <a:endParaRPr lang="en-US" dirty="0"/>
          </a:p>
        </p:txBody>
      </p:sp>
    </p:spTree>
    <p:extLst>
      <p:ext uri="{BB962C8B-B14F-4D97-AF65-F5344CB8AC3E}">
        <p14:creationId xmlns:p14="http://schemas.microsoft.com/office/powerpoint/2010/main" val="3187971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125"/>
              </a:spcBef>
              <a:buSzPct val="100000"/>
              <a:buNone/>
              <a:tabLst>
                <a:tab pos="515620" algn="l"/>
              </a:tabLst>
            </a:pPr>
            <a:r>
              <a:rPr lang="en-US" sz="1200" dirty="0">
                <a:effectLst/>
                <a:latin typeface="Calibri" panose="020F0502020204030204" pitchFamily="34" charset="0"/>
                <a:ea typeface="Calibri" panose="020F0502020204030204" pitchFamily="34" charset="0"/>
              </a:rPr>
              <a:t>The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Integumentary</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System</a:t>
            </a:r>
            <a:endParaRPr lang="en-US" sz="1200" dirty="0">
              <a:effectLst/>
              <a:latin typeface="Calibri" panose="020F0502020204030204" pitchFamily="34" charset="0"/>
              <a:ea typeface="Calibri" panose="020F0502020204030204" pitchFamily="34" charset="0"/>
            </a:endParaRPr>
          </a:p>
          <a:p>
            <a:pPr marL="0" marR="0" lvl="0" indent="0">
              <a:spcBef>
                <a:spcPts val="0"/>
              </a:spcBef>
              <a:spcAft>
                <a:spcPts val="0"/>
              </a:spcAft>
              <a:buSzPts val="1100"/>
              <a:buFont typeface="Calibri" panose="020F0502020204030204" pitchFamily="34" charset="0"/>
              <a:buNone/>
              <a:tabLst>
                <a:tab pos="686435" algn="l"/>
              </a:tabLst>
            </a:pP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Name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two</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major</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layers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skin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tissue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which</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each</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made.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Describe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how</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arterioles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dermis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respond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heat, cold,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stress.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Arial" panose="020B0604020202020204" pitchFamily="34" charset="0"/>
              <a:buChar char="•"/>
              <a:tabLst>
                <a:tab pos="686435" algn="l"/>
              </a:tabLst>
            </a:pPr>
            <a:r>
              <a:rPr lang="en-US" sz="1200" dirty="0">
                <a:effectLst/>
                <a:latin typeface="Calibri" panose="020F0502020204030204" pitchFamily="34" charset="0"/>
                <a:ea typeface="Calibri" panose="020F0502020204030204" pitchFamily="34" charset="0"/>
              </a:rPr>
              <a:t>Name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tissues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make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up</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subcutaneous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tissue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describe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their</a:t>
            </a:r>
            <a:r>
              <a:rPr lang="en-US" sz="1200" spc="-10" dirty="0">
                <a:effectLst/>
                <a:latin typeface="Calibri" panose="020F0502020204030204" pitchFamily="34" charset="0"/>
                <a:ea typeface="Calibri" panose="020F0502020204030204" pitchFamily="34" charset="0"/>
              </a:rPr>
              <a:t> functions.</a:t>
            </a:r>
            <a:endParaRPr lang="en-US" sz="1200" dirty="0">
              <a:effectLst/>
              <a:latin typeface="Calibri" panose="020F0502020204030204" pitchFamily="34" charset="0"/>
              <a:ea typeface="Calibri" panose="020F0502020204030204" pitchFamily="34" charset="0"/>
            </a:endParaRP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29</a:t>
            </a:fld>
            <a:endParaRPr lang="en-US" dirty="0"/>
          </a:p>
        </p:txBody>
      </p:sp>
    </p:spTree>
    <p:extLst>
      <p:ext uri="{BB962C8B-B14F-4D97-AF65-F5344CB8AC3E}">
        <p14:creationId xmlns:p14="http://schemas.microsoft.com/office/powerpoint/2010/main" val="2668359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Tissues</a:t>
            </a:r>
          </a:p>
          <a:p>
            <a:pPr indent="-61913">
              <a:spcBef>
                <a:spcPts val="125"/>
              </a:spcBef>
              <a:buSzPct val="100000"/>
              <a:tabLst>
                <a:tab pos="515620" algn="l"/>
              </a:tabLst>
            </a:pPr>
            <a:endParaRPr lang="en-US" sz="1200" dirty="0">
              <a:effectLst/>
              <a:latin typeface="+mn-lt"/>
              <a:ea typeface="Calibri" panose="020F0502020204030204" pitchFamily="34" charset="0"/>
            </a:endParaRPr>
          </a:p>
          <a:p>
            <a:pPr marL="862013" lvl="1" indent="-342900">
              <a:lnSpc>
                <a:spcPct val="100000"/>
              </a:lnSpc>
              <a:spcBef>
                <a:spcPts val="0"/>
              </a:spcBef>
              <a:buSzPct val="100000"/>
              <a:buFont typeface="Wingdings" panose="05000000000000000000" pitchFamily="2" charset="2"/>
              <a:buChar char="§"/>
              <a:tabLst>
                <a:tab pos="457835" algn="l"/>
              </a:tabLst>
            </a:pPr>
            <a:r>
              <a:rPr lang="en-US" sz="1200" spc="-5" dirty="0">
                <a:effectLst/>
                <a:latin typeface="+mn-lt"/>
                <a:ea typeface="Calibri" panose="020F0502020204030204" pitchFamily="34" charset="0"/>
              </a:rPr>
              <a:t>Epithelial</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tissue</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glands</a:t>
            </a:r>
          </a:p>
          <a:p>
            <a:pPr lvl="1" indent="0">
              <a:lnSpc>
                <a:spcPct val="100000"/>
              </a:lnSpc>
              <a:spcBef>
                <a:spcPts val="0"/>
              </a:spcBef>
              <a:buSzPct val="100000"/>
              <a:buNone/>
              <a:tabLst>
                <a:tab pos="457835" algn="l"/>
              </a:tabLst>
            </a:pPr>
            <a:endParaRPr lang="en-US" sz="1200" spc="-5" dirty="0">
              <a:effectLst/>
              <a:latin typeface="+mn-lt"/>
              <a:ea typeface="Calibri" panose="020F0502020204030204" pitchFamily="34" charset="0"/>
            </a:endParaRPr>
          </a:p>
          <a:p>
            <a:pPr marL="862013" lvl="1" indent="-342900">
              <a:lnSpc>
                <a:spcPct val="100000"/>
              </a:lnSpc>
              <a:spcBef>
                <a:spcPts val="5"/>
              </a:spcBef>
              <a:buSzPct val="100000"/>
              <a:buFont typeface="Wingdings" panose="05000000000000000000" pitchFamily="2" charset="2"/>
              <a:buChar char="§"/>
              <a:tabLst>
                <a:tab pos="457835" algn="l"/>
              </a:tabLst>
            </a:pPr>
            <a:r>
              <a:rPr lang="en-US" sz="1200" spc="-5" dirty="0">
                <a:effectLst/>
                <a:latin typeface="+mn-lt"/>
                <a:ea typeface="Calibri" panose="020F0502020204030204" pitchFamily="34" charset="0"/>
              </a:rPr>
              <a:t>Connective</a:t>
            </a:r>
            <a:r>
              <a:rPr lang="en-US" sz="1200" spc="-40" dirty="0">
                <a:effectLst/>
                <a:latin typeface="+mn-lt"/>
                <a:ea typeface="Calibri" panose="020F0502020204030204" pitchFamily="34" charset="0"/>
              </a:rPr>
              <a:t> </a:t>
            </a:r>
            <a:r>
              <a:rPr lang="en-US" sz="1200" spc="-10" dirty="0">
                <a:effectLst/>
                <a:latin typeface="+mn-lt"/>
                <a:ea typeface="Calibri" panose="020F0502020204030204" pitchFamily="34" charset="0"/>
              </a:rPr>
              <a:t>tissue</a:t>
            </a:r>
            <a:endParaRPr lang="en-US" sz="1200" spc="-5" dirty="0">
              <a:effectLst/>
              <a:latin typeface="+mn-lt"/>
              <a:ea typeface="Calibri" panose="020F0502020204030204" pitchFamily="34" charset="0"/>
            </a:endParaRPr>
          </a:p>
          <a:p>
            <a:pPr marL="1028700" marR="5104765" lvl="2" indent="-342900">
              <a:lnSpc>
                <a:spcPct val="100000"/>
              </a:lnSpc>
              <a:spcBef>
                <a:spcPts val="0"/>
              </a:spcBef>
              <a:buSzPts val="1100"/>
              <a:buFont typeface="Courier New" panose="02070309020205020404" pitchFamily="49" charset="0"/>
              <a:buChar char="o"/>
              <a:tabLst>
                <a:tab pos="744220" algn="l"/>
              </a:tabLst>
            </a:pPr>
            <a:r>
              <a:rPr lang="en-US" sz="1200" spc="-10" dirty="0">
                <a:effectLst/>
                <a:latin typeface="+mn-lt"/>
                <a:ea typeface="Calibri" panose="020F0502020204030204" pitchFamily="34" charset="0"/>
              </a:rPr>
              <a:t>Blood </a:t>
            </a:r>
            <a:endParaRPr lang="en-US" sz="1200" spc="-10" dirty="0">
              <a:latin typeface="+mn-lt"/>
              <a:ea typeface="Calibri" panose="020F0502020204030204" pitchFamily="34" charset="0"/>
            </a:endParaRPr>
          </a:p>
          <a:p>
            <a:pPr marL="1028700" marR="5104765" lvl="2" indent="-342900">
              <a:lnSpc>
                <a:spcPct val="100000"/>
              </a:lnSpc>
              <a:spcBef>
                <a:spcPts val="0"/>
              </a:spcBef>
              <a:buSzPts val="1100"/>
              <a:buFont typeface="Courier New" panose="02070309020205020404" pitchFamily="49" charset="0"/>
              <a:buChar char="o"/>
              <a:tabLst>
                <a:tab pos="744220" algn="l"/>
              </a:tabLst>
            </a:pPr>
            <a:r>
              <a:rPr lang="en-US" sz="1200" spc="-10" dirty="0">
                <a:effectLst/>
                <a:latin typeface="+mn-lt"/>
                <a:ea typeface="Calibri" panose="020F0502020204030204" pitchFamily="34" charset="0"/>
              </a:rPr>
              <a:t>Plasma</a:t>
            </a:r>
            <a:endParaRPr lang="en-US" sz="1200" dirty="0">
              <a:effectLst/>
              <a:latin typeface="+mn-lt"/>
              <a:ea typeface="Calibri" panose="020F0502020204030204" pitchFamily="34" charset="0"/>
            </a:endParaRP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30</a:t>
            </a:fld>
            <a:endParaRPr lang="en-US" dirty="0"/>
          </a:p>
        </p:txBody>
      </p:sp>
    </p:spTree>
    <p:extLst>
      <p:ext uri="{BB962C8B-B14F-4D97-AF65-F5344CB8AC3E}">
        <p14:creationId xmlns:p14="http://schemas.microsoft.com/office/powerpoint/2010/main" val="110665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To take this endorsement course an emergency medical technician (EMT) must have completed one year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certification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licensed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service,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have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agency</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recommendation,</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 MPD approval.</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4</a:t>
            </a:fld>
            <a:endParaRPr lang="en-US" dirty="0"/>
          </a:p>
        </p:txBody>
      </p:sp>
    </p:spTree>
    <p:extLst>
      <p:ext uri="{BB962C8B-B14F-4D97-AF65-F5344CB8AC3E}">
        <p14:creationId xmlns:p14="http://schemas.microsoft.com/office/powerpoint/2010/main" val="174621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Tissues</a:t>
            </a:r>
          </a:p>
          <a:p>
            <a:pPr indent="-61913">
              <a:spcBef>
                <a:spcPts val="125"/>
              </a:spcBef>
              <a:buSzPct val="100000"/>
              <a:tabLst>
                <a:tab pos="515620" algn="l"/>
              </a:tabLst>
            </a:pPr>
            <a:endParaRPr lang="en-US" sz="1200" dirty="0">
              <a:effectLst/>
              <a:latin typeface="+mn-lt"/>
              <a:ea typeface="Calibri" panose="020F0502020204030204" pitchFamily="34" charset="0"/>
            </a:endParaRPr>
          </a:p>
          <a:p>
            <a:pPr marL="800100" lvl="1" indent="-342900">
              <a:lnSpc>
                <a:spcPct val="150000"/>
              </a:lnSpc>
              <a:spcBef>
                <a:spcPts val="0"/>
              </a:spcBef>
              <a:buSzPct val="100000"/>
              <a:buFont typeface="Wingdings" panose="05000000000000000000" pitchFamily="2" charset="2"/>
              <a:buChar char="§"/>
              <a:tabLst>
                <a:tab pos="948690" algn="l"/>
              </a:tabLst>
            </a:pPr>
            <a:r>
              <a:rPr lang="en-US" sz="1200" spc="-5" dirty="0">
                <a:effectLst/>
                <a:latin typeface="+mn-lt"/>
                <a:ea typeface="Calibri" panose="020F0502020204030204" pitchFamily="34" charset="0"/>
              </a:rPr>
              <a:t>Blood</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cells</a:t>
            </a:r>
            <a:endParaRPr lang="en-US" sz="1200" spc="-5" dirty="0">
              <a:effectLst/>
              <a:latin typeface="+mn-lt"/>
              <a:ea typeface="Calibri" panose="020F0502020204030204" pitchFamily="34" charset="0"/>
            </a:endParaRPr>
          </a:p>
          <a:p>
            <a:pPr marL="1257300" marR="0" lvl="2" indent="-342900">
              <a:lnSpc>
                <a:spcPct val="150000"/>
              </a:lnSpc>
              <a:spcBef>
                <a:spcPts val="5"/>
              </a:spcBef>
              <a:spcAft>
                <a:spcPts val="0"/>
              </a:spcAft>
              <a:buSzPct val="100000"/>
              <a:buFont typeface="Courier New" panose="02070309020205020404" pitchFamily="49" charset="0"/>
              <a:buChar char="o"/>
              <a:tabLst>
                <a:tab pos="1201420" algn="l"/>
              </a:tabLst>
            </a:pPr>
            <a:r>
              <a:rPr lang="en-US" sz="1200" spc="-5" dirty="0">
                <a:effectLst/>
                <a:latin typeface="+mn-lt"/>
                <a:ea typeface="Calibri" panose="020F0502020204030204" pitchFamily="34" charset="0"/>
              </a:rPr>
              <a:t>Red</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blood</a:t>
            </a:r>
            <a:r>
              <a:rPr lang="en-US" sz="1200" spc="-10" dirty="0">
                <a:effectLst/>
                <a:latin typeface="+mn-lt"/>
                <a:ea typeface="Calibri" panose="020F0502020204030204" pitchFamily="34" charset="0"/>
              </a:rPr>
              <a:t> cells</a:t>
            </a:r>
            <a:endParaRPr lang="en-US" sz="1200" spc="-5"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5" dirty="0">
                <a:effectLst/>
                <a:latin typeface="+mn-lt"/>
                <a:ea typeface="Calibri" panose="020F0502020204030204" pitchFamily="34" charset="0"/>
              </a:rPr>
              <a:t>White</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blood</a:t>
            </a:r>
            <a:r>
              <a:rPr lang="en-US" sz="1200" spc="-20" dirty="0">
                <a:effectLst/>
                <a:latin typeface="+mn-lt"/>
                <a:ea typeface="Calibri" panose="020F0502020204030204" pitchFamily="34" charset="0"/>
              </a:rPr>
              <a:t> </a:t>
            </a:r>
            <a:r>
              <a:rPr lang="en-US" sz="1200" spc="-10" dirty="0">
                <a:effectLst/>
                <a:latin typeface="+mn-lt"/>
                <a:ea typeface="Calibri" panose="020F0502020204030204" pitchFamily="34" charset="0"/>
              </a:rPr>
              <a:t>cells</a:t>
            </a:r>
            <a:endParaRPr lang="en-US" sz="1200" spc="-5"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0" dirty="0">
                <a:effectLst/>
                <a:latin typeface="+mn-lt"/>
                <a:ea typeface="Calibri" panose="020F0502020204030204" pitchFamily="34" charset="0"/>
              </a:rPr>
              <a:t>Platelet</a:t>
            </a:r>
            <a:endParaRPr lang="en-US" sz="1200" spc="-5" dirty="0">
              <a:effectLst/>
              <a:latin typeface="+mn-lt"/>
              <a:ea typeface="Calibri" panose="020F0502020204030204" pitchFamily="34" charset="0"/>
            </a:endParaRP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31</a:t>
            </a:fld>
            <a:endParaRPr lang="en-US" dirty="0"/>
          </a:p>
        </p:txBody>
      </p:sp>
    </p:spTree>
    <p:extLst>
      <p:ext uri="{BB962C8B-B14F-4D97-AF65-F5344CB8AC3E}">
        <p14:creationId xmlns:p14="http://schemas.microsoft.com/office/powerpoint/2010/main" val="1460226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Tissues</a:t>
            </a:r>
          </a:p>
          <a:p>
            <a:pPr indent="-61913">
              <a:spcBef>
                <a:spcPts val="125"/>
              </a:spcBef>
              <a:buSzPct val="100000"/>
              <a:tabLst>
                <a:tab pos="515620" algn="l"/>
              </a:tabLst>
            </a:pPr>
            <a:endParaRPr lang="en-US" sz="1200" dirty="0">
              <a:effectLst/>
              <a:latin typeface="+mn-lt"/>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r>
              <a:rPr lang="en-US" sz="1200" dirty="0">
                <a:effectLst/>
                <a:latin typeface="+mn-lt"/>
                <a:ea typeface="Calibri" panose="020F0502020204030204" pitchFamily="34" charset="0"/>
              </a:rPr>
              <a:t>Cardiac muscles</a:t>
            </a:r>
          </a:p>
          <a:p>
            <a:pPr marL="1028700" marR="4427220" lvl="2" indent="-342900">
              <a:lnSpc>
                <a:spcPct val="150000"/>
              </a:lnSpc>
              <a:spcBef>
                <a:spcPts val="5"/>
              </a:spcBef>
              <a:buSzPct val="100000"/>
              <a:buFont typeface="Courier New" panose="02070309020205020404" pitchFamily="49" charset="0"/>
              <a:buChar char="o"/>
              <a:tabLst>
                <a:tab pos="744220" algn="l"/>
              </a:tabLst>
            </a:pPr>
            <a:r>
              <a:rPr lang="en-US" sz="1200" dirty="0">
                <a:effectLst/>
                <a:latin typeface="+mn-lt"/>
                <a:ea typeface="Calibri" panose="020F0502020204030204" pitchFamily="34" charset="0"/>
              </a:rPr>
              <a:t>Involuntary</a:t>
            </a:r>
            <a:r>
              <a:rPr lang="en-US" sz="1200" spc="-65" dirty="0">
                <a:latin typeface="+mn-lt"/>
                <a:ea typeface="Calibri" panose="020F0502020204030204" pitchFamily="34" charset="0"/>
              </a:rPr>
              <a:t> </a:t>
            </a:r>
            <a:r>
              <a:rPr lang="en-US" sz="1200" dirty="0">
                <a:effectLst/>
                <a:latin typeface="+mn-lt"/>
                <a:ea typeface="Calibri" panose="020F0502020204030204" pitchFamily="34" charset="0"/>
              </a:rPr>
              <a:t>muscle</a:t>
            </a: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32</a:t>
            </a:fld>
            <a:endParaRPr lang="en-US" dirty="0"/>
          </a:p>
        </p:txBody>
      </p:sp>
    </p:spTree>
    <p:extLst>
      <p:ext uri="{BB962C8B-B14F-4D97-AF65-F5344CB8AC3E}">
        <p14:creationId xmlns:p14="http://schemas.microsoft.com/office/powerpoint/2010/main" val="41193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dirty="0">
                <a:effectLst/>
                <a:latin typeface="+mn-lt"/>
                <a:ea typeface="Calibri" panose="020F0502020204030204" pitchFamily="34" charset="0"/>
                <a:cs typeface="Calibri" panose="020F0502020204030204" pitchFamily="34" charset="0"/>
              </a:rPr>
              <a:t>Integumentary</a:t>
            </a:r>
            <a:r>
              <a:rPr lang="en-US" spc="-70" dirty="0">
                <a:effectLst/>
                <a:latin typeface="+mn-lt"/>
                <a:ea typeface="Calibri" panose="020F0502020204030204" pitchFamily="34" charset="0"/>
                <a:cs typeface="Calibri" panose="020F0502020204030204" pitchFamily="34" charset="0"/>
              </a:rPr>
              <a:t> </a:t>
            </a:r>
            <a:r>
              <a:rPr lang="en-US" spc="-10" dirty="0">
                <a:effectLst/>
                <a:latin typeface="+mn-lt"/>
                <a:ea typeface="Calibri" panose="020F0502020204030204" pitchFamily="34" charset="0"/>
                <a:cs typeface="Calibri" panose="020F0502020204030204" pitchFamily="34" charset="0"/>
              </a:rPr>
              <a:t>system</a:t>
            </a:r>
            <a:endParaRPr lang="en-US" dirty="0">
              <a:effectLst/>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indent="-61913">
              <a:spcBef>
                <a:spcPts val="125"/>
              </a:spcBef>
              <a:buSzPct val="100000"/>
              <a:tabLst>
                <a:tab pos="515620" algn="l"/>
              </a:tabLst>
            </a:pPr>
            <a:endParaRPr lang="en-US" dirty="0">
              <a:effectLst/>
              <a:latin typeface="+mn-lt"/>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r>
              <a:rPr lang="en-US" dirty="0">
                <a:effectLst/>
                <a:latin typeface="+mn-lt"/>
                <a:ea typeface="Calibri" panose="020F0502020204030204" pitchFamily="34" charset="0"/>
              </a:rPr>
              <a:t>Epidermis</a:t>
            </a: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33</a:t>
            </a:fld>
            <a:endParaRPr lang="en-US" dirty="0"/>
          </a:p>
        </p:txBody>
      </p:sp>
    </p:spTree>
    <p:extLst>
      <p:ext uri="{BB962C8B-B14F-4D97-AF65-F5344CB8AC3E}">
        <p14:creationId xmlns:p14="http://schemas.microsoft.com/office/powerpoint/2010/main" val="2690838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27220" lvl="0" indent="0">
              <a:lnSpc>
                <a:spcPct val="150000"/>
              </a:lnSpc>
              <a:spcBef>
                <a:spcPts val="5"/>
              </a:spcBef>
              <a:buSzPct val="100000"/>
              <a:buFont typeface="Wingdings" panose="05000000000000000000" pitchFamily="2" charset="2"/>
              <a:buNone/>
              <a:tabLst>
                <a:tab pos="744220" algn="l"/>
              </a:tabLst>
            </a:pPr>
            <a:r>
              <a:rPr lang="en-US" sz="1200" dirty="0">
                <a:latin typeface="Calibri" panose="020F0502020204030204" pitchFamily="34" charset="0"/>
                <a:ea typeface="Calibri" panose="020F0502020204030204" pitchFamily="34" charset="0"/>
              </a:rPr>
              <a:t>Dermis</a:t>
            </a:r>
          </a:p>
          <a:p>
            <a:pPr marL="971550" lvl="2" indent="-285750">
              <a:lnSpc>
                <a:spcPct val="150000"/>
              </a:lnSpc>
              <a:spcBef>
                <a:spcPts val="0"/>
              </a:spcBef>
              <a:buSzPct val="100000"/>
              <a:buFont typeface="Courier New" panose="02070309020205020404" pitchFamily="49" charset="0"/>
              <a:buChar char="o"/>
              <a:tabLst>
                <a:tab pos="744220" algn="l"/>
              </a:tabLst>
            </a:pPr>
            <a:r>
              <a:rPr lang="en-US" sz="1200" spc="-10" dirty="0">
                <a:effectLst/>
                <a:latin typeface="Calibri" panose="020F0502020204030204" pitchFamily="34" charset="0"/>
                <a:ea typeface="Calibri" panose="020F0502020204030204" pitchFamily="34" charset="0"/>
              </a:rPr>
              <a:t>Receptors</a:t>
            </a:r>
            <a:endParaRPr lang="en-US" sz="1200" dirty="0">
              <a:effectLst/>
              <a:latin typeface="Calibri" panose="020F0502020204030204" pitchFamily="34" charset="0"/>
              <a:ea typeface="Calibri" panose="020F0502020204030204" pitchFamily="34" charset="0"/>
            </a:endParaRPr>
          </a:p>
          <a:p>
            <a:pPr marL="971550" lvl="2" indent="-285750">
              <a:lnSpc>
                <a:spcPct val="150000"/>
              </a:lnSpc>
              <a:spcBef>
                <a:spcPts val="0"/>
              </a:spcBef>
              <a:buSzPct val="100000"/>
              <a:buFont typeface="Courier New" panose="02070309020205020404" pitchFamily="49" charset="0"/>
              <a:buChar char="o"/>
              <a:tabLst>
                <a:tab pos="744220" algn="l"/>
              </a:tabLst>
            </a:pPr>
            <a:r>
              <a:rPr lang="en-US" sz="1200" spc="-10" dirty="0">
                <a:effectLst/>
                <a:latin typeface="Calibri" panose="020F0502020204030204" pitchFamily="34" charset="0"/>
                <a:ea typeface="Calibri" panose="020F0502020204030204" pitchFamily="34" charset="0"/>
              </a:rPr>
              <a:t>Glands</a:t>
            </a:r>
            <a:endParaRPr lang="en-US" sz="1200" dirty="0">
              <a:effectLst/>
              <a:latin typeface="Calibri" panose="020F0502020204030204" pitchFamily="34" charset="0"/>
              <a:ea typeface="Calibri" panose="020F0502020204030204" pitchFamily="34" charset="0"/>
            </a:endParaRPr>
          </a:p>
          <a:p>
            <a:pPr marL="971550" lvl="2" indent="-285750">
              <a:lnSpc>
                <a:spcPct val="150000"/>
              </a:lnSpc>
              <a:spcBef>
                <a:spcPts val="0"/>
              </a:spcBef>
              <a:buSzPct val="100000"/>
              <a:buFont typeface="Courier New" panose="02070309020205020404" pitchFamily="49" charset="0"/>
              <a:buChar char="o"/>
              <a:tabLst>
                <a:tab pos="744220" algn="l"/>
              </a:tabLst>
            </a:pPr>
            <a:r>
              <a:rPr lang="en-US" sz="1200" dirty="0">
                <a:effectLst/>
                <a:latin typeface="Calibri" panose="020F0502020204030204" pitchFamily="34" charset="0"/>
                <a:ea typeface="Calibri" panose="020F0502020204030204" pitchFamily="34" charset="0"/>
              </a:rPr>
              <a:t>Blood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vessels</a:t>
            </a:r>
            <a:endParaRPr lang="en-US" sz="1200" dirty="0">
              <a:effectLst/>
              <a:latin typeface="Calibri" panose="020F0502020204030204" pitchFamily="34" charset="0"/>
              <a:ea typeface="Calibri" panose="020F0502020204030204" pitchFamily="34" charset="0"/>
            </a:endParaRPr>
          </a:p>
          <a:p>
            <a:pPr marL="0" marR="0" lvl="0" indent="0">
              <a:spcBef>
                <a:spcPts val="195"/>
              </a:spcBef>
              <a:spcAft>
                <a:spcPts val="0"/>
              </a:spcAft>
              <a:buSzPts val="1100"/>
              <a:buFont typeface="Calibri" panose="020F0502020204030204" pitchFamily="34" charset="0"/>
              <a:buNone/>
              <a:tabLst>
                <a:tab pos="824865"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34</a:t>
            </a:fld>
            <a:endParaRPr lang="en-US" dirty="0"/>
          </a:p>
        </p:txBody>
      </p:sp>
    </p:spTree>
    <p:extLst>
      <p:ext uri="{BB962C8B-B14F-4D97-AF65-F5344CB8AC3E}">
        <p14:creationId xmlns:p14="http://schemas.microsoft.com/office/powerpoint/2010/main" val="3925477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spc="-5" dirty="0">
                <a:effectLst/>
                <a:latin typeface="Calibri" panose="020F0502020204030204" pitchFamily="34" charset="0"/>
                <a:ea typeface="Calibri" panose="020F0502020204030204" pitchFamily="34" charset="0"/>
              </a:rPr>
              <a:t>Subcutaneous</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tissue</a:t>
            </a:r>
            <a:endParaRPr lang="en-US" sz="1200" spc="-5"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35</a:t>
            </a:fld>
            <a:endParaRPr lang="en-US" dirty="0"/>
          </a:p>
        </p:txBody>
      </p:sp>
    </p:spTree>
    <p:extLst>
      <p:ext uri="{BB962C8B-B14F-4D97-AF65-F5344CB8AC3E}">
        <p14:creationId xmlns:p14="http://schemas.microsoft.com/office/powerpoint/2010/main" val="820001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pc="-70" dirty="0">
                <a:ea typeface="Calibri" panose="020F0502020204030204" pitchFamily="34" charset="0"/>
                <a:cs typeface="Calibri" panose="020F0502020204030204" pitchFamily="34" charset="0"/>
              </a:rPr>
              <a:t>Nervous</a:t>
            </a:r>
            <a:r>
              <a:rPr lang="en-US" spc="-70" dirty="0">
                <a:effectLst/>
                <a:ea typeface="Calibri" panose="020F0502020204030204" pitchFamily="34" charset="0"/>
                <a:cs typeface="Calibri" panose="020F0502020204030204" pitchFamily="34" charset="0"/>
              </a:rPr>
              <a:t> </a:t>
            </a:r>
            <a:r>
              <a:rPr lang="en-US" spc="-10" dirty="0">
                <a:effectLst/>
                <a:ea typeface="Calibri" panose="020F0502020204030204" pitchFamily="34" charset="0"/>
                <a:cs typeface="Calibri" panose="020F0502020204030204" pitchFamily="34" charset="0"/>
              </a:rPr>
              <a:t>system</a:t>
            </a:r>
            <a:endParaRPr lang="en-US" dirty="0">
              <a:effectLst/>
              <a:ea typeface="Calibri" panose="020F0502020204030204" pitchFamily="34" charset="0"/>
            </a:endParaRP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indent="-61913">
              <a:spcBef>
                <a:spcPts val="125"/>
              </a:spcBef>
              <a:buSzPct val="100000"/>
              <a:tabLst>
                <a:tab pos="515620" algn="l"/>
              </a:tabLst>
            </a:pPr>
            <a:endParaRPr lang="en-US" dirty="0">
              <a:effectLst/>
              <a:latin typeface="+mn-lt"/>
              <a:ea typeface="Calibri" panose="020F0502020204030204" pitchFamily="34" charset="0"/>
            </a:endParaRPr>
          </a:p>
          <a:p>
            <a:pPr marL="800100" marR="0" lvl="1" indent="-342900">
              <a:lnSpc>
                <a:spcPct val="200000"/>
              </a:lnSpc>
              <a:spcBef>
                <a:spcPts val="0"/>
              </a:spcBef>
              <a:spcAft>
                <a:spcPts val="0"/>
              </a:spcAft>
              <a:buSzPct val="100000"/>
              <a:buFont typeface="Wingdings" panose="05000000000000000000" pitchFamily="2" charset="2"/>
              <a:buChar char="§"/>
              <a:tabLst>
                <a:tab pos="744220" algn="l"/>
              </a:tabLst>
            </a:pPr>
            <a:r>
              <a:rPr lang="en-US" dirty="0">
                <a:effectLst/>
                <a:latin typeface="Calibri" panose="020F0502020204030204" pitchFamily="34" charset="0"/>
                <a:ea typeface="Calibri" panose="020F0502020204030204" pitchFamily="34" charset="0"/>
              </a:rPr>
              <a:t>Afferent</a:t>
            </a:r>
            <a:r>
              <a:rPr lang="en-US" spc="-4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impulses</a:t>
            </a:r>
            <a:endParaRPr lang="en-US" dirty="0">
              <a:effectLst/>
              <a:latin typeface="Calibri" panose="020F0502020204030204" pitchFamily="34" charset="0"/>
              <a:ea typeface="Calibri" panose="020F0502020204030204" pitchFamily="34" charset="0"/>
            </a:endParaRPr>
          </a:p>
          <a:p>
            <a:pPr marL="800100" marR="0" lvl="1" indent="-342900">
              <a:lnSpc>
                <a:spcPct val="200000"/>
              </a:lnSpc>
              <a:spcBef>
                <a:spcPts val="0"/>
              </a:spcBef>
              <a:spcAft>
                <a:spcPts val="0"/>
              </a:spcAft>
              <a:buSzPct val="100000"/>
              <a:buFont typeface="Wingdings" panose="05000000000000000000" pitchFamily="2" charset="2"/>
              <a:buChar char="§"/>
              <a:tabLst>
                <a:tab pos="744220" algn="l"/>
              </a:tabLst>
            </a:pPr>
            <a:r>
              <a:rPr lang="en-US" dirty="0">
                <a:effectLst/>
                <a:latin typeface="Calibri" panose="020F0502020204030204" pitchFamily="34" charset="0"/>
                <a:ea typeface="Calibri" panose="020F0502020204030204" pitchFamily="34" charset="0"/>
              </a:rPr>
              <a:t>Efferent</a:t>
            </a:r>
            <a:r>
              <a:rPr lang="en-US" spc="-5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impulses</a:t>
            </a:r>
            <a:endParaRPr lang="en-US"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36</a:t>
            </a:fld>
            <a:endParaRPr lang="en-US" dirty="0"/>
          </a:p>
        </p:txBody>
      </p:sp>
    </p:spTree>
    <p:extLst>
      <p:ext uri="{BB962C8B-B14F-4D97-AF65-F5344CB8AC3E}">
        <p14:creationId xmlns:p14="http://schemas.microsoft.com/office/powerpoint/2010/main" val="2702680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dirty="0">
                <a:effectLst/>
                <a:latin typeface="Calibri" panose="020F0502020204030204" pitchFamily="34" charset="0"/>
                <a:ea typeface="Calibri" panose="020F0502020204030204" pitchFamily="34" charset="0"/>
              </a:rPr>
              <a:t>Divisions</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spinal</a:t>
            </a:r>
            <a:r>
              <a:rPr lang="en-US" spc="-1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cord</a:t>
            </a:r>
            <a:endParaRPr lang="en-US" dirty="0">
              <a:effectLst/>
              <a:latin typeface="+mn-lt"/>
              <a:ea typeface="Calibri" panose="020F0502020204030204" pitchFamily="34" charset="0"/>
            </a:endParaRPr>
          </a:p>
          <a:p>
            <a:pPr marL="800100" marR="0" lvl="1" indent="-342900">
              <a:lnSpc>
                <a:spcPct val="200000"/>
              </a:lnSpc>
              <a:spcBef>
                <a:spcPts val="0"/>
              </a:spcBef>
              <a:spcAft>
                <a:spcPts val="0"/>
              </a:spcAft>
              <a:buSzPct val="100000"/>
              <a:buFont typeface="Wingdings" panose="05000000000000000000" pitchFamily="2" charset="2"/>
              <a:buChar char="§"/>
              <a:tabLst>
                <a:tab pos="744220" algn="l"/>
              </a:tabLst>
            </a:pPr>
            <a:r>
              <a:rPr lang="en-US" dirty="0">
                <a:effectLst/>
                <a:latin typeface="Calibri" panose="020F0502020204030204" pitchFamily="34" charset="0"/>
                <a:ea typeface="Calibri" panose="020F0502020204030204" pitchFamily="34" charset="0"/>
              </a:rPr>
              <a:t>Cervical</a:t>
            </a:r>
          </a:p>
          <a:p>
            <a:pPr marL="800100" marR="0" lvl="1" indent="-342900">
              <a:lnSpc>
                <a:spcPct val="200000"/>
              </a:lnSpc>
              <a:spcBef>
                <a:spcPts val="0"/>
              </a:spcBef>
              <a:spcAft>
                <a:spcPts val="0"/>
              </a:spcAft>
              <a:buSzPct val="100000"/>
              <a:buFont typeface="Wingdings" panose="05000000000000000000" pitchFamily="2" charset="2"/>
              <a:buChar char="§"/>
              <a:tabLst>
                <a:tab pos="744220" algn="l"/>
              </a:tabLst>
            </a:pPr>
            <a:r>
              <a:rPr lang="en-US" dirty="0">
                <a:latin typeface="Calibri" panose="020F0502020204030204" pitchFamily="34" charset="0"/>
                <a:ea typeface="Calibri" panose="020F0502020204030204" pitchFamily="34" charset="0"/>
              </a:rPr>
              <a:t>Thoracic</a:t>
            </a:r>
          </a:p>
          <a:p>
            <a:pPr marL="800100" marR="0" lvl="1" indent="-342900">
              <a:lnSpc>
                <a:spcPct val="200000"/>
              </a:lnSpc>
              <a:spcBef>
                <a:spcPts val="0"/>
              </a:spcBef>
              <a:spcAft>
                <a:spcPts val="0"/>
              </a:spcAft>
              <a:buSzPct val="100000"/>
              <a:buFont typeface="Wingdings" panose="05000000000000000000" pitchFamily="2" charset="2"/>
              <a:buChar char="§"/>
              <a:tabLst>
                <a:tab pos="744220" algn="l"/>
              </a:tabLst>
            </a:pPr>
            <a:r>
              <a:rPr lang="en-US" dirty="0">
                <a:effectLst/>
                <a:latin typeface="Calibri" panose="020F0502020204030204" pitchFamily="34" charset="0"/>
                <a:ea typeface="Calibri" panose="020F0502020204030204" pitchFamily="34" charset="0"/>
              </a:rPr>
              <a:t>Lumbar</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37</a:t>
            </a:fld>
            <a:endParaRPr lang="en-US" dirty="0"/>
          </a:p>
        </p:txBody>
      </p:sp>
    </p:spTree>
    <p:extLst>
      <p:ext uri="{BB962C8B-B14F-4D97-AF65-F5344CB8AC3E}">
        <p14:creationId xmlns:p14="http://schemas.microsoft.com/office/powerpoint/2010/main" val="1300875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Nervous system</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Level of injury or disease of spinal cord</a:t>
            </a:r>
            <a:endParaRPr lang="en-US" sz="1200" dirty="0">
              <a:effectLst/>
              <a:latin typeface="+mn-lt"/>
              <a:ea typeface="Calibri" panose="020F0502020204030204" pitchFamily="34" charset="0"/>
            </a:endParaRPr>
          </a:p>
          <a:p>
            <a:pPr marL="1090613" lvl="2" indent="-342900">
              <a:lnSpc>
                <a:spcPct val="150000"/>
              </a:lnSpc>
              <a:spcBef>
                <a:spcPts val="5"/>
              </a:spcBef>
              <a:buSzPct val="100000"/>
              <a:buFont typeface="Courier New" panose="02070309020205020404" pitchFamily="49" charset="0"/>
              <a:buChar char="o"/>
              <a:tabLst>
                <a:tab pos="972820" algn="l"/>
              </a:tabLst>
            </a:pPr>
            <a:r>
              <a:rPr lang="en-US" sz="1200" spc="-5" dirty="0">
                <a:effectLst/>
                <a:latin typeface="+mn-lt"/>
                <a:ea typeface="Calibri" panose="020F0502020204030204" pitchFamily="34" charset="0"/>
              </a:rPr>
              <a:t>More</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serious</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the</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closer</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to</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the</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brain</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stem</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they</a:t>
            </a:r>
            <a:r>
              <a:rPr lang="en-US" sz="1200" spc="-20" dirty="0">
                <a:effectLst/>
                <a:latin typeface="+mn-lt"/>
                <a:ea typeface="Calibri" panose="020F0502020204030204" pitchFamily="34" charset="0"/>
              </a:rPr>
              <a:t> </a:t>
            </a:r>
            <a:r>
              <a:rPr lang="en-US" sz="1200" spc="-10" dirty="0">
                <a:effectLst/>
                <a:latin typeface="+mn-lt"/>
                <a:ea typeface="Calibri" panose="020F0502020204030204" pitchFamily="34" charset="0"/>
              </a:rPr>
              <a:t>occur</a:t>
            </a:r>
            <a:endParaRPr lang="en-US" sz="1200" spc="-5" dirty="0">
              <a:effectLst/>
              <a:latin typeface="+mn-lt"/>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820" algn="l"/>
              </a:tabLst>
            </a:pPr>
            <a:r>
              <a:rPr lang="en-US" sz="1200" spc="-5" dirty="0">
                <a:effectLst/>
                <a:latin typeface="+mn-lt"/>
                <a:ea typeface="Calibri" panose="020F0502020204030204" pitchFamily="34" charset="0"/>
              </a:rPr>
              <a:t>Dynamics</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of</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neurogenic</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shock</a:t>
            </a: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38</a:t>
            </a:fld>
            <a:endParaRPr lang="en-US" dirty="0"/>
          </a:p>
        </p:txBody>
      </p:sp>
    </p:spTree>
    <p:extLst>
      <p:ext uri="{BB962C8B-B14F-4D97-AF65-F5344CB8AC3E}">
        <p14:creationId xmlns:p14="http://schemas.microsoft.com/office/powerpoint/2010/main" val="475029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Nervous system</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dirty="0">
                <a:effectLst/>
                <a:latin typeface="+mn-lt"/>
                <a:ea typeface="Calibri" panose="020F0502020204030204" pitchFamily="34" charset="0"/>
              </a:rPr>
              <a:t>Nerve root control</a:t>
            </a:r>
          </a:p>
          <a:p>
            <a:pPr marL="1090613" lvl="2" indent="-342900">
              <a:lnSpc>
                <a:spcPct val="150000"/>
              </a:lnSpc>
              <a:spcBef>
                <a:spcPts val="0"/>
              </a:spcBef>
              <a:buSzPct val="100000"/>
              <a:buFont typeface="Courier New" panose="02070309020205020404" pitchFamily="49" charset="0"/>
              <a:buChar char="o"/>
              <a:tabLst>
                <a:tab pos="972820" algn="l"/>
              </a:tabLst>
            </a:pPr>
            <a:r>
              <a:rPr lang="en-US" spc="-5" dirty="0">
                <a:effectLst/>
                <a:latin typeface="Calibri" panose="020F0502020204030204" pitchFamily="34" charset="0"/>
                <a:ea typeface="Calibri" panose="020F0502020204030204" pitchFamily="34" charset="0"/>
              </a:rPr>
              <a:t>Cervical</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(shoulder</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girdle</a:t>
            </a:r>
            <a:r>
              <a:rPr lang="en-US" spc="-20" dirty="0">
                <a:effectLst/>
                <a:latin typeface="Calibri" panose="020F0502020204030204" pitchFamily="34" charset="0"/>
                <a:ea typeface="Calibri" panose="020F0502020204030204" pitchFamily="34" charset="0"/>
              </a:rPr>
              <a:t> </a:t>
            </a:r>
            <a:r>
              <a:rPr lang="en-US" spc="-25" dirty="0">
                <a:effectLst/>
                <a:latin typeface="Calibri" panose="020F0502020204030204" pitchFamily="34" charset="0"/>
                <a:ea typeface="Calibri" panose="020F0502020204030204" pitchFamily="34" charset="0"/>
              </a:rPr>
              <a:t>C5)</a:t>
            </a:r>
            <a:endParaRPr lang="en-US" spc="-5" dirty="0">
              <a:effectLst/>
              <a:latin typeface="Calibri" panose="020F0502020204030204" pitchFamily="34" charset="0"/>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820" algn="l"/>
              </a:tabLst>
            </a:pPr>
            <a:r>
              <a:rPr lang="en-US" spc="-10" dirty="0">
                <a:effectLst/>
                <a:latin typeface="Calibri" panose="020F0502020204030204" pitchFamily="34" charset="0"/>
                <a:ea typeface="Calibri" panose="020F0502020204030204" pitchFamily="34" charset="0"/>
              </a:rPr>
              <a:t>Thoracic</a:t>
            </a:r>
            <a:endParaRPr lang="en-US" spc="-5" dirty="0">
              <a:effectLst/>
              <a:latin typeface="Calibri" panose="020F0502020204030204" pitchFamily="34" charset="0"/>
              <a:ea typeface="Calibri" panose="020F0502020204030204" pitchFamily="34" charset="0"/>
            </a:endParaRPr>
          </a:p>
          <a:p>
            <a:pPr marL="1200150" lvl="3" indent="-342900">
              <a:lnSpc>
                <a:spcPct val="150000"/>
              </a:lnSpc>
              <a:spcBef>
                <a:spcPts val="0"/>
              </a:spcBef>
              <a:buSzPct val="100000"/>
              <a:buFont typeface="Arial" panose="020B0604020202020204" pitchFamily="34" charset="0"/>
              <a:buChar char="•"/>
              <a:tabLst>
                <a:tab pos="1257935" algn="l"/>
              </a:tabLst>
            </a:pPr>
            <a:r>
              <a:rPr lang="en-US" spc="-5" dirty="0">
                <a:effectLst/>
                <a:latin typeface="Calibri" panose="020F0502020204030204" pitchFamily="34" charset="0"/>
                <a:ea typeface="Calibri" panose="020F0502020204030204" pitchFamily="34" charset="0"/>
              </a:rPr>
              <a:t>Sensation</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nipple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level</a:t>
            </a:r>
            <a:r>
              <a:rPr lang="en-US" spc="-3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(T4)</a:t>
            </a:r>
            <a:endParaRPr lang="en-US" spc="-5" dirty="0">
              <a:effectLst/>
              <a:latin typeface="Calibri" panose="020F0502020204030204" pitchFamily="34" charset="0"/>
              <a:ea typeface="Calibri" panose="020F0502020204030204" pitchFamily="34" charset="0"/>
            </a:endParaRPr>
          </a:p>
          <a:p>
            <a:pPr marL="1200150" lvl="3" indent="-342900">
              <a:lnSpc>
                <a:spcPct val="150000"/>
              </a:lnSpc>
              <a:spcBef>
                <a:spcPts val="5"/>
              </a:spcBef>
              <a:buSzPct val="100000"/>
              <a:buFont typeface="Arial" panose="020B0604020202020204" pitchFamily="34" charset="0"/>
              <a:buChar char="•"/>
              <a:tabLst>
                <a:tab pos="1257935" algn="l"/>
              </a:tabLst>
            </a:pPr>
            <a:r>
              <a:rPr lang="en-US" spc="-5" dirty="0">
                <a:effectLst/>
                <a:latin typeface="Calibri" panose="020F0502020204030204" pitchFamily="34" charset="0"/>
                <a:ea typeface="Calibri" panose="020F0502020204030204" pitchFamily="34" charset="0"/>
              </a:rPr>
              <a:t>Sensation</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umbilicus</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level</a:t>
            </a:r>
            <a:r>
              <a:rPr lang="en-US" spc="-3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(T10)</a:t>
            </a:r>
            <a:endParaRPr lang="en-US" spc="-5" dirty="0">
              <a:effectLst/>
              <a:latin typeface="Calibri" panose="020F0502020204030204" pitchFamily="34" charset="0"/>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185" algn="l"/>
                <a:tab pos="972820" algn="l"/>
              </a:tabLst>
            </a:pPr>
            <a:r>
              <a:rPr lang="en-US" spc="-10" dirty="0">
                <a:effectLst/>
                <a:latin typeface="Calibri" panose="020F0502020204030204" pitchFamily="34" charset="0"/>
                <a:ea typeface="Calibri" panose="020F0502020204030204" pitchFamily="34" charset="0"/>
              </a:rPr>
              <a:t>Lumbar</a:t>
            </a:r>
            <a:endParaRPr lang="en-US" spc="-5" dirty="0">
              <a:effectLst/>
              <a:latin typeface="Calibri" panose="020F0502020204030204" pitchFamily="34" charset="0"/>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820" algn="l"/>
              </a:tabLst>
            </a:pPr>
            <a:r>
              <a:rPr lang="en-US" spc="-10" dirty="0">
                <a:effectLst/>
                <a:latin typeface="Calibri" panose="020F0502020204030204" pitchFamily="34" charset="0"/>
                <a:ea typeface="Calibri" panose="020F0502020204030204" pitchFamily="34" charset="0"/>
              </a:rPr>
              <a:t>Sacral</a:t>
            </a:r>
            <a:endParaRPr lang="en-US" spc="-5"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39</a:t>
            </a:fld>
            <a:endParaRPr lang="en-US" dirty="0"/>
          </a:p>
        </p:txBody>
      </p:sp>
    </p:spTree>
    <p:extLst>
      <p:ext uri="{BB962C8B-B14F-4D97-AF65-F5344CB8AC3E}">
        <p14:creationId xmlns:p14="http://schemas.microsoft.com/office/powerpoint/2010/main" val="8285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Peripheral nervous system</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Categories</a:t>
            </a:r>
            <a:endParaRPr lang="en-US" sz="1200" dirty="0">
              <a:effectLst/>
              <a:latin typeface="+mn-lt"/>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1201420" algn="l"/>
              </a:tabLst>
            </a:pPr>
            <a:r>
              <a:rPr lang="en-US" sz="1200" spc="-15" dirty="0">
                <a:effectLst/>
                <a:latin typeface="+mn-lt"/>
                <a:ea typeface="Arial" panose="020B0604020202020204" pitchFamily="34" charset="0"/>
              </a:rPr>
              <a:t>Somatic</a:t>
            </a:r>
            <a:r>
              <a:rPr lang="en-US" sz="1200" spc="-20" dirty="0">
                <a:effectLst/>
                <a:latin typeface="+mn-lt"/>
                <a:ea typeface="Arial" panose="020B0604020202020204" pitchFamily="34" charset="0"/>
              </a:rPr>
              <a:t> </a:t>
            </a:r>
            <a:r>
              <a:rPr lang="en-US" sz="1200" spc="-10" dirty="0">
                <a:effectLst/>
                <a:latin typeface="+mn-lt"/>
                <a:ea typeface="Arial" panose="020B0604020202020204" pitchFamily="34" charset="0"/>
              </a:rPr>
              <a:t>sensory</a:t>
            </a:r>
            <a:endParaRPr lang="en-US" sz="1200" spc="-15" dirty="0">
              <a:effectLst/>
              <a:latin typeface="+mn-lt"/>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1200" spc="-20" dirty="0">
                <a:effectLst/>
                <a:latin typeface="+mn-lt"/>
                <a:ea typeface="Arial" panose="020B0604020202020204" pitchFamily="34" charset="0"/>
              </a:rPr>
              <a:t>Pain</a:t>
            </a:r>
            <a:endParaRPr lang="en-US" sz="1200" spc="-15" dirty="0">
              <a:effectLst/>
              <a:latin typeface="+mn-lt"/>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1200" spc="-10" dirty="0">
                <a:effectLst/>
                <a:latin typeface="+mn-lt"/>
                <a:ea typeface="Arial" panose="020B0604020202020204" pitchFamily="34" charset="0"/>
              </a:rPr>
              <a:t>Temperature</a:t>
            </a:r>
            <a:endParaRPr lang="en-US" sz="1200" spc="-15" dirty="0">
              <a:effectLst/>
              <a:latin typeface="+mn-lt"/>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1200" spc="-20" dirty="0">
                <a:effectLst/>
                <a:latin typeface="+mn-lt"/>
                <a:ea typeface="Arial" panose="020B0604020202020204" pitchFamily="34" charset="0"/>
              </a:rPr>
              <a:t>Touch</a:t>
            </a:r>
            <a:endParaRPr lang="en-US" sz="1200" spc="-15" dirty="0">
              <a:effectLst/>
              <a:latin typeface="+mn-lt"/>
              <a:ea typeface="Arial" panose="020B0604020202020204" pitchFamily="34" charset="0"/>
            </a:endParaRPr>
          </a:p>
          <a:p>
            <a:pPr marL="1714500" marR="0" lvl="3" indent="-342900">
              <a:lnSpc>
                <a:spcPct val="100000"/>
              </a:lnSpc>
              <a:spcBef>
                <a:spcPts val="5"/>
              </a:spcBef>
              <a:spcAft>
                <a:spcPts val="0"/>
              </a:spcAft>
              <a:buSzPct val="100000"/>
              <a:buFont typeface="Arial" panose="020B0604020202020204" pitchFamily="34" charset="0"/>
              <a:buChar char="•"/>
              <a:tabLst>
                <a:tab pos="1486535" algn="l"/>
              </a:tabLst>
            </a:pPr>
            <a:r>
              <a:rPr lang="en-US" sz="1200" spc="-10" dirty="0">
                <a:effectLst/>
                <a:latin typeface="+mn-lt"/>
                <a:ea typeface="Arial" panose="020B0604020202020204" pitchFamily="34" charset="0"/>
              </a:rPr>
              <a:t>Pressure</a:t>
            </a:r>
            <a:endParaRPr lang="en-US" sz="1200" spc="-15" dirty="0">
              <a:effectLst/>
              <a:latin typeface="+mn-lt"/>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1200" spc="-15" dirty="0">
                <a:effectLst/>
                <a:latin typeface="+mn-lt"/>
                <a:ea typeface="Arial" panose="020B0604020202020204" pitchFamily="34" charset="0"/>
              </a:rPr>
              <a:t>Position</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or</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muscle</a:t>
            </a:r>
            <a:r>
              <a:rPr lang="en-US" sz="1200" spc="-5" dirty="0">
                <a:effectLst/>
                <a:latin typeface="+mn-lt"/>
                <a:ea typeface="Arial" panose="020B0604020202020204" pitchFamily="34" charset="0"/>
              </a:rPr>
              <a:t> </a:t>
            </a:r>
            <a:r>
              <a:rPr lang="en-US" sz="1200" spc="-10" dirty="0">
                <a:effectLst/>
                <a:latin typeface="+mn-lt"/>
                <a:ea typeface="Arial" panose="020B0604020202020204" pitchFamily="34" charset="0"/>
              </a:rPr>
              <a:t>sense</a:t>
            </a:r>
          </a:p>
          <a:p>
            <a:pPr marL="1371600" marR="0" lvl="3" indent="0">
              <a:lnSpc>
                <a:spcPct val="100000"/>
              </a:lnSpc>
              <a:spcBef>
                <a:spcPts val="0"/>
              </a:spcBef>
              <a:spcAft>
                <a:spcPts val="0"/>
              </a:spcAft>
              <a:buSzPct val="100000"/>
              <a:buNone/>
              <a:tabLst>
                <a:tab pos="1486535" algn="l"/>
              </a:tabLst>
            </a:pPr>
            <a:endParaRPr lang="en-US" sz="1200" spc="-10" dirty="0">
              <a:effectLst/>
              <a:latin typeface="+mn-lt"/>
              <a:ea typeface="Arial" panose="020B0604020202020204" pitchFamily="34" charset="0"/>
            </a:endParaRPr>
          </a:p>
          <a:p>
            <a:pPr marL="1314450" lvl="1" indent="-342900">
              <a:lnSpc>
                <a:spcPct val="100000"/>
              </a:lnSpc>
              <a:spcBef>
                <a:spcPts val="0"/>
              </a:spcBef>
              <a:buSzPct val="100000"/>
              <a:tabLst>
                <a:tab pos="1486535" algn="l"/>
              </a:tabLst>
            </a:pPr>
            <a:r>
              <a:rPr lang="en-US" sz="1200" spc="-10" dirty="0">
                <a:latin typeface="+mn-lt"/>
                <a:ea typeface="Arial" panose="020B0604020202020204" pitchFamily="34" charset="0"/>
              </a:rPr>
              <a:t>Somatic motor</a:t>
            </a:r>
            <a:endParaRPr lang="en-US" sz="1200" spc="-15" dirty="0">
              <a:effectLst/>
              <a:latin typeface="+mn-lt"/>
              <a:ea typeface="Arial" panose="020B060402020202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40</a:t>
            </a:fld>
            <a:endParaRPr lang="en-US" dirty="0"/>
          </a:p>
        </p:txBody>
      </p:sp>
    </p:spTree>
    <p:extLst>
      <p:ext uri="{BB962C8B-B14F-4D97-AF65-F5344CB8AC3E}">
        <p14:creationId xmlns:p14="http://schemas.microsoft.com/office/powerpoint/2010/main" val="402989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EMT with IV training should be based on the competency of the individual and not the length of the training. The time involved in educating an EMT-IV endorsed provider to an acceptable level of competence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depends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many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factors.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expected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average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program,</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average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students, will achieve results that meet the standard in approximately 42 hours.</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5</a:t>
            </a:fld>
            <a:endParaRPr lang="en-US" dirty="0"/>
          </a:p>
        </p:txBody>
      </p:sp>
    </p:spTree>
    <p:extLst>
      <p:ext uri="{BB962C8B-B14F-4D97-AF65-F5344CB8AC3E}">
        <p14:creationId xmlns:p14="http://schemas.microsoft.com/office/powerpoint/2010/main" val="3162528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Peripheral nervous system</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Categories</a:t>
            </a:r>
          </a:p>
          <a:p>
            <a:pPr marL="457200" lvl="1" indent="0">
              <a:lnSpc>
                <a:spcPct val="100000"/>
              </a:lnSpc>
              <a:spcBef>
                <a:spcPts val="125"/>
              </a:spcBef>
              <a:buSzPct val="100000"/>
              <a:buNone/>
              <a:tabLst>
                <a:tab pos="515620" algn="l"/>
              </a:tabLst>
            </a:pPr>
            <a:endParaRPr lang="en-US" sz="1200" dirty="0">
              <a:effectLst/>
              <a:latin typeface="+mn-lt"/>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1201420" algn="l"/>
              </a:tabLst>
            </a:pPr>
            <a:r>
              <a:rPr lang="en-US" sz="1200" spc="-15" dirty="0">
                <a:effectLst/>
                <a:latin typeface="+mn-lt"/>
                <a:ea typeface="Arial" panose="020B0604020202020204" pitchFamily="34" charset="0"/>
              </a:rPr>
              <a:t>Visceral</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sensory</a:t>
            </a:r>
            <a:r>
              <a:rPr lang="en-US" sz="1200" spc="-5" dirty="0">
                <a:effectLst/>
                <a:latin typeface="+mn-lt"/>
                <a:ea typeface="Arial" panose="020B0604020202020204" pitchFamily="34" charset="0"/>
              </a:rPr>
              <a:t> </a:t>
            </a:r>
            <a:r>
              <a:rPr lang="en-US" sz="1200" spc="-15" dirty="0">
                <a:effectLst/>
                <a:latin typeface="+mn-lt"/>
                <a:ea typeface="Arial" panose="020B0604020202020204" pitchFamily="34" charset="0"/>
              </a:rPr>
              <a:t>- from</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glands and</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structures</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composed of</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somatic</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or cardiac </a:t>
            </a:r>
            <a:r>
              <a:rPr lang="en-US" sz="1200" spc="-10" dirty="0">
                <a:effectLst/>
                <a:latin typeface="+mn-lt"/>
                <a:ea typeface="Arial" panose="020B0604020202020204" pitchFamily="34" charset="0"/>
              </a:rPr>
              <a:t>muscle</a:t>
            </a:r>
          </a:p>
          <a:p>
            <a:pPr marL="914400" marR="0" lvl="2" indent="0">
              <a:lnSpc>
                <a:spcPct val="100000"/>
              </a:lnSpc>
              <a:spcBef>
                <a:spcPts val="0"/>
              </a:spcBef>
              <a:spcAft>
                <a:spcPts val="0"/>
              </a:spcAft>
              <a:buSzPct val="100000"/>
              <a:buNone/>
              <a:tabLst>
                <a:tab pos="1201420" algn="l"/>
              </a:tabLst>
            </a:pPr>
            <a:endParaRPr lang="en-US" sz="1200" spc="-15" dirty="0">
              <a:effectLst/>
              <a:latin typeface="+mn-lt"/>
              <a:ea typeface="Arial" panose="020B0604020202020204" pitchFamily="34" charset="0"/>
            </a:endParaRPr>
          </a:p>
          <a:p>
            <a:pPr marL="1257300" marR="0" lvl="2" indent="-342900">
              <a:lnSpc>
                <a:spcPct val="100000"/>
              </a:lnSpc>
              <a:spcBef>
                <a:spcPts val="5"/>
              </a:spcBef>
              <a:spcAft>
                <a:spcPts val="0"/>
              </a:spcAft>
              <a:buSzPct val="100000"/>
              <a:buFont typeface="Courier New" panose="02070309020205020404" pitchFamily="49" charset="0"/>
              <a:buChar char="o"/>
              <a:tabLst>
                <a:tab pos="1201420" algn="l"/>
              </a:tabLst>
            </a:pPr>
            <a:r>
              <a:rPr lang="en-US" sz="1200" spc="-15" dirty="0">
                <a:effectLst/>
                <a:latin typeface="+mn-lt"/>
                <a:ea typeface="Arial" panose="020B0604020202020204" pitchFamily="34" charset="0"/>
              </a:rPr>
              <a:t>Visceral</a:t>
            </a:r>
            <a:r>
              <a:rPr lang="en-US" sz="1200" spc="-35" dirty="0">
                <a:effectLst/>
                <a:latin typeface="+mn-lt"/>
                <a:ea typeface="Arial" panose="020B0604020202020204" pitchFamily="34" charset="0"/>
              </a:rPr>
              <a:t> </a:t>
            </a:r>
            <a:r>
              <a:rPr lang="en-US" sz="1200" spc="-10" dirty="0">
                <a:effectLst/>
                <a:latin typeface="+mn-lt"/>
                <a:ea typeface="Arial" panose="020B0604020202020204" pitchFamily="34" charset="0"/>
              </a:rPr>
              <a:t>motor</a:t>
            </a:r>
            <a:endParaRPr lang="en-US" sz="1200" spc="-15" dirty="0">
              <a:effectLst/>
              <a:latin typeface="+mn-lt"/>
              <a:ea typeface="Arial" panose="020B060402020202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41</a:t>
            </a:fld>
            <a:endParaRPr lang="en-US" dirty="0"/>
          </a:p>
        </p:txBody>
      </p:sp>
    </p:spTree>
    <p:extLst>
      <p:ext uri="{BB962C8B-B14F-4D97-AF65-F5344CB8AC3E}">
        <p14:creationId xmlns:p14="http://schemas.microsoft.com/office/powerpoint/2010/main" val="592865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Peripheral nervous system</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Brachial plexus</a:t>
            </a:r>
          </a:p>
          <a:p>
            <a:pPr marL="457200" lvl="1" indent="0">
              <a:lnSpc>
                <a:spcPct val="100000"/>
              </a:lnSpc>
              <a:spcBef>
                <a:spcPts val="125"/>
              </a:spcBef>
              <a:buSzPct val="100000"/>
              <a:buNone/>
              <a:tabLst>
                <a:tab pos="515620" algn="l"/>
              </a:tabLst>
            </a:pPr>
            <a:endParaRPr lang="en-US" sz="1200"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5" dirty="0">
                <a:latin typeface="+mn-lt"/>
                <a:ea typeface="Arial" panose="020B0604020202020204" pitchFamily="34" charset="0"/>
              </a:rPr>
              <a:t>C</a:t>
            </a:r>
            <a:r>
              <a:rPr lang="en-US" sz="1200" spc="-15" dirty="0">
                <a:effectLst/>
                <a:latin typeface="+mn-lt"/>
                <a:ea typeface="Arial" panose="020B0604020202020204" pitchFamily="34" charset="0"/>
              </a:rPr>
              <a:t>ollection</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of</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nerves at</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the</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posterior</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triangle of</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the </a:t>
            </a:r>
            <a:r>
              <a:rPr lang="en-US" sz="1200" spc="-20" dirty="0">
                <a:effectLst/>
                <a:latin typeface="+mn-lt"/>
                <a:ea typeface="Arial" panose="020B0604020202020204" pitchFamily="34" charset="0"/>
              </a:rPr>
              <a:t>neck</a:t>
            </a:r>
            <a:endParaRPr lang="en-US" sz="1200" spc="-15" dirty="0">
              <a:effectLst/>
              <a:latin typeface="+mn-lt"/>
              <a:ea typeface="Arial" panose="020B060402020202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5" dirty="0">
                <a:effectLst/>
                <a:latin typeface="+mn-lt"/>
                <a:ea typeface="Arial" panose="020B0604020202020204" pitchFamily="34" charset="0"/>
              </a:rPr>
              <a:t>May</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be</a:t>
            </a:r>
            <a:r>
              <a:rPr lang="en-US" sz="1200" spc="-5" dirty="0">
                <a:effectLst/>
                <a:latin typeface="+mn-lt"/>
                <a:ea typeface="Arial" panose="020B0604020202020204" pitchFamily="34" charset="0"/>
              </a:rPr>
              <a:t> </a:t>
            </a:r>
            <a:r>
              <a:rPr lang="en-US" sz="1200" spc="-15" dirty="0">
                <a:effectLst/>
                <a:latin typeface="+mn-lt"/>
                <a:ea typeface="Arial" panose="020B0604020202020204" pitchFamily="34" charset="0"/>
              </a:rPr>
              <a:t>injured at</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birth,</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or</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in injuries causing permanent</a:t>
            </a:r>
            <a:r>
              <a:rPr lang="en-US" sz="1200" spc="-10" dirty="0">
                <a:effectLst/>
                <a:latin typeface="+mn-lt"/>
                <a:ea typeface="Arial" panose="020B0604020202020204" pitchFamily="34" charset="0"/>
              </a:rPr>
              <a:t> disability</a:t>
            </a:r>
            <a:endParaRPr lang="en-US" sz="1200" spc="-15" dirty="0">
              <a:effectLst/>
              <a:latin typeface="+mn-lt"/>
              <a:ea typeface="Arial" panose="020B060402020202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5" dirty="0">
                <a:effectLst/>
                <a:latin typeface="+mn-lt"/>
                <a:ea typeface="Arial" panose="020B0604020202020204" pitchFamily="34" charset="0"/>
              </a:rPr>
              <a:t>Major </a:t>
            </a:r>
            <a:r>
              <a:rPr lang="en-US" sz="1200" spc="-10" dirty="0">
                <a:effectLst/>
                <a:latin typeface="+mn-lt"/>
                <a:ea typeface="Arial" panose="020B0604020202020204" pitchFamily="34" charset="0"/>
              </a:rPr>
              <a:t>nerves</a:t>
            </a:r>
            <a:endParaRPr lang="en-US" sz="1200" spc="-15" dirty="0">
              <a:effectLst/>
              <a:latin typeface="+mn-lt"/>
              <a:ea typeface="Arial" panose="020B060402020202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42</a:t>
            </a:fld>
            <a:endParaRPr lang="en-US" dirty="0"/>
          </a:p>
        </p:txBody>
      </p:sp>
    </p:spTree>
    <p:extLst>
      <p:ext uri="{BB962C8B-B14F-4D97-AF65-F5344CB8AC3E}">
        <p14:creationId xmlns:p14="http://schemas.microsoft.com/office/powerpoint/2010/main" val="1433268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Autonomic nervous system- Function beyond conscious control </a:t>
            </a:r>
          </a:p>
          <a:p>
            <a:pPr marL="457200" lvl="1" indent="0">
              <a:lnSpc>
                <a:spcPct val="100000"/>
              </a:lnSpc>
              <a:spcBef>
                <a:spcPts val="125"/>
              </a:spcBef>
              <a:buSzPct val="100000"/>
              <a:buNone/>
              <a:tabLst>
                <a:tab pos="515620" algn="l"/>
              </a:tabLst>
            </a:pPr>
            <a:endParaRPr lang="en-US" sz="1200" dirty="0">
              <a:latin typeface="+mn-lt"/>
              <a:ea typeface="Calibri" panose="020F0502020204030204" pitchFamily="34" charset="0"/>
            </a:endParaRPr>
          </a:p>
          <a:p>
            <a:pPr marL="342900" lvl="0" indent="-342900">
              <a:lnSpc>
                <a:spcPct val="150000"/>
              </a:lnSpc>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Divisions</a:t>
            </a:r>
            <a:endParaRPr lang="en-US" sz="1200" dirty="0">
              <a:effectLst/>
              <a:latin typeface="+mn-lt"/>
              <a:ea typeface="Calibri" panose="020F0502020204030204" pitchFamily="34" charset="0"/>
            </a:endParaRPr>
          </a:p>
          <a:p>
            <a:pPr marL="800100" marR="0" lvl="1"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5" dirty="0">
                <a:effectLst/>
                <a:latin typeface="+mn-lt"/>
                <a:ea typeface="Arial" panose="020B0604020202020204" pitchFamily="34" charset="0"/>
              </a:rPr>
              <a:t>Sympathetic </a:t>
            </a:r>
          </a:p>
          <a:p>
            <a:pPr marL="971550" lvl="2" indent="-342900">
              <a:lnSpc>
                <a:spcPct val="150000"/>
              </a:lnSpc>
              <a:spcBef>
                <a:spcPts val="5"/>
              </a:spcBef>
              <a:buSzPct val="100000"/>
              <a:buFont typeface="Arial" panose="020B0604020202020204" pitchFamily="34" charset="0"/>
              <a:buChar char="•"/>
              <a:tabLst>
                <a:tab pos="1201420" algn="l"/>
              </a:tabLst>
            </a:pPr>
            <a:r>
              <a:rPr lang="en-US" sz="1200" spc="-15" dirty="0">
                <a:effectLst/>
                <a:latin typeface="+mn-lt"/>
                <a:ea typeface="Arial" panose="020B0604020202020204" pitchFamily="34" charset="0"/>
              </a:rPr>
              <a:t>More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widespread</a:t>
            </a:r>
            <a:r>
              <a:rPr lang="en-US" sz="1200" spc="-25" dirty="0">
                <a:effectLst/>
                <a:latin typeface="+mn-lt"/>
                <a:ea typeface="Arial" panose="020B0604020202020204" pitchFamily="34" charset="0"/>
              </a:rPr>
              <a:t> </a:t>
            </a:r>
            <a:r>
              <a:rPr lang="en-US" sz="1200" spc="-10" dirty="0">
                <a:effectLst/>
                <a:latin typeface="+mn-lt"/>
                <a:ea typeface="Arial" panose="020B0604020202020204" pitchFamily="34" charset="0"/>
              </a:rPr>
              <a:t>effects</a:t>
            </a:r>
            <a:endParaRPr lang="en-US" sz="1200" spc="-15" dirty="0">
              <a:effectLst/>
              <a:latin typeface="+mn-lt"/>
              <a:ea typeface="Arial" panose="020B0604020202020204" pitchFamily="34" charset="0"/>
            </a:endParaRPr>
          </a:p>
          <a:p>
            <a:pPr marL="971550" marR="1046480" lvl="2" indent="-342900">
              <a:lnSpc>
                <a:spcPct val="150000"/>
              </a:lnSpc>
              <a:spcBef>
                <a:spcPts val="0"/>
              </a:spcBef>
              <a:buSzPct val="100000"/>
              <a:buFont typeface="Arial" panose="020B0604020202020204" pitchFamily="34" charset="0"/>
              <a:buChar char="•"/>
              <a:tabLst>
                <a:tab pos="1201420" algn="l"/>
              </a:tabLst>
            </a:pPr>
            <a:r>
              <a:rPr lang="en-US" sz="1200" spc="-15" dirty="0">
                <a:effectLst/>
                <a:latin typeface="+mn-lt"/>
                <a:ea typeface="Arial" panose="020B0604020202020204" pitchFamily="34" charset="0"/>
              </a:rPr>
              <a:t>Stimulation</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causes increased heart rate,</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increased BP, rise in</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blood</a:t>
            </a:r>
            <a:r>
              <a:rPr lang="en-US" sz="1200" spc="-35" dirty="0">
                <a:effectLst/>
                <a:latin typeface="+mn-lt"/>
                <a:ea typeface="Arial" panose="020B0604020202020204" pitchFamily="34" charset="0"/>
              </a:rPr>
              <a:t> </a:t>
            </a:r>
            <a:r>
              <a:rPr lang="en-US" sz="1200" spc="-15" dirty="0">
                <a:effectLst/>
                <a:latin typeface="+mn-lt"/>
                <a:ea typeface="Arial" panose="020B0604020202020204" pitchFamily="34" charset="0"/>
              </a:rPr>
              <a:t>sugar, </a:t>
            </a:r>
            <a:r>
              <a:rPr lang="en-US" sz="1200" spc="-10" dirty="0">
                <a:effectLst/>
                <a:latin typeface="+mn-lt"/>
                <a:ea typeface="Arial" panose="020B0604020202020204" pitchFamily="34" charset="0"/>
              </a:rPr>
              <a:t>bronchodilation</a:t>
            </a:r>
            <a:endParaRPr lang="en-US" sz="1200" spc="-15" dirty="0">
              <a:effectLst/>
              <a:latin typeface="+mn-lt"/>
              <a:ea typeface="Arial" panose="020B0604020202020204" pitchFamily="34" charset="0"/>
            </a:endParaRPr>
          </a:p>
          <a:p>
            <a:pPr marL="971550" lvl="2" indent="-342900">
              <a:lnSpc>
                <a:spcPct val="150000"/>
              </a:lnSpc>
              <a:spcBef>
                <a:spcPts val="0"/>
              </a:spcBef>
              <a:buSzPct val="100000"/>
              <a:buFont typeface="Arial" panose="020B0604020202020204" pitchFamily="34" charset="0"/>
              <a:buChar char="•"/>
              <a:tabLst>
                <a:tab pos="1201420" algn="l"/>
              </a:tabLst>
            </a:pPr>
            <a:r>
              <a:rPr lang="en-US" sz="1200" spc="-15" dirty="0">
                <a:effectLst/>
                <a:latin typeface="+mn-lt"/>
                <a:ea typeface="Arial" panose="020B0604020202020204" pitchFamily="34" charset="0"/>
              </a:rPr>
              <a:t>“Fight</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or </a:t>
            </a:r>
            <a:r>
              <a:rPr lang="en-US" sz="1200" spc="-10" dirty="0">
                <a:effectLst/>
                <a:latin typeface="+mn-lt"/>
                <a:ea typeface="Arial" panose="020B0604020202020204" pitchFamily="34" charset="0"/>
              </a:rPr>
              <a:t>flight”</a:t>
            </a:r>
            <a:endParaRPr lang="en-US" sz="1200" spc="-15" dirty="0">
              <a:effectLst/>
              <a:latin typeface="+mn-lt"/>
              <a:ea typeface="Arial" panose="020B060402020202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43</a:t>
            </a:fld>
            <a:endParaRPr lang="en-US" dirty="0"/>
          </a:p>
        </p:txBody>
      </p:sp>
    </p:spTree>
    <p:extLst>
      <p:ext uri="{BB962C8B-B14F-4D97-AF65-F5344CB8AC3E}">
        <p14:creationId xmlns:p14="http://schemas.microsoft.com/office/powerpoint/2010/main" val="4123706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Autonomic nervous system- Function beyond conscious control </a:t>
            </a:r>
          </a:p>
          <a:p>
            <a:pPr indent="-61913">
              <a:spcBef>
                <a:spcPts val="125"/>
              </a:spcBef>
              <a:buSzPct val="100000"/>
              <a:tabLst>
                <a:tab pos="515620" algn="l"/>
              </a:tabLst>
            </a:pPr>
            <a:endParaRPr lang="en-US" sz="1200" dirty="0">
              <a:latin typeface="+mn-lt"/>
              <a:ea typeface="Calibri" panose="020F0502020204030204" pitchFamily="34" charset="0"/>
            </a:endParaRPr>
          </a:p>
          <a:p>
            <a:pPr marL="0" lvl="0" indent="0">
              <a:lnSpc>
                <a:spcPct val="150000"/>
              </a:lnSpc>
              <a:spcBef>
                <a:spcPts val="125"/>
              </a:spcBef>
              <a:buSzPct val="100000"/>
              <a:buFont typeface="Wingdings" panose="05000000000000000000" pitchFamily="2" charset="2"/>
              <a:buNone/>
              <a:tabLst>
                <a:tab pos="515620" algn="l"/>
              </a:tabLst>
            </a:pPr>
            <a:r>
              <a:rPr lang="en-US" sz="1200" dirty="0">
                <a:latin typeface="+mn-lt"/>
                <a:ea typeface="Calibri" panose="020F0502020204030204" pitchFamily="34" charset="0"/>
              </a:rPr>
              <a:t>Divisions</a:t>
            </a:r>
            <a:endParaRPr lang="en-US" sz="1200" dirty="0">
              <a:effectLst/>
              <a:latin typeface="+mn-lt"/>
              <a:ea typeface="Calibri" panose="020F0502020204030204" pitchFamily="34" charset="0"/>
            </a:endParaRPr>
          </a:p>
          <a:p>
            <a:pPr marL="342900" marR="0" lvl="0"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5" dirty="0">
                <a:latin typeface="+mn-lt"/>
                <a:ea typeface="Arial" panose="020B0604020202020204" pitchFamily="34" charset="0"/>
              </a:rPr>
              <a:t>Parasympathetic</a:t>
            </a:r>
            <a:endParaRPr lang="en-US" sz="1200" spc="-15" dirty="0">
              <a:effectLst/>
              <a:latin typeface="+mn-lt"/>
              <a:ea typeface="Arial" panose="020B0604020202020204" pitchFamily="34" charset="0"/>
            </a:endParaRPr>
          </a:p>
          <a:p>
            <a:pPr marL="1028700" lvl="2" indent="-342900">
              <a:lnSpc>
                <a:spcPct val="150000"/>
              </a:lnSpc>
              <a:spcBef>
                <a:spcPts val="0"/>
              </a:spcBef>
              <a:buSzPct val="100000"/>
              <a:buFont typeface="Arial" panose="020B0604020202020204" pitchFamily="34" charset="0"/>
              <a:buChar char="•"/>
              <a:tabLst>
                <a:tab pos="1143635" algn="l"/>
              </a:tabLst>
            </a:pPr>
            <a:r>
              <a:rPr lang="en-US" sz="1200" spc="-15" dirty="0">
                <a:effectLst/>
                <a:latin typeface="+mn-lt"/>
                <a:ea typeface="Arial" panose="020B0604020202020204" pitchFamily="34" charset="0"/>
              </a:rPr>
              <a:t>Effects</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more</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apparent in quiet</a:t>
            </a:r>
            <a:r>
              <a:rPr lang="en-US" sz="1200" spc="-5" dirty="0">
                <a:effectLst/>
                <a:latin typeface="+mn-lt"/>
                <a:ea typeface="Arial" panose="020B0604020202020204" pitchFamily="34" charset="0"/>
              </a:rPr>
              <a:t> </a:t>
            </a:r>
            <a:r>
              <a:rPr lang="en-US" sz="1200" spc="-20" dirty="0">
                <a:effectLst/>
                <a:latin typeface="+mn-lt"/>
                <a:ea typeface="Arial" panose="020B0604020202020204" pitchFamily="34" charset="0"/>
              </a:rPr>
              <a:t>state</a:t>
            </a:r>
            <a:endParaRPr lang="en-US" sz="1200" spc="-15" dirty="0">
              <a:effectLst/>
              <a:latin typeface="+mn-lt"/>
              <a:ea typeface="Arial" panose="020B0604020202020204" pitchFamily="34" charset="0"/>
            </a:endParaRPr>
          </a:p>
          <a:p>
            <a:pPr marL="1028700" lvl="2" indent="-342900">
              <a:lnSpc>
                <a:spcPct val="150000"/>
              </a:lnSpc>
              <a:spcBef>
                <a:spcPts val="0"/>
              </a:spcBef>
              <a:buSzPct val="100000"/>
              <a:buFont typeface="Arial" panose="020B0604020202020204" pitchFamily="34" charset="0"/>
              <a:buChar char="•"/>
              <a:tabLst>
                <a:tab pos="1143635" algn="l"/>
              </a:tabLst>
            </a:pPr>
            <a:r>
              <a:rPr lang="en-US" sz="1200" spc="-15" dirty="0">
                <a:effectLst/>
                <a:latin typeface="+mn-lt"/>
                <a:ea typeface="Arial" panose="020B0604020202020204" pitchFamily="34" charset="0"/>
              </a:rPr>
              <a:t>Body</a:t>
            </a:r>
            <a:r>
              <a:rPr lang="en-US" sz="1200" spc="-35" dirty="0">
                <a:effectLst/>
                <a:latin typeface="+mn-lt"/>
                <a:ea typeface="Arial" panose="020B0604020202020204" pitchFamily="34" charset="0"/>
              </a:rPr>
              <a:t> </a:t>
            </a:r>
            <a:r>
              <a:rPr lang="en-US" sz="1200" spc="-15" dirty="0">
                <a:effectLst/>
                <a:latin typeface="+mn-lt"/>
                <a:ea typeface="Arial" panose="020B0604020202020204" pitchFamily="34" charset="0"/>
              </a:rPr>
              <a:t>conservation</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processes, i.e., digestion</a:t>
            </a:r>
            <a:r>
              <a:rPr lang="en-US" sz="1200" spc="-35" dirty="0">
                <a:effectLst/>
                <a:latin typeface="+mn-lt"/>
                <a:ea typeface="Arial" panose="020B0604020202020204" pitchFamily="34" charset="0"/>
              </a:rPr>
              <a:t> </a:t>
            </a:r>
            <a:r>
              <a:rPr lang="en-US" sz="1200" spc="-15" dirty="0">
                <a:effectLst/>
                <a:latin typeface="+mn-lt"/>
                <a:ea typeface="Arial" panose="020B0604020202020204" pitchFamily="34" charset="0"/>
              </a:rPr>
              <a:t>and</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storage of</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materials for</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well-</a:t>
            </a:r>
            <a:r>
              <a:rPr lang="en-US" sz="1200" spc="-10" dirty="0">
                <a:effectLst/>
                <a:latin typeface="+mn-lt"/>
                <a:ea typeface="Arial" panose="020B0604020202020204" pitchFamily="34" charset="0"/>
              </a:rPr>
              <a:t>being</a:t>
            </a:r>
            <a:endParaRPr lang="en-US" sz="1200" spc="-15" dirty="0">
              <a:effectLst/>
              <a:latin typeface="+mn-lt"/>
              <a:ea typeface="Arial" panose="020B0604020202020204" pitchFamily="34" charset="0"/>
            </a:endParaRPr>
          </a:p>
          <a:p>
            <a:pPr marL="1028700" lvl="2" indent="-342900">
              <a:lnSpc>
                <a:spcPct val="150000"/>
              </a:lnSpc>
              <a:spcBef>
                <a:spcPts val="5"/>
              </a:spcBef>
              <a:buSzPct val="100000"/>
              <a:buFont typeface="Arial" panose="020B0604020202020204" pitchFamily="34" charset="0"/>
              <a:buChar char="•"/>
              <a:tabLst>
                <a:tab pos="1143635" algn="l"/>
              </a:tabLst>
            </a:pPr>
            <a:r>
              <a:rPr lang="en-US" sz="1200" spc="-15" dirty="0">
                <a:effectLst/>
                <a:latin typeface="+mn-lt"/>
                <a:ea typeface="Arial" panose="020B0604020202020204" pitchFamily="34" charset="0"/>
              </a:rPr>
              <a:t>Complementary</a:t>
            </a:r>
            <a:r>
              <a:rPr lang="en-US" sz="1200" spc="-40" dirty="0">
                <a:effectLst/>
                <a:latin typeface="+mn-lt"/>
                <a:ea typeface="Arial" panose="020B0604020202020204" pitchFamily="34" charset="0"/>
              </a:rPr>
              <a:t> </a:t>
            </a:r>
            <a:r>
              <a:rPr lang="en-US" sz="1200" spc="-10" dirty="0">
                <a:effectLst/>
                <a:latin typeface="+mn-lt"/>
                <a:ea typeface="Arial" panose="020B0604020202020204" pitchFamily="34" charset="0"/>
              </a:rPr>
              <a:t>effects</a:t>
            </a:r>
            <a:endParaRPr lang="en-US" sz="1200" spc="-15" dirty="0">
              <a:effectLst/>
              <a:latin typeface="+mn-lt"/>
              <a:ea typeface="Arial" panose="020B060402020202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44</a:t>
            </a:fld>
            <a:endParaRPr lang="en-US" dirty="0"/>
          </a:p>
        </p:txBody>
      </p:sp>
    </p:spTree>
    <p:extLst>
      <p:ext uri="{BB962C8B-B14F-4D97-AF65-F5344CB8AC3E}">
        <p14:creationId xmlns:p14="http://schemas.microsoft.com/office/powerpoint/2010/main" val="4040653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Blood</a:t>
            </a:r>
          </a:p>
          <a:p>
            <a:pPr marL="342900" lvl="0" indent="-342900">
              <a:lnSpc>
                <a:spcPct val="150000"/>
              </a:lnSpc>
              <a:spcBef>
                <a:spcPts val="125"/>
              </a:spcBef>
              <a:buSzPct val="100000"/>
              <a:buFont typeface="Wingdings" panose="05000000000000000000" pitchFamily="2" charset="2"/>
              <a:buChar char="§"/>
              <a:tabLst>
                <a:tab pos="515620" algn="l"/>
              </a:tabLst>
            </a:pPr>
            <a:r>
              <a:rPr lang="en-US" sz="1200" dirty="0">
                <a:effectLst/>
                <a:latin typeface="+mn-lt"/>
                <a:ea typeface="Calibri" panose="020F0502020204030204" pitchFamily="34" charset="0"/>
              </a:rPr>
              <a:t>Characteristics of bloo</a:t>
            </a:r>
            <a:r>
              <a:rPr lang="en-US" sz="1200" dirty="0">
                <a:latin typeface="+mn-lt"/>
                <a:ea typeface="Calibri" panose="020F0502020204030204" pitchFamily="34" charset="0"/>
              </a:rPr>
              <a:t>d</a:t>
            </a:r>
            <a:endParaRPr lang="en-US" sz="1200" dirty="0">
              <a:effectLst/>
              <a:latin typeface="+mn-lt"/>
              <a:ea typeface="Calibri" panose="020F0502020204030204" pitchFamily="34" charset="0"/>
            </a:endParaRPr>
          </a:p>
          <a:p>
            <a:pPr marL="800100" marR="0" lvl="1"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5" dirty="0">
                <a:latin typeface="+mn-lt"/>
                <a:ea typeface="Calibri" panose="020F0502020204030204" pitchFamily="34" charset="0"/>
              </a:rPr>
              <a:t>Amount</a:t>
            </a:r>
          </a:p>
          <a:p>
            <a:pPr marL="800100" marR="0" lvl="1" indent="-342900">
              <a:lnSpc>
                <a:spcPct val="150000"/>
              </a:lnSpc>
              <a:spcBef>
                <a:spcPts val="0"/>
              </a:spcBef>
              <a:spcAft>
                <a:spcPts val="0"/>
              </a:spcAft>
              <a:buSzPct val="100000"/>
              <a:buFont typeface="Courier New" panose="02070309020205020404" pitchFamily="49" charset="0"/>
              <a:buChar char="o"/>
              <a:tabLst>
                <a:tab pos="1201420" algn="l"/>
              </a:tabLst>
            </a:pPr>
            <a:r>
              <a:rPr lang="en-US" sz="1200" spc="-15" dirty="0">
                <a:latin typeface="+mn-lt"/>
                <a:ea typeface="Calibri" panose="020F0502020204030204" pitchFamily="34" charset="0"/>
              </a:rPr>
              <a:t>Color</a:t>
            </a:r>
            <a:endParaRPr lang="en-US" sz="1200" dirty="0">
              <a:latin typeface="+mn-lt"/>
              <a:ea typeface="Calibri" panose="020F0502020204030204" pitchFamily="34" charset="0"/>
            </a:endParaRPr>
          </a:p>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dirty="0">
                <a:effectLst/>
                <a:latin typeface="+mn-lt"/>
                <a:ea typeface="Calibri" panose="020F0502020204030204" pitchFamily="34" charset="0"/>
              </a:rPr>
              <a:t>Plasma</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45</a:t>
            </a:fld>
            <a:endParaRPr lang="en-US" dirty="0"/>
          </a:p>
        </p:txBody>
      </p:sp>
    </p:spTree>
    <p:extLst>
      <p:ext uri="{BB962C8B-B14F-4D97-AF65-F5344CB8AC3E}">
        <p14:creationId xmlns:p14="http://schemas.microsoft.com/office/powerpoint/2010/main" val="407284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Blood cells</a:t>
            </a:r>
          </a:p>
          <a:p>
            <a:pPr marL="800100" lvl="1" indent="-342900">
              <a:lnSpc>
                <a:spcPct val="150000"/>
              </a:lnSpc>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Red blood cells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effectLst/>
                <a:latin typeface="+mn-lt"/>
                <a:ea typeface="Calibri" panose="020F0502020204030204" pitchFamily="34" charset="0"/>
              </a:rPr>
              <a:t>Function</a:t>
            </a:r>
            <a:endParaRPr lang="en-US" sz="1200" spc="-5"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5" dirty="0">
                <a:effectLst/>
                <a:latin typeface="+mn-lt"/>
                <a:ea typeface="Calibri" panose="020F0502020204030204" pitchFamily="34" charset="0"/>
              </a:rPr>
              <a:t>Production</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20" dirty="0">
                <a:effectLst/>
                <a:latin typeface="+mn-lt"/>
                <a:ea typeface="Calibri" panose="020F0502020204030204" pitchFamily="34" charset="0"/>
              </a:rPr>
              <a:t> </a:t>
            </a:r>
            <a:r>
              <a:rPr lang="en-US" sz="1200" spc="-10" dirty="0">
                <a:effectLst/>
                <a:latin typeface="+mn-lt"/>
                <a:ea typeface="Calibri" panose="020F0502020204030204" pitchFamily="34" charset="0"/>
              </a:rPr>
              <a:t>maturation</a:t>
            </a:r>
            <a:endParaRPr lang="en-US" sz="1200" spc="-5"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5" dirty="0">
                <a:effectLst/>
                <a:latin typeface="+mn-lt"/>
                <a:ea typeface="Calibri" panose="020F0502020204030204" pitchFamily="34" charset="0"/>
              </a:rPr>
              <a:t>Blood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types</a:t>
            </a: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46</a:t>
            </a:fld>
            <a:endParaRPr lang="en-US" dirty="0"/>
          </a:p>
        </p:txBody>
      </p:sp>
    </p:spTree>
    <p:extLst>
      <p:ext uri="{BB962C8B-B14F-4D97-AF65-F5344CB8AC3E}">
        <p14:creationId xmlns:p14="http://schemas.microsoft.com/office/powerpoint/2010/main" val="2807014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Blood cells</a:t>
            </a:r>
          </a:p>
          <a:p>
            <a:pPr marL="800100" lvl="1" indent="-342900">
              <a:lnSpc>
                <a:spcPct val="150000"/>
              </a:lnSpc>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White blood cells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effectLst/>
                <a:latin typeface="+mn-lt"/>
                <a:ea typeface="Calibri" panose="020F0502020204030204" pitchFamily="34" charset="0"/>
              </a:rPr>
              <a:t>Functions</a:t>
            </a: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47</a:t>
            </a:fld>
            <a:endParaRPr lang="en-US" dirty="0"/>
          </a:p>
        </p:txBody>
      </p:sp>
    </p:spTree>
    <p:extLst>
      <p:ext uri="{BB962C8B-B14F-4D97-AF65-F5344CB8AC3E}">
        <p14:creationId xmlns:p14="http://schemas.microsoft.com/office/powerpoint/2010/main" val="3402736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Blood cells</a:t>
            </a:r>
          </a:p>
          <a:p>
            <a:pPr marL="800100" lvl="1" indent="-342900">
              <a:lnSpc>
                <a:spcPct val="150000"/>
              </a:lnSpc>
              <a:spcBef>
                <a:spcPts val="125"/>
              </a:spcBef>
              <a:buSzPct val="100000"/>
              <a:buFont typeface="Wingdings" panose="05000000000000000000" pitchFamily="2" charset="2"/>
              <a:buChar char="§"/>
              <a:tabLst>
                <a:tab pos="515620" algn="l"/>
              </a:tabLst>
            </a:pPr>
            <a:r>
              <a:rPr lang="en-US" sz="1200" dirty="0">
                <a:latin typeface="+mn-lt"/>
                <a:ea typeface="Calibri" panose="020F0502020204030204" pitchFamily="34" charset="0"/>
              </a:rPr>
              <a:t>Platelets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effectLst/>
                <a:latin typeface="+mn-lt"/>
                <a:ea typeface="Calibri" panose="020F0502020204030204" pitchFamily="34" charset="0"/>
              </a:rPr>
              <a:t>Functions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Blood clotting </a:t>
            </a: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48</a:t>
            </a:fld>
            <a:endParaRPr lang="en-US" dirty="0"/>
          </a:p>
        </p:txBody>
      </p:sp>
    </p:spTree>
    <p:extLst>
      <p:ext uri="{BB962C8B-B14F-4D97-AF65-F5344CB8AC3E}">
        <p14:creationId xmlns:p14="http://schemas.microsoft.com/office/powerpoint/2010/main" val="1008109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The Heart- </a:t>
            </a:r>
            <a:r>
              <a:rPr lang="en-US" sz="1200" spc="-5" dirty="0">
                <a:effectLst/>
                <a:latin typeface="+mn-lt"/>
                <a:ea typeface="Calibri" panose="020F0502020204030204" pitchFamily="34" charset="0"/>
              </a:rPr>
              <a:t>Chambers,</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vessels,</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valves</a:t>
            </a:r>
            <a:endParaRPr lang="en-US" sz="1200" dirty="0">
              <a:latin typeface="+mn-lt"/>
              <a:ea typeface="Calibri" panose="020F0502020204030204" pitchFamily="34" charset="0"/>
            </a:endParaRP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Right atrium</a:t>
            </a:r>
            <a:endParaRPr lang="en-US" sz="1200" spc="-10"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Superior vena cava</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effectLst/>
                <a:latin typeface="+mn-lt"/>
                <a:ea typeface="Calibri" panose="020F0502020204030204" pitchFamily="34" charset="0"/>
              </a:rPr>
              <a:t>Infer</a:t>
            </a:r>
            <a:r>
              <a:rPr lang="en-US" sz="1200" spc="-10" dirty="0">
                <a:latin typeface="+mn-lt"/>
                <a:ea typeface="Calibri" panose="020F0502020204030204" pitchFamily="34" charset="0"/>
              </a:rPr>
              <a:t>ior vena cava</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effectLst/>
                <a:latin typeface="+mn-lt"/>
                <a:ea typeface="Calibri" panose="020F0502020204030204" pitchFamily="34" charset="0"/>
              </a:rPr>
              <a:t>Tricuspid valve</a:t>
            </a: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49</a:t>
            </a:fld>
            <a:endParaRPr lang="en-US" dirty="0"/>
          </a:p>
        </p:txBody>
      </p:sp>
    </p:spTree>
    <p:extLst>
      <p:ext uri="{BB962C8B-B14F-4D97-AF65-F5344CB8AC3E}">
        <p14:creationId xmlns:p14="http://schemas.microsoft.com/office/powerpoint/2010/main" val="1702389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The Heart- </a:t>
            </a:r>
            <a:r>
              <a:rPr lang="en-US" sz="1200" spc="-5" dirty="0">
                <a:effectLst/>
                <a:latin typeface="+mn-lt"/>
                <a:ea typeface="Calibri" panose="020F0502020204030204" pitchFamily="34" charset="0"/>
              </a:rPr>
              <a:t>Chambers,</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vessels,</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valves</a:t>
            </a:r>
            <a:endParaRPr lang="en-US" sz="1200" dirty="0">
              <a:latin typeface="+mn-lt"/>
              <a:ea typeface="Calibri" panose="020F0502020204030204" pitchFamily="34" charset="0"/>
            </a:endParaRP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Left atrium</a:t>
            </a:r>
            <a:endParaRPr lang="en-US" sz="1200" spc="-10"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Pulmonary veins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Mitral valve / bicuspid</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50</a:t>
            </a:fld>
            <a:endParaRPr lang="en-US" dirty="0"/>
          </a:p>
        </p:txBody>
      </p:sp>
    </p:spTree>
    <p:extLst>
      <p:ext uri="{BB962C8B-B14F-4D97-AF65-F5344CB8AC3E}">
        <p14:creationId xmlns:p14="http://schemas.microsoft.com/office/powerpoint/2010/main" val="2141014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930"/>
              </a:spcBef>
              <a:spcAft>
                <a:spcPts val="0"/>
              </a:spcAft>
            </a:pPr>
            <a:r>
              <a:rPr lang="en-US" sz="1200" dirty="0">
                <a:effectLst/>
                <a:latin typeface="Calibri" panose="020F0502020204030204" pitchFamily="34" charset="0"/>
                <a:ea typeface="Calibri" panose="020F0502020204030204" pitchFamily="34" charset="0"/>
              </a:rPr>
              <a:t>NOTE: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recommended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some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insertions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accomplished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during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field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internship.</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County Medical Program Director determines competency for all skills. In addition to the hours of instruction and practical skill evaluations, this course requires that the student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successfully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complete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interactions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clinical/prehospital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setting.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Any</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combination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 the resources listed in the </a:t>
            </a:r>
            <a:r>
              <a:rPr lang="en-US" sz="1200" dirty="0">
                <a:solidFill>
                  <a:srgbClr val="0462C1"/>
                </a:solidFill>
                <a:effectLst/>
                <a:latin typeface="Calibri" panose="020F0502020204030204" pitchFamily="34" charset="0"/>
                <a:ea typeface="Calibri" panose="020F0502020204030204" pitchFamily="34" charset="0"/>
                <a:hlinkClick r:id="rId3"/>
              </a:rPr>
              <a:t>EMS Training Program and Instructor Manual</a:t>
            </a:r>
            <a:r>
              <a:rPr lang="en-US" sz="1200" u="none" strike="noStrike" dirty="0">
                <a:solidFill>
                  <a:srgbClr val="0462C1"/>
                </a:solidFill>
                <a:effectLst/>
                <a:latin typeface="Calibri" panose="020F0502020204030204" pitchFamily="34" charset="0"/>
                <a:ea typeface="Calibri" panose="020F0502020204030204" pitchFamily="34" charset="0"/>
                <a:hlinkClick r:id="rId3"/>
              </a:rPr>
              <a:t> </a:t>
            </a:r>
            <a:r>
              <a:rPr lang="en-US" sz="1200" dirty="0">
                <a:effectLst/>
                <a:latin typeface="Calibri" panose="020F0502020204030204" pitchFamily="34" charset="0"/>
                <a:ea typeface="Calibri" panose="020F0502020204030204" pitchFamily="34" charset="0"/>
              </a:rPr>
              <a:t>may be used to meet the </a:t>
            </a:r>
            <a:r>
              <a:rPr lang="en-US" sz="1200" spc="-10" dirty="0">
                <a:effectLst/>
                <a:latin typeface="Calibri" panose="020F0502020204030204" pitchFamily="34" charset="0"/>
                <a:ea typeface="Calibri" panose="020F0502020204030204" pitchFamily="34" charset="0"/>
              </a:rPr>
              <a:t>requirements. </a:t>
            </a:r>
            <a:r>
              <a:rPr lang="en-US" sz="1200" b="0" dirty="0">
                <a:effectLst/>
                <a:latin typeface="Calibri" panose="020F0502020204030204" pitchFamily="34" charset="0"/>
                <a:ea typeface="Calibri" panose="020F0502020204030204" pitchFamily="34" charset="0"/>
              </a:rPr>
              <a:t>The</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Washington</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State</a:t>
            </a:r>
            <a:r>
              <a:rPr lang="en-US" sz="1200" b="0" spc="-3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Department</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of</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Health</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requires</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specific</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evaluation</a:t>
            </a:r>
            <a:r>
              <a:rPr lang="en-US" sz="1200" b="0" spc="-3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of</a:t>
            </a:r>
            <a:r>
              <a:rPr lang="en-US" sz="1200" b="0" spc="-1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knowledge</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and psychomotor</a:t>
            </a:r>
            <a:r>
              <a:rPr lang="en-US" sz="1200" b="0" spc="-3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performance</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prior</a:t>
            </a:r>
            <a:r>
              <a:rPr lang="en-US" sz="1200" b="0" spc="-3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to</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course</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completion</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to</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obtain</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official</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endorsement</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as</a:t>
            </a:r>
            <a:r>
              <a:rPr lang="en-US" sz="1200" b="0" spc="-30" dirty="0">
                <a:effectLst/>
                <a:latin typeface="Calibri" panose="020F0502020204030204" pitchFamily="34" charset="0"/>
                <a:ea typeface="Calibri" panose="020F0502020204030204" pitchFamily="34" charset="0"/>
              </a:rPr>
              <a:t> </a:t>
            </a:r>
            <a:r>
              <a:rPr lang="en-US" sz="1200" b="0" spc="-25" dirty="0">
                <a:effectLst/>
                <a:latin typeface="Calibri" panose="020F0502020204030204" pitchFamily="34" charset="0"/>
                <a:ea typeface="Calibri" panose="020F0502020204030204" pitchFamily="34" charset="0"/>
              </a:rPr>
              <a:t>an </a:t>
            </a:r>
            <a:r>
              <a:rPr lang="en-US" sz="1200" b="0" dirty="0">
                <a:effectLst/>
                <a:latin typeface="Calibri" panose="020F0502020204030204" pitchFamily="34" charset="0"/>
                <a:ea typeface="Calibri" panose="020F0502020204030204" pitchFamily="34" charset="0"/>
              </a:rPr>
              <a:t>EMT-IV</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provider.</a:t>
            </a:r>
            <a:r>
              <a:rPr lang="en-US" sz="1200" b="0" spc="-3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These</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evaluations</a:t>
            </a:r>
            <a:r>
              <a:rPr lang="en-US" sz="1200" b="0" spc="-1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are</a:t>
            </a:r>
            <a:r>
              <a:rPr lang="en-US" sz="1200" b="0" spc="-1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conducted</a:t>
            </a:r>
            <a:r>
              <a:rPr lang="en-US" sz="1200" b="0" spc="-1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throughout</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the</a:t>
            </a:r>
            <a:r>
              <a:rPr lang="en-US" sz="1200" b="0" spc="-1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course</a:t>
            </a:r>
            <a:r>
              <a:rPr lang="en-US" sz="1200" b="0" spc="-2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and</a:t>
            </a:r>
            <a:r>
              <a:rPr lang="en-US" sz="1200" b="0" spc="-1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as</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 final</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course comprehensive practical evaluation, prior to course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6</a:t>
            </a:fld>
            <a:endParaRPr lang="en-US" dirty="0"/>
          </a:p>
        </p:txBody>
      </p:sp>
    </p:spTree>
    <p:extLst>
      <p:ext uri="{BB962C8B-B14F-4D97-AF65-F5344CB8AC3E}">
        <p14:creationId xmlns:p14="http://schemas.microsoft.com/office/powerpoint/2010/main" val="2785706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The Heart- </a:t>
            </a:r>
            <a:r>
              <a:rPr lang="en-US" sz="1200" spc="-5" dirty="0">
                <a:effectLst/>
                <a:latin typeface="+mn-lt"/>
                <a:ea typeface="Calibri" panose="020F0502020204030204" pitchFamily="34" charset="0"/>
              </a:rPr>
              <a:t>Chambers,</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vessels,</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valves</a:t>
            </a:r>
            <a:endParaRPr lang="en-US" sz="1200" dirty="0">
              <a:latin typeface="+mn-lt"/>
              <a:ea typeface="Calibri" panose="020F0502020204030204" pitchFamily="34" charset="0"/>
            </a:endParaRP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Right ventricle</a:t>
            </a:r>
            <a:endParaRPr lang="en-US" sz="1200" spc="-10"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Pulmonary artery</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Pulmonary semilunar valve</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51</a:t>
            </a:fld>
            <a:endParaRPr lang="en-US" dirty="0"/>
          </a:p>
        </p:txBody>
      </p:sp>
    </p:spTree>
    <p:extLst>
      <p:ext uri="{BB962C8B-B14F-4D97-AF65-F5344CB8AC3E}">
        <p14:creationId xmlns:p14="http://schemas.microsoft.com/office/powerpoint/2010/main" val="3333755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The Heart- </a:t>
            </a:r>
            <a:r>
              <a:rPr lang="en-US" sz="1200" spc="-5" dirty="0">
                <a:effectLst/>
                <a:latin typeface="+mn-lt"/>
                <a:ea typeface="Calibri" panose="020F0502020204030204" pitchFamily="34" charset="0"/>
              </a:rPr>
              <a:t>Chambers,</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vessels,</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valves</a:t>
            </a:r>
            <a:endParaRPr lang="en-US" sz="1200" dirty="0">
              <a:latin typeface="+mn-lt"/>
              <a:ea typeface="Calibri" panose="020F0502020204030204" pitchFamily="34" charset="0"/>
            </a:endParaRP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Left ventricle</a:t>
            </a:r>
            <a:endParaRPr lang="en-US" sz="1200" spc="-10"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Aorta</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1200" spc="-10" dirty="0">
                <a:latin typeface="+mn-lt"/>
                <a:ea typeface="Calibri" panose="020F0502020204030204" pitchFamily="34" charset="0"/>
              </a:rPr>
              <a:t>Aortic semilunar valve</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52</a:t>
            </a:fld>
            <a:endParaRPr lang="en-US" dirty="0"/>
          </a:p>
        </p:txBody>
      </p:sp>
    </p:spTree>
    <p:extLst>
      <p:ext uri="{BB962C8B-B14F-4D97-AF65-F5344CB8AC3E}">
        <p14:creationId xmlns:p14="http://schemas.microsoft.com/office/powerpoint/2010/main" val="2238457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The Heart- </a:t>
            </a:r>
            <a:r>
              <a:rPr lang="en-US" sz="1200" spc="-5" dirty="0">
                <a:effectLst/>
                <a:latin typeface="+mn-lt"/>
                <a:ea typeface="Calibri" panose="020F0502020204030204" pitchFamily="34" charset="0"/>
              </a:rPr>
              <a:t>Chambers,</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vessels,</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valves</a:t>
            </a:r>
            <a:endParaRPr lang="en-US" sz="1200" dirty="0">
              <a:latin typeface="+mn-lt"/>
              <a:ea typeface="Calibri" panose="020F0502020204030204" pitchFamily="34" charset="0"/>
            </a:endParaRP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effectLst/>
                <a:latin typeface="+mn-lt"/>
                <a:ea typeface="Calibri" panose="020F0502020204030204" pitchFamily="34" charset="0"/>
              </a:rPr>
              <a:t>Coronary vessels</a:t>
            </a:r>
            <a:endParaRPr lang="en-US" sz="1200" spc="-10"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53</a:t>
            </a:fld>
            <a:endParaRPr lang="en-US" dirty="0"/>
          </a:p>
        </p:txBody>
      </p:sp>
    </p:spTree>
    <p:extLst>
      <p:ext uri="{BB962C8B-B14F-4D97-AF65-F5344CB8AC3E}">
        <p14:creationId xmlns:p14="http://schemas.microsoft.com/office/powerpoint/2010/main" val="9961862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Cardiac cycle</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Systole</a:t>
            </a: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effectLst/>
                <a:latin typeface="+mn-lt"/>
                <a:ea typeface="Calibri" panose="020F0502020204030204" pitchFamily="34" charset="0"/>
              </a:rPr>
              <a:t>Diastole</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54</a:t>
            </a:fld>
            <a:endParaRPr lang="en-US" dirty="0"/>
          </a:p>
        </p:txBody>
      </p:sp>
    </p:spTree>
    <p:extLst>
      <p:ext uri="{BB962C8B-B14F-4D97-AF65-F5344CB8AC3E}">
        <p14:creationId xmlns:p14="http://schemas.microsoft.com/office/powerpoint/2010/main" val="3850401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spc="-5" dirty="0">
                <a:effectLst/>
                <a:latin typeface="Calibri" panose="020F0502020204030204" pitchFamily="34" charset="0"/>
                <a:ea typeface="Calibri" panose="020F0502020204030204" pitchFamily="34" charset="0"/>
              </a:rPr>
              <a:t>Cardiac</a:t>
            </a:r>
            <a:r>
              <a:rPr lang="en-US" sz="1200" spc="-4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output</a:t>
            </a:r>
            <a:endParaRPr lang="en-US" sz="1200" spc="-5" dirty="0">
              <a:effectLst/>
              <a:latin typeface="Calibri" panose="020F0502020204030204" pitchFamily="34" charset="0"/>
              <a:ea typeface="Calibri" panose="020F0502020204030204" pitchFamily="34" charset="0"/>
            </a:endParaRPr>
          </a:p>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spc="-5" dirty="0">
                <a:effectLst/>
                <a:latin typeface="Calibri" panose="020F0502020204030204" pitchFamily="34" charset="0"/>
                <a:ea typeface="Calibri" panose="020F0502020204030204" pitchFamily="34" charset="0"/>
              </a:rPr>
              <a:t>Heart rate</a:t>
            </a:r>
          </a:p>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spc="-5" dirty="0">
                <a:effectLst/>
                <a:latin typeface="Calibri" panose="020F0502020204030204" pitchFamily="34" charset="0"/>
                <a:ea typeface="Calibri" panose="020F0502020204030204" pitchFamily="34" charset="0"/>
              </a:rPr>
              <a:t>Baroreceptor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sensory</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nerve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endings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that</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adjust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pressure</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result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vasodilation or vasoconstriction</a:t>
            </a:r>
          </a:p>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endParaRPr lang="en-US" sz="1200" spc="-5"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55</a:t>
            </a:fld>
            <a:endParaRPr lang="en-US" dirty="0"/>
          </a:p>
        </p:txBody>
      </p:sp>
    </p:spTree>
    <p:extLst>
      <p:ext uri="{BB962C8B-B14F-4D97-AF65-F5344CB8AC3E}">
        <p14:creationId xmlns:p14="http://schemas.microsoft.com/office/powerpoint/2010/main" val="4117911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spc="-5" dirty="0">
                <a:effectLst/>
                <a:latin typeface="Calibri" panose="020F0502020204030204" pitchFamily="34" charset="0"/>
                <a:ea typeface="Calibri" panose="020F0502020204030204" pitchFamily="34" charset="0"/>
              </a:rPr>
              <a:t>Cardiac</a:t>
            </a:r>
            <a:r>
              <a:rPr lang="en-US" sz="1200" spc="-4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output</a:t>
            </a:r>
            <a:endParaRPr lang="en-US" sz="1200" spc="-5" dirty="0">
              <a:effectLst/>
              <a:latin typeface="Calibri" panose="020F0502020204030204" pitchFamily="34" charset="0"/>
              <a:ea typeface="Calibri" panose="020F0502020204030204" pitchFamily="34" charset="0"/>
            </a:endParaRPr>
          </a:p>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spc="-5" dirty="0">
                <a:effectLst/>
                <a:latin typeface="Calibri" panose="020F0502020204030204" pitchFamily="34" charset="0"/>
                <a:ea typeface="Calibri" panose="020F0502020204030204" pitchFamily="34" charset="0"/>
              </a:rPr>
              <a:t>Stroke volume- The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amount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blood</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pumped</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into</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cardiovascular</a:t>
            </a:r>
            <a:r>
              <a:rPr lang="en-US" sz="1200" spc="-3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system as</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result</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of</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one</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contraction</a:t>
            </a:r>
            <a:endParaRPr lang="en-US" sz="1200" spc="-5" dirty="0">
              <a:effectLst/>
              <a:latin typeface="Calibri" panose="020F0502020204030204" pitchFamily="34" charset="0"/>
              <a:ea typeface="Calibri" panose="020F0502020204030204" pitchFamily="34" charset="0"/>
            </a:endParaRPr>
          </a:p>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endParaRPr lang="en-US" sz="1200" spc="-5"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56</a:t>
            </a:fld>
            <a:endParaRPr lang="en-US" dirty="0"/>
          </a:p>
        </p:txBody>
      </p:sp>
    </p:spTree>
    <p:extLst>
      <p:ext uri="{BB962C8B-B14F-4D97-AF65-F5344CB8AC3E}">
        <p14:creationId xmlns:p14="http://schemas.microsoft.com/office/powerpoint/2010/main" val="17352507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The vascular system</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Layers of blood vessels</a:t>
            </a:r>
          </a:p>
          <a:p>
            <a:pPr marL="1028700" lvl="2" indent="-342900">
              <a:lnSpc>
                <a:spcPct val="150000"/>
              </a:lnSpc>
              <a:spcBef>
                <a:spcPts val="5"/>
              </a:spcBef>
              <a:buSzPct val="100000"/>
              <a:buFont typeface="Courier New" panose="02070309020205020404" pitchFamily="49" charset="0"/>
              <a:buChar char="o"/>
              <a:tabLst>
                <a:tab pos="915035" algn="l"/>
              </a:tabLst>
            </a:pPr>
            <a:r>
              <a:rPr lang="en-US" sz="1200" dirty="0">
                <a:effectLst/>
                <a:latin typeface="+mn-lt"/>
                <a:ea typeface="Calibri" panose="020F0502020204030204" pitchFamily="34" charset="0"/>
              </a:rPr>
              <a:t>Tunica</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intima/endothelium</a:t>
            </a:r>
            <a:endParaRPr lang="en-US" sz="1200" dirty="0">
              <a:effectLst/>
              <a:latin typeface="+mn-lt"/>
              <a:ea typeface="Calibri" panose="020F0502020204030204" pitchFamily="34" charset="0"/>
            </a:endParaRPr>
          </a:p>
          <a:p>
            <a:pPr marL="1028700" lvl="2" indent="-342900">
              <a:lnSpc>
                <a:spcPct val="150000"/>
              </a:lnSpc>
              <a:spcBef>
                <a:spcPts val="0"/>
              </a:spcBef>
              <a:buSzPct val="100000"/>
              <a:buFont typeface="Courier New" panose="02070309020205020404" pitchFamily="49" charset="0"/>
              <a:buChar char="o"/>
              <a:tabLst>
                <a:tab pos="915035" algn="l"/>
              </a:tabLst>
            </a:pPr>
            <a:r>
              <a:rPr lang="en-US" sz="1200" dirty="0">
                <a:effectLst/>
                <a:latin typeface="+mn-lt"/>
                <a:ea typeface="Calibri" panose="020F0502020204030204" pitchFamily="34" charset="0"/>
              </a:rPr>
              <a:t>Tunica</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media</a:t>
            </a:r>
            <a:endParaRPr lang="en-US" sz="1200" dirty="0">
              <a:effectLst/>
              <a:latin typeface="+mn-lt"/>
              <a:ea typeface="Calibri" panose="020F0502020204030204" pitchFamily="34" charset="0"/>
            </a:endParaRPr>
          </a:p>
          <a:p>
            <a:pPr marL="1028700" lvl="2" indent="-342900">
              <a:lnSpc>
                <a:spcPct val="150000"/>
              </a:lnSpc>
              <a:spcBef>
                <a:spcPts val="0"/>
              </a:spcBef>
              <a:buSzPct val="100000"/>
              <a:buFont typeface="Courier New" panose="02070309020205020404" pitchFamily="49" charset="0"/>
              <a:buChar char="o"/>
              <a:tabLst>
                <a:tab pos="915035" algn="l"/>
              </a:tabLst>
            </a:pPr>
            <a:r>
              <a:rPr lang="en-US" sz="1200" dirty="0">
                <a:effectLst/>
                <a:latin typeface="+mn-lt"/>
                <a:ea typeface="Calibri" panose="020F0502020204030204" pitchFamily="34" charset="0"/>
              </a:rPr>
              <a:t>Tunica</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externa</a:t>
            </a:r>
            <a:endParaRPr lang="en-US" sz="1200" dirty="0">
              <a:effectLst/>
              <a:latin typeface="+mn-lt"/>
              <a:ea typeface="Calibri" panose="020F0502020204030204" pitchFamily="34" charset="0"/>
            </a:endParaRPr>
          </a:p>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endParaRPr lang="en-US" sz="1200" spc="-5"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57</a:t>
            </a:fld>
            <a:endParaRPr lang="en-US" dirty="0"/>
          </a:p>
        </p:txBody>
      </p:sp>
    </p:spTree>
    <p:extLst>
      <p:ext uri="{BB962C8B-B14F-4D97-AF65-F5344CB8AC3E}">
        <p14:creationId xmlns:p14="http://schemas.microsoft.com/office/powerpoint/2010/main" val="1431633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vascular system</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Arteries</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Veins</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Valves</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Capillaries</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58</a:t>
            </a:fld>
            <a:endParaRPr lang="en-US" dirty="0"/>
          </a:p>
        </p:txBody>
      </p:sp>
    </p:spTree>
    <p:extLst>
      <p:ext uri="{BB962C8B-B14F-4D97-AF65-F5344CB8AC3E}">
        <p14:creationId xmlns:p14="http://schemas.microsoft.com/office/powerpoint/2010/main" val="2281656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Exchange in the capillaries</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Gas exchange</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Fluid exchange</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59</a:t>
            </a:fld>
            <a:endParaRPr lang="en-US" dirty="0"/>
          </a:p>
        </p:txBody>
      </p:sp>
    </p:spTree>
    <p:extLst>
      <p:ext uri="{BB962C8B-B14F-4D97-AF65-F5344CB8AC3E}">
        <p14:creationId xmlns:p14="http://schemas.microsoft.com/office/powerpoint/2010/main" val="6903826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27220" lvl="0" indent="0">
              <a:lnSpc>
                <a:spcPct val="150000"/>
              </a:lnSpc>
              <a:spcBef>
                <a:spcPts val="5"/>
              </a:spcBef>
              <a:buSzPct val="100000"/>
              <a:buFont typeface="Wingdings" panose="05000000000000000000" pitchFamily="2" charset="2"/>
              <a:buNone/>
              <a:tabLst>
                <a:tab pos="744220" algn="l"/>
              </a:tabLst>
            </a:pPr>
            <a:r>
              <a:rPr lang="en-US" sz="1200" dirty="0">
                <a:effectLst/>
                <a:latin typeface="+mn-lt"/>
                <a:ea typeface="Calibri" panose="020F0502020204030204" pitchFamily="34" charset="0"/>
              </a:rPr>
              <a:t>Blood pressure</a:t>
            </a:r>
          </a:p>
          <a:p>
            <a:pPr marL="0" marR="4427220" lvl="0" indent="0">
              <a:lnSpc>
                <a:spcPct val="150000"/>
              </a:lnSpc>
              <a:spcBef>
                <a:spcPts val="5"/>
              </a:spcBef>
              <a:buSzPct val="100000"/>
              <a:buFont typeface="Wingdings" panose="05000000000000000000" pitchFamily="2" charset="2"/>
              <a:buNone/>
              <a:tabLst>
                <a:tab pos="744220" algn="l"/>
              </a:tabLst>
            </a:pPr>
            <a:r>
              <a:rPr lang="en-US" sz="1200" dirty="0">
                <a:effectLst/>
                <a:latin typeface="+mn-lt"/>
                <a:ea typeface="Calibri" panose="020F0502020204030204" pitchFamily="34" charset="0"/>
              </a:rPr>
              <a:t>Systolic &amp; diastolic</a:t>
            </a:r>
          </a:p>
        </p:txBody>
      </p:sp>
      <p:sp>
        <p:nvSpPr>
          <p:cNvPr id="4" name="Slide Number Placeholder 3"/>
          <p:cNvSpPr>
            <a:spLocks noGrp="1"/>
          </p:cNvSpPr>
          <p:nvPr>
            <p:ph type="sldNum" sz="quarter" idx="5"/>
          </p:nvPr>
        </p:nvSpPr>
        <p:spPr/>
        <p:txBody>
          <a:bodyPr/>
          <a:lstStyle/>
          <a:p>
            <a:fld id="{7204FE9C-24EC-442B-850F-65B0BA925E10}" type="slidenum">
              <a:rPr lang="en-US" smtClean="0"/>
              <a:t>60</a:t>
            </a:fld>
            <a:endParaRPr lang="en-US" dirty="0"/>
          </a:p>
        </p:txBody>
      </p:sp>
    </p:spTree>
    <p:extLst>
      <p:ext uri="{BB962C8B-B14F-4D97-AF65-F5344CB8AC3E}">
        <p14:creationId xmlns:p14="http://schemas.microsoft.com/office/powerpoint/2010/main" val="770169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r>
              <a:rPr lang="en-US" sz="1200" b="0" dirty="0">
                <a:effectLst/>
                <a:latin typeface="Calibri" panose="020F0502020204030204" pitchFamily="34" charset="0"/>
                <a:ea typeface="Calibri" panose="020F0502020204030204" pitchFamily="34" charset="0"/>
              </a:rPr>
              <a:t>Education</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a:t>
            </a:r>
            <a:r>
              <a:rPr lang="en-US" sz="1200" b="0" spc="-30"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Training</a:t>
            </a:r>
            <a:r>
              <a:rPr lang="en-US" sz="1200" b="0" spc="-25" dirty="0">
                <a:effectLst/>
                <a:latin typeface="Calibri" panose="020F0502020204030204" pitchFamily="34" charset="0"/>
                <a:ea typeface="Calibri" panose="020F0502020204030204" pitchFamily="34" charset="0"/>
              </a:rPr>
              <a:t> </a:t>
            </a:r>
            <a:r>
              <a:rPr lang="en-US" sz="1200" b="0" dirty="0">
                <a:effectLst/>
                <a:latin typeface="Calibri" panose="020F0502020204030204" pitchFamily="34" charset="0"/>
                <a:ea typeface="Calibri" panose="020F0502020204030204" pitchFamily="34" charset="0"/>
              </a:rPr>
              <a:t>Maintenance</a:t>
            </a:r>
            <a:r>
              <a:rPr lang="en-US" sz="1200" b="0" spc="-20" dirty="0">
                <a:effectLst/>
                <a:latin typeface="Calibri" panose="020F0502020204030204" pitchFamily="34" charset="0"/>
                <a:ea typeface="Calibri" panose="020F0502020204030204" pitchFamily="34" charset="0"/>
              </a:rPr>
              <a:t> </a:t>
            </a:r>
            <a:r>
              <a:rPr lang="en-US" sz="1200" b="0" spc="-10" dirty="0">
                <a:effectLst/>
                <a:latin typeface="Calibri" panose="020F0502020204030204" pitchFamily="34" charset="0"/>
                <a:ea typeface="Calibri" panose="020F0502020204030204" pitchFamily="34" charset="0"/>
              </a:rPr>
              <a:t>Requirements</a:t>
            </a:r>
            <a:endParaRPr lang="en-US" sz="1200" b="0" dirty="0">
              <a:effectLst/>
              <a:latin typeface="Calibri" panose="020F0502020204030204" pitchFamily="34" charset="0"/>
              <a:ea typeface="Calibri" panose="020F0502020204030204" pitchFamily="34" charset="0"/>
            </a:endParaRPr>
          </a:p>
          <a:p>
            <a:pPr marL="228600" marR="248920" indent="0">
              <a:lnSpc>
                <a:spcPct val="107000"/>
              </a:lnSpc>
              <a:spcBef>
                <a:spcPts val="930"/>
              </a:spcBef>
              <a:spcAft>
                <a:spcPts val="0"/>
              </a:spcAft>
            </a:pPr>
            <a:r>
              <a:rPr lang="en-US" sz="1200" dirty="0">
                <a:effectLst/>
                <a:latin typeface="Calibri" panose="020F0502020204030204" pitchFamily="34" charset="0"/>
                <a:ea typeface="Calibri" panose="020F0502020204030204" pitchFamily="34" charset="0"/>
              </a:rPr>
              <a:t>This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curriculum</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intended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prepare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medically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competent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Therapy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provider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operate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field. Continuing education is required to maintain an EMT-IV Therapy provider’s endorsement and continued MPD approval to use the skill.</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7</a:t>
            </a:fld>
            <a:endParaRPr lang="en-US" dirty="0"/>
          </a:p>
        </p:txBody>
      </p:sp>
    </p:spTree>
    <p:extLst>
      <p:ext uri="{BB962C8B-B14F-4D97-AF65-F5344CB8AC3E}">
        <p14:creationId xmlns:p14="http://schemas.microsoft.com/office/powerpoint/2010/main" val="1572404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Respiratory system</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The mechanics of breathing </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1200" spc="-5" dirty="0">
                <a:latin typeface="+mn-lt"/>
                <a:ea typeface="Calibri" panose="020F0502020204030204" pitchFamily="34" charset="0"/>
              </a:rPr>
              <a:t>Inhalation</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1200" spc="-5" dirty="0">
                <a:latin typeface="+mn-lt"/>
                <a:ea typeface="Calibri" panose="020F0502020204030204" pitchFamily="34" charset="0"/>
              </a:rPr>
              <a:t>Exhalation</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61</a:t>
            </a:fld>
            <a:endParaRPr lang="en-US" dirty="0"/>
          </a:p>
        </p:txBody>
      </p:sp>
    </p:spTree>
    <p:extLst>
      <p:ext uri="{BB962C8B-B14F-4D97-AF65-F5344CB8AC3E}">
        <p14:creationId xmlns:p14="http://schemas.microsoft.com/office/powerpoint/2010/main" val="15193839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Respiratory system</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Exchange of gasses</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1200" spc="-5" dirty="0">
                <a:latin typeface="+mn-lt"/>
                <a:ea typeface="Calibri" panose="020F0502020204030204" pitchFamily="34" charset="0"/>
              </a:rPr>
              <a:t>Diffusion of gasses</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1200" spc="-5" dirty="0">
                <a:latin typeface="+mn-lt"/>
                <a:ea typeface="Calibri" panose="020F0502020204030204" pitchFamily="34" charset="0"/>
              </a:rPr>
              <a:t>Transportation of gases in the blood </a:t>
            </a:r>
          </a:p>
          <a:p>
            <a:pPr marL="800100" lvl="1" indent="-342900">
              <a:lnSpc>
                <a:spcPct val="150000"/>
              </a:lnSpc>
              <a:spcBef>
                <a:spcPts val="125"/>
              </a:spcBef>
              <a:buSzPct val="100000"/>
              <a:buFont typeface="Wingdings" panose="05000000000000000000" pitchFamily="2" charset="2"/>
              <a:buChar char="§"/>
              <a:tabLst>
                <a:tab pos="515620"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62</a:t>
            </a:fld>
            <a:endParaRPr lang="en-US" dirty="0"/>
          </a:p>
        </p:txBody>
      </p:sp>
    </p:spTree>
    <p:extLst>
      <p:ext uri="{BB962C8B-B14F-4D97-AF65-F5344CB8AC3E}">
        <p14:creationId xmlns:p14="http://schemas.microsoft.com/office/powerpoint/2010/main" val="2854142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Respiratory system- </a:t>
            </a:r>
            <a:r>
              <a:rPr lang="en-US" sz="1200" spc="-5" dirty="0">
                <a:latin typeface="+mn-lt"/>
                <a:ea typeface="Calibri" panose="020F0502020204030204" pitchFamily="34" charset="0"/>
              </a:rPr>
              <a:t>Pulmonary volumes </a:t>
            </a: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effectLst/>
                <a:latin typeface="+mn-lt"/>
                <a:ea typeface="Calibri" panose="020F0502020204030204" pitchFamily="34" charset="0"/>
              </a:rPr>
              <a:t>Tidal volume</a:t>
            </a: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Minute respiratory volume</a:t>
            </a: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sz="1200" dirty="0">
                <a:effectLst/>
                <a:latin typeface="+mn-lt"/>
                <a:ea typeface="Calibri" panose="020F0502020204030204" pitchFamily="34" charset="0"/>
              </a:rPr>
              <a:t>Inspiratory</a:t>
            </a:r>
            <a:r>
              <a:rPr lang="en-US" sz="1200" spc="-35" dirty="0">
                <a:effectLst/>
                <a:latin typeface="+mn-lt"/>
                <a:ea typeface="Calibri" panose="020F0502020204030204" pitchFamily="34" charset="0"/>
              </a:rPr>
              <a:t> </a:t>
            </a:r>
            <a:r>
              <a:rPr lang="en-US" sz="1200" spc="-10" dirty="0">
                <a:effectLst/>
                <a:latin typeface="+mn-lt"/>
                <a:ea typeface="Calibri" panose="020F0502020204030204" pitchFamily="34" charset="0"/>
              </a:rPr>
              <a:t>reserve</a:t>
            </a:r>
            <a:endParaRPr lang="en-US" sz="1200" dirty="0">
              <a:effectLst/>
              <a:latin typeface="+mn-lt"/>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sz="1200" dirty="0">
                <a:effectLst/>
                <a:latin typeface="+mn-lt"/>
                <a:ea typeface="Calibri" panose="020F0502020204030204" pitchFamily="34" charset="0"/>
              </a:rPr>
              <a:t>Expiratory</a:t>
            </a:r>
            <a:r>
              <a:rPr lang="en-US" sz="1200" spc="-35" dirty="0">
                <a:effectLst/>
                <a:latin typeface="+mn-lt"/>
                <a:ea typeface="Calibri" panose="020F0502020204030204" pitchFamily="34" charset="0"/>
              </a:rPr>
              <a:t> </a:t>
            </a:r>
            <a:r>
              <a:rPr lang="en-US" sz="1200" spc="-10" dirty="0">
                <a:effectLst/>
                <a:latin typeface="+mn-lt"/>
                <a:ea typeface="Calibri" panose="020F0502020204030204" pitchFamily="34" charset="0"/>
              </a:rPr>
              <a:t>reserve</a:t>
            </a:r>
            <a:endParaRPr lang="en-US" sz="1200" dirty="0">
              <a:effectLst/>
              <a:latin typeface="+mn-lt"/>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sz="1200" dirty="0">
                <a:effectLst/>
                <a:latin typeface="+mn-lt"/>
                <a:ea typeface="Calibri" panose="020F0502020204030204" pitchFamily="34" charset="0"/>
              </a:rPr>
              <a:t>Vital</a:t>
            </a:r>
            <a:r>
              <a:rPr lang="en-US" sz="1200" spc="-10" dirty="0">
                <a:effectLst/>
                <a:latin typeface="+mn-lt"/>
                <a:ea typeface="Calibri" panose="020F0502020204030204" pitchFamily="34" charset="0"/>
              </a:rPr>
              <a:t> capacity</a:t>
            </a:r>
            <a:endParaRPr lang="en-US" sz="1200" dirty="0">
              <a:effectLst/>
              <a:latin typeface="+mn-lt"/>
              <a:ea typeface="Calibri" panose="020F0502020204030204" pitchFamily="34" charset="0"/>
            </a:endParaRPr>
          </a:p>
          <a:p>
            <a:pPr marL="800100" marR="0" lvl="1" indent="-342900">
              <a:lnSpc>
                <a:spcPct val="150000"/>
              </a:lnSpc>
              <a:spcBef>
                <a:spcPts val="5"/>
              </a:spcBef>
              <a:spcAft>
                <a:spcPts val="0"/>
              </a:spcAft>
              <a:buSzPct val="100000"/>
              <a:buFont typeface="Wingdings" panose="05000000000000000000" pitchFamily="2" charset="2"/>
              <a:buChar char="§"/>
              <a:tabLst>
                <a:tab pos="915035" algn="l"/>
              </a:tabLst>
            </a:pPr>
            <a:r>
              <a:rPr lang="en-US" sz="1200" dirty="0">
                <a:effectLst/>
                <a:latin typeface="+mn-lt"/>
                <a:ea typeface="Calibri" panose="020F0502020204030204" pitchFamily="34" charset="0"/>
              </a:rPr>
              <a:t>Residual</a:t>
            </a:r>
            <a:r>
              <a:rPr lang="en-US" sz="1200" spc="-10" dirty="0">
                <a:effectLst/>
                <a:latin typeface="+mn-lt"/>
                <a:ea typeface="Calibri" panose="020F0502020204030204" pitchFamily="34" charset="0"/>
              </a:rPr>
              <a:t> </a:t>
            </a:r>
            <a:r>
              <a:rPr lang="en-US" sz="1200" spc="-25" dirty="0">
                <a:effectLst/>
                <a:latin typeface="+mn-lt"/>
                <a:ea typeface="Calibri" panose="020F0502020204030204" pitchFamily="34" charset="0"/>
              </a:rPr>
              <a:t>air</a:t>
            </a:r>
            <a:endParaRPr lang="en-US" sz="1200" dirty="0">
              <a:effectLst/>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63</a:t>
            </a:fld>
            <a:endParaRPr lang="en-US" dirty="0"/>
          </a:p>
        </p:txBody>
      </p:sp>
    </p:spTree>
    <p:extLst>
      <p:ext uri="{BB962C8B-B14F-4D97-AF65-F5344CB8AC3E}">
        <p14:creationId xmlns:p14="http://schemas.microsoft.com/office/powerpoint/2010/main" val="1893644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61913">
              <a:spcBef>
                <a:spcPts val="125"/>
              </a:spcBef>
              <a:buSzPct val="100000"/>
              <a:tabLst>
                <a:tab pos="515620" algn="l"/>
              </a:tabLst>
            </a:pPr>
            <a:r>
              <a:rPr lang="en-US" sz="1200" dirty="0">
                <a:latin typeface="+mn-lt"/>
                <a:ea typeface="Calibri" panose="020F0502020204030204" pitchFamily="34" charset="0"/>
              </a:rPr>
              <a:t>Respiratory system</a:t>
            </a:r>
            <a:endParaRPr lang="en-US" sz="1200" spc="-5" dirty="0">
              <a:latin typeface="+mn-lt"/>
              <a:ea typeface="Calibri" panose="020F0502020204030204" pitchFamily="34" charset="0"/>
            </a:endParaRPr>
          </a:p>
          <a:p>
            <a:pPr indent="-61913">
              <a:spcBef>
                <a:spcPts val="125"/>
              </a:spcBef>
              <a:buSzPct val="100000"/>
              <a:tabLst>
                <a:tab pos="515620" algn="l"/>
              </a:tabLst>
            </a:pPr>
            <a:endParaRPr lang="en-US" sz="1200"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1200" spc="-5" dirty="0">
                <a:latin typeface="+mn-lt"/>
                <a:ea typeface="Calibri" panose="020F0502020204030204" pitchFamily="34" charset="0"/>
              </a:rPr>
              <a:t>Regulation of respiration</a:t>
            </a:r>
            <a:endParaRPr lang="en-US" sz="1200" spc="-5" dirty="0">
              <a:effectLst/>
              <a:latin typeface="+mn-lt"/>
              <a:ea typeface="Calibri" panose="020F0502020204030204" pitchFamily="34" charset="0"/>
            </a:endParaRPr>
          </a:p>
          <a:p>
            <a:pPr marL="1028700" lvl="2" indent="-342900">
              <a:lnSpc>
                <a:spcPct val="150000"/>
              </a:lnSpc>
              <a:spcBef>
                <a:spcPts val="125"/>
              </a:spcBef>
              <a:buSzPct val="100000"/>
              <a:buFont typeface="Courier New" panose="02070309020205020404" pitchFamily="49" charset="0"/>
              <a:buChar char="o"/>
              <a:tabLst>
                <a:tab pos="515620" algn="l"/>
              </a:tabLst>
            </a:pPr>
            <a:r>
              <a:rPr lang="en-US" sz="1200" spc="-5" dirty="0">
                <a:effectLst/>
                <a:latin typeface="+mn-lt"/>
                <a:ea typeface="Calibri" panose="020F0502020204030204" pitchFamily="34" charset="0"/>
              </a:rPr>
              <a:t>Nervous control</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1200" spc="-5" dirty="0">
                <a:latin typeface="+mn-lt"/>
                <a:ea typeface="Calibri" panose="020F0502020204030204" pitchFamily="34" charset="0"/>
              </a:rPr>
              <a:t>Chemical control</a:t>
            </a:r>
            <a:endParaRPr lang="en-US" sz="1200" spc="-5" dirty="0">
              <a:effectLst/>
              <a:latin typeface="+mn-lt"/>
              <a:ea typeface="Calibri" panose="020F0502020204030204" pitchFamily="34" charset="0"/>
            </a:endParaRPr>
          </a:p>
          <a:p>
            <a:pPr marL="457200" lvl="1" indent="0">
              <a:lnSpc>
                <a:spcPct val="150000"/>
              </a:lnSpc>
              <a:spcBef>
                <a:spcPts val="125"/>
              </a:spcBef>
              <a:buSzPct val="100000"/>
              <a:buFont typeface="Wingdings" panose="05000000000000000000" pitchFamily="2" charset="2"/>
              <a:buNone/>
              <a:tabLst>
                <a:tab pos="515620"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64</a:t>
            </a:fld>
            <a:endParaRPr lang="en-US" dirty="0"/>
          </a:p>
        </p:txBody>
      </p:sp>
    </p:spTree>
    <p:extLst>
      <p:ext uri="{BB962C8B-B14F-4D97-AF65-F5344CB8AC3E}">
        <p14:creationId xmlns:p14="http://schemas.microsoft.com/office/powerpoint/2010/main" val="9167874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27220" lvl="0" indent="0" algn="l" defTabSz="914400" rtl="0" eaLnBrk="1" fontAlgn="auto" latinLnBrk="0" hangingPunct="1">
              <a:lnSpc>
                <a:spcPct val="150000"/>
              </a:lnSpc>
              <a:spcBef>
                <a:spcPts val="5"/>
              </a:spcBef>
              <a:spcAft>
                <a:spcPts val="0"/>
              </a:spcAft>
              <a:buClrTx/>
              <a:buSzPct val="100000"/>
              <a:buFont typeface="Wingdings" panose="05000000000000000000" pitchFamily="2" charset="2"/>
              <a:buNone/>
              <a:tabLst>
                <a:tab pos="744220" algn="l"/>
              </a:tabLst>
              <a:defRPr/>
            </a:pPr>
            <a:r>
              <a:rPr lang="en-US" sz="1200" dirty="0">
                <a:effectLst/>
                <a:latin typeface="Calibri" panose="020F0502020204030204" pitchFamily="34" charset="0"/>
                <a:ea typeface="Calibri" panose="020F0502020204030204" pitchFamily="34" charset="0"/>
              </a:rPr>
              <a:t>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this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lesson,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student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will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able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utilize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assessment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findings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formulate a field impression and implement the treatment plan for the bleeding patient or the patient in shock.</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65</a:t>
            </a:fld>
            <a:endParaRPr lang="en-US" dirty="0"/>
          </a:p>
        </p:txBody>
      </p:sp>
    </p:spTree>
    <p:extLst>
      <p:ext uri="{BB962C8B-B14F-4D97-AF65-F5344CB8AC3E}">
        <p14:creationId xmlns:p14="http://schemas.microsoft.com/office/powerpoint/2010/main" val="200896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dirty="0"/>
          </a:p>
          <a:p>
            <a:pPr algn="ctr"/>
            <a:endParaRPr lang="en-US" b="1" dirty="0"/>
          </a:p>
          <a:p>
            <a:pPr marL="342900" marR="538480" lvl="0" indent="-34290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Describe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epidemiology,</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including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morbidity/mortality</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prevention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strategies,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 shock and hemorrhage.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Discuss</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anatomy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physiology</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cardiovascular</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system.</a:t>
            </a:r>
            <a:endParaRPr lang="en-US" sz="12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Predict</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shock</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hemorrhage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based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mechanism</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injury.</a:t>
            </a:r>
            <a:endParaRPr lang="en-US" sz="12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Discuss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various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types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degrees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shock</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hemorrhage.</a:t>
            </a:r>
            <a:endParaRPr lang="en-US" sz="12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1200" dirty="0">
                <a:effectLst/>
                <a:latin typeface="Calibri" panose="020F0502020204030204" pitchFamily="34" charset="0"/>
                <a:ea typeface="Calibri" panose="020F0502020204030204" pitchFamily="34" charset="0"/>
              </a:rPr>
              <a:t>Emphasize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placing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should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delay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transport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patient.</a:t>
            </a:r>
            <a:endParaRPr lang="en-US" sz="1200"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66</a:t>
            </a:fld>
            <a:endParaRPr lang="en-US" dirty="0"/>
          </a:p>
        </p:txBody>
      </p:sp>
    </p:spTree>
    <p:extLst>
      <p:ext uri="{BB962C8B-B14F-4D97-AF65-F5344CB8AC3E}">
        <p14:creationId xmlns:p14="http://schemas.microsoft.com/office/powerpoint/2010/main" val="7221390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dirty="0"/>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Epidemiology</a:t>
            </a:r>
          </a:p>
          <a:p>
            <a:pPr marL="862013" lvl="1" indent="-342900">
              <a:lnSpc>
                <a:spcPct val="150000"/>
              </a:lnSpc>
              <a:spcBef>
                <a:spcPts val="5"/>
              </a:spcBef>
              <a:buSzPct val="100000"/>
              <a:tabLst>
                <a:tab pos="686435" algn="l"/>
              </a:tabLst>
            </a:pPr>
            <a:r>
              <a:rPr lang="en-US" sz="1200" dirty="0">
                <a:effectLst/>
                <a:latin typeface="+mn-lt"/>
                <a:ea typeface="Calibri" panose="020F0502020204030204" pitchFamily="34" charset="0"/>
              </a:rPr>
              <a:t>Incidence</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Mortality/morbidity</a:t>
            </a:r>
          </a:p>
          <a:p>
            <a:pPr marL="862013" lvl="1" indent="-342900">
              <a:lnSpc>
                <a:spcPct val="150000"/>
              </a:lnSpc>
              <a:spcBef>
                <a:spcPts val="5"/>
              </a:spcBef>
              <a:buSzPct val="100000"/>
              <a:tabLst>
                <a:tab pos="686435" algn="l"/>
              </a:tabLst>
            </a:pPr>
            <a:r>
              <a:rPr lang="en-US" sz="1200" dirty="0">
                <a:effectLst/>
                <a:latin typeface="+mn-lt"/>
                <a:ea typeface="Calibri" panose="020F0502020204030204" pitchFamily="34" charset="0"/>
              </a:rPr>
              <a:t>Prevention strategies </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67</a:t>
            </a:fld>
            <a:endParaRPr lang="en-US" dirty="0"/>
          </a:p>
        </p:txBody>
      </p:sp>
    </p:spTree>
    <p:extLst>
      <p:ext uri="{BB962C8B-B14F-4D97-AF65-F5344CB8AC3E}">
        <p14:creationId xmlns:p14="http://schemas.microsoft.com/office/powerpoint/2010/main" val="2044992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dirty="0"/>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 </a:t>
            </a:r>
            <a:r>
              <a:rPr lang="en-US" sz="1200" dirty="0">
                <a:latin typeface="+mn-lt"/>
                <a:ea typeface="Calibri" panose="020F0502020204030204" pitchFamily="34" charset="0"/>
              </a:rPr>
              <a:t>Pathophysiology</a:t>
            </a:r>
            <a:endParaRPr lang="en-US" sz="1200" dirty="0">
              <a:effectLst/>
              <a:latin typeface="+mn-lt"/>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Location</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External</a:t>
            </a:r>
            <a:endParaRPr lang="en-US" sz="1200" dirty="0">
              <a:effectLst/>
              <a:latin typeface="+mn-lt"/>
              <a:ea typeface="Calibri" panose="020F0502020204030204" pitchFamily="34" charset="0"/>
            </a:endParaRP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Internal</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Trauma</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Non- trauma</a:t>
            </a:r>
          </a:p>
          <a:p>
            <a:pPr marL="862013" lvl="1" indent="-342900">
              <a:lnSpc>
                <a:spcPct val="150000"/>
              </a:lnSpc>
              <a:spcBef>
                <a:spcPts val="5"/>
              </a:spcBef>
              <a:buSzPct val="100000"/>
              <a:tabLst>
                <a:tab pos="686435" algn="l"/>
              </a:tabLst>
            </a:pPr>
            <a:r>
              <a:rPr lang="en-US" sz="1200" dirty="0">
                <a:effectLst/>
                <a:latin typeface="+mn-lt"/>
                <a:ea typeface="Calibri" panose="020F0502020204030204" pitchFamily="34" charset="0"/>
              </a:rPr>
              <a:t>Common sites </a:t>
            </a:r>
          </a:p>
          <a:p>
            <a:pPr marL="862013" lvl="1" indent="-342900">
              <a:lnSpc>
                <a:spcPct val="150000"/>
              </a:lnSpc>
              <a:spcBef>
                <a:spcPts val="5"/>
              </a:spcBef>
              <a:buSzPct val="100000"/>
              <a:tabLst>
                <a:tab pos="686435" algn="l"/>
              </a:tabLst>
            </a:pPr>
            <a:r>
              <a:rPr lang="en-US" sz="1200" dirty="0">
                <a:effectLst/>
                <a:latin typeface="+mn-lt"/>
                <a:ea typeface="Calibri" panose="020F0502020204030204" pitchFamily="34" charset="0"/>
              </a:rPr>
              <a:t>Uncommon Sites</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68</a:t>
            </a:fld>
            <a:endParaRPr lang="en-US" dirty="0"/>
          </a:p>
        </p:txBody>
      </p:sp>
    </p:spTree>
    <p:extLst>
      <p:ext uri="{BB962C8B-B14F-4D97-AF65-F5344CB8AC3E}">
        <p14:creationId xmlns:p14="http://schemas.microsoft.com/office/powerpoint/2010/main" val="589084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dirty="0"/>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Calibri" panose="020F0502020204030204" pitchFamily="34" charset="0"/>
                <a:ea typeface="Calibri" panose="020F0502020204030204" pitchFamily="34" charset="0"/>
              </a:rPr>
              <a:t>Hemorrhage- Anatomical type</a:t>
            </a:r>
          </a:p>
          <a:p>
            <a:pPr marR="538480">
              <a:lnSpc>
                <a:spcPct val="100000"/>
              </a:lnSpc>
              <a:spcBef>
                <a:spcPts val="0"/>
              </a:spcBef>
              <a:buSzPct val="100000"/>
              <a:tabLst>
                <a:tab pos="686435" algn="l"/>
              </a:tabLst>
            </a:pPr>
            <a:endParaRPr lang="en-US" sz="12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Calibri" panose="020F0502020204030204" pitchFamily="34" charset="0"/>
                <a:ea typeface="Calibri" panose="020F0502020204030204" pitchFamily="34" charset="0"/>
              </a:rPr>
              <a:t>Arterial</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Calibri" panose="020F0502020204030204" pitchFamily="34" charset="0"/>
                <a:ea typeface="Calibri" panose="020F0502020204030204" pitchFamily="34" charset="0"/>
              </a:rPr>
              <a:t>Venous</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Calibri" panose="020F0502020204030204" pitchFamily="34" charset="0"/>
                <a:ea typeface="Calibri" panose="020F0502020204030204" pitchFamily="34" charset="0"/>
              </a:rPr>
              <a:t>Capillary</a:t>
            </a: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69</a:t>
            </a:fld>
            <a:endParaRPr lang="en-US" dirty="0"/>
          </a:p>
        </p:txBody>
      </p:sp>
    </p:spTree>
    <p:extLst>
      <p:ext uri="{BB962C8B-B14F-4D97-AF65-F5344CB8AC3E}">
        <p14:creationId xmlns:p14="http://schemas.microsoft.com/office/powerpoint/2010/main" val="1422472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dirty="0"/>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Timing</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Acute</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Chronic</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Severity</a:t>
            </a:r>
          </a:p>
          <a:p>
            <a:pPr marL="862013" marR="0" lvl="1" indent="-342900" algn="l" defTabSz="914400" rtl="0" eaLnBrk="1" fontAlgn="auto" latinLnBrk="0" hangingPunct="1">
              <a:lnSpc>
                <a:spcPct val="150000"/>
              </a:lnSpc>
              <a:spcBef>
                <a:spcPts val="5"/>
              </a:spcBef>
              <a:spcAft>
                <a:spcPts val="0"/>
              </a:spcAft>
              <a:buClrTx/>
              <a:buSzPct val="100000"/>
              <a:buFontTx/>
              <a:buNone/>
              <a:tabLst>
                <a:tab pos="686435" algn="l"/>
              </a:tabLst>
              <a:defRPr/>
            </a:pPr>
            <a:r>
              <a:rPr lang="en-US" sz="1200" spc="-20" dirty="0">
                <a:effectLst/>
                <a:latin typeface="+mn-lt"/>
                <a:ea typeface="Calibri" panose="020F0502020204030204" pitchFamily="34" charset="0"/>
              </a:rPr>
              <a:t>Amounts</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of</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blood</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loss</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adults,</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children</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and</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infants can</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tolerate</a:t>
            </a:r>
            <a:endParaRPr lang="en-US" sz="1200" spc="-20" dirty="0">
              <a:effectLst/>
              <a:latin typeface="+mn-lt"/>
              <a:ea typeface="Calibri" panose="020F0502020204030204" pitchFamily="34" charset="0"/>
            </a:endParaRPr>
          </a:p>
          <a:p>
            <a:pPr marL="862013" lvl="1" indent="-342900">
              <a:lnSpc>
                <a:spcPct val="150000"/>
              </a:lnSpc>
              <a:spcBef>
                <a:spcPts val="5"/>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70</a:t>
            </a:fld>
            <a:endParaRPr lang="en-US" dirty="0"/>
          </a:p>
        </p:txBody>
      </p:sp>
    </p:spTree>
    <p:extLst>
      <p:ext uri="{BB962C8B-B14F-4D97-AF65-F5344CB8AC3E}">
        <p14:creationId xmlns:p14="http://schemas.microsoft.com/office/powerpoint/2010/main" val="99098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115"/>
              </a:spcBef>
              <a:spcAft>
                <a:spcPts val="0"/>
              </a:spcAft>
            </a:pPr>
            <a:r>
              <a:rPr lang="en-US" sz="1200" b="0" dirty="0">
                <a:effectLst/>
                <a:latin typeface="Calibri" panose="020F0502020204030204" pitchFamily="34" charset="0"/>
                <a:ea typeface="Calibri" panose="020F0502020204030204" pitchFamily="34" charset="0"/>
              </a:rPr>
              <a:t>Cognitive</a:t>
            </a:r>
            <a:r>
              <a:rPr lang="en-US" sz="1200" b="0" spc="-35" dirty="0">
                <a:effectLst/>
                <a:latin typeface="Calibri" panose="020F0502020204030204" pitchFamily="34" charset="0"/>
                <a:ea typeface="Calibri" panose="020F0502020204030204" pitchFamily="34" charset="0"/>
              </a:rPr>
              <a:t> </a:t>
            </a:r>
            <a:r>
              <a:rPr lang="en-US" sz="1200" b="0" spc="-10" dirty="0">
                <a:effectLst/>
                <a:latin typeface="Calibri" panose="020F0502020204030204" pitchFamily="34" charset="0"/>
                <a:ea typeface="Calibri" panose="020F0502020204030204" pitchFamily="34" charset="0"/>
              </a:rPr>
              <a:t>Objectives</a:t>
            </a:r>
            <a:endParaRPr lang="en-US" sz="1200" b="0" dirty="0">
              <a:effectLst/>
              <a:latin typeface="Calibri" panose="020F0502020204030204" pitchFamily="34" charset="0"/>
              <a:ea typeface="Calibri" panose="020F0502020204030204" pitchFamily="34" charset="0"/>
            </a:endParaRPr>
          </a:p>
          <a:p>
            <a:pPr marL="228600" marR="0" indent="0">
              <a:spcBef>
                <a:spcPts val="5"/>
              </a:spcBef>
              <a:spcAft>
                <a:spcPts val="0"/>
              </a:spcAft>
            </a:pPr>
            <a:r>
              <a:rPr lang="en-US" sz="1200" dirty="0">
                <a:effectLst/>
                <a:latin typeface="Calibri" panose="020F0502020204030204" pitchFamily="34" charset="0"/>
                <a:ea typeface="Calibri" panose="020F0502020204030204" pitchFamily="34" charset="0"/>
              </a:rPr>
              <a:t>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completion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this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topic,</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student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will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able </a:t>
            </a:r>
            <a:r>
              <a:rPr lang="en-US" sz="1200" spc="-25" dirty="0">
                <a:effectLst/>
                <a:latin typeface="Calibri" panose="020F0502020204030204" pitchFamily="34" charset="0"/>
                <a:ea typeface="Calibri" panose="020F0502020204030204" pitchFamily="34" charset="0"/>
              </a:rPr>
              <a:t>to:</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100"/>
              <a:buFont typeface="Calibri" panose="020F0502020204030204" pitchFamily="34" charset="0"/>
              <a:buAutoNum type="arabicPeriod"/>
              <a:tabLst>
                <a:tab pos="686435" algn="l"/>
              </a:tabLst>
            </a:pPr>
            <a:r>
              <a:rPr lang="en-US" sz="1200" dirty="0">
                <a:effectLst/>
                <a:latin typeface="Calibri" panose="020F0502020204030204" pitchFamily="34" charset="0"/>
                <a:ea typeface="Calibri" panose="020F0502020204030204" pitchFamily="34" charset="0"/>
              </a:rPr>
              <a:t>Explain</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demonstrate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critical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thinking</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skills</a:t>
            </a:r>
            <a:endParaRPr lang="en-US" sz="1200" dirty="0">
              <a:effectLst/>
              <a:latin typeface="Calibri" panose="020F0502020204030204" pitchFamily="34" charset="0"/>
              <a:ea typeface="Calibri" panose="020F0502020204030204" pitchFamily="34" charset="0"/>
            </a:endParaRPr>
          </a:p>
          <a:p>
            <a:pPr marL="342900" marR="0" lvl="0" indent="-342900">
              <a:spcBef>
                <a:spcPts val="110"/>
              </a:spcBef>
              <a:spcAft>
                <a:spcPts val="0"/>
              </a:spcAft>
              <a:buSzPts val="1100"/>
              <a:buFont typeface="Calibri" panose="020F0502020204030204" pitchFamily="34" charset="0"/>
              <a:buAutoNum type="arabicPeriod"/>
              <a:tabLst>
                <a:tab pos="686435" algn="l"/>
              </a:tabLst>
            </a:pPr>
            <a:r>
              <a:rPr lang="en-US" sz="1200" dirty="0">
                <a:effectLst/>
                <a:latin typeface="Calibri" panose="020F0502020204030204" pitchFamily="34" charset="0"/>
                <a:ea typeface="Calibri" panose="020F0502020204030204" pitchFamily="34" charset="0"/>
              </a:rPr>
              <a:t>Explain</a:t>
            </a:r>
            <a:r>
              <a:rPr lang="en-US" sz="1200" spc="-5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demonstrate</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decision-making</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skills</a:t>
            </a:r>
            <a:endParaRPr lang="en-US" sz="1200" dirty="0">
              <a:effectLst/>
              <a:latin typeface="Calibri" panose="020F0502020204030204" pitchFamily="34" charset="0"/>
              <a:ea typeface="Calibri" panose="020F0502020204030204" pitchFamily="34" charset="0"/>
            </a:endParaRPr>
          </a:p>
          <a:p>
            <a:pPr marL="342900" marR="0" lvl="0" indent="-342900">
              <a:spcBef>
                <a:spcPts val="95"/>
              </a:spcBef>
              <a:spcAft>
                <a:spcPts val="0"/>
              </a:spcAft>
              <a:buSzPts val="1100"/>
              <a:buFont typeface="Calibri" panose="020F0502020204030204" pitchFamily="34" charset="0"/>
              <a:buAutoNum type="arabicPeriod"/>
              <a:tabLst>
                <a:tab pos="686435" algn="l"/>
              </a:tabLst>
            </a:pPr>
            <a:r>
              <a:rPr lang="en-US" sz="1200" dirty="0">
                <a:effectLst/>
                <a:latin typeface="Calibri" panose="020F0502020204030204" pitchFamily="34" charset="0"/>
                <a:ea typeface="Calibri" panose="020F0502020204030204" pitchFamily="34" charset="0"/>
              </a:rPr>
              <a:t>Explain</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demonstrate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assessment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Based</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20" dirty="0">
                <a:effectLst/>
                <a:latin typeface="Calibri" panose="020F0502020204030204" pitchFamily="34" charset="0"/>
                <a:ea typeface="Calibri" panose="020F0502020204030204" pitchFamily="34" charset="0"/>
              </a:rPr>
              <a:t> Care</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8</a:t>
            </a:fld>
            <a:endParaRPr lang="en-US" dirty="0"/>
          </a:p>
        </p:txBody>
      </p:sp>
    </p:spTree>
    <p:extLst>
      <p:ext uri="{BB962C8B-B14F-4D97-AF65-F5344CB8AC3E}">
        <p14:creationId xmlns:p14="http://schemas.microsoft.com/office/powerpoint/2010/main" val="41517087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Physiological response to hemorrhage</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Clotting</a:t>
            </a:r>
          </a:p>
          <a:p>
            <a:pPr marL="862013" lvl="1" indent="-342900">
              <a:lnSpc>
                <a:spcPct val="150000"/>
              </a:lnSpc>
              <a:spcBef>
                <a:spcPts val="5"/>
              </a:spcBef>
              <a:buSzPct val="100000"/>
              <a:tabLst>
                <a:tab pos="686435" algn="l"/>
              </a:tabLst>
            </a:pPr>
            <a:r>
              <a:rPr lang="en-US" sz="1200" dirty="0">
                <a:latin typeface="+mn-lt"/>
                <a:ea typeface="Calibri" panose="020F0502020204030204" pitchFamily="34" charset="0"/>
              </a:rPr>
              <a:t>Localized vasoconstriction </a:t>
            </a:r>
          </a:p>
          <a:p>
            <a:pPr marL="862013" lvl="1" indent="-342900">
              <a:lnSpc>
                <a:spcPct val="150000"/>
              </a:lnSpc>
              <a:spcBef>
                <a:spcPts val="5"/>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71</a:t>
            </a:fld>
            <a:endParaRPr lang="en-US" dirty="0"/>
          </a:p>
        </p:txBody>
      </p:sp>
    </p:spTree>
    <p:extLst>
      <p:ext uri="{BB962C8B-B14F-4D97-AF65-F5344CB8AC3E}">
        <p14:creationId xmlns:p14="http://schemas.microsoft.com/office/powerpoint/2010/main" val="7109054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Stages of </a:t>
            </a:r>
            <a:r>
              <a:rPr lang="en-US" sz="1200" dirty="0">
                <a:latin typeface="+mn-lt"/>
                <a:ea typeface="Calibri" panose="020F0502020204030204" pitchFamily="34" charset="0"/>
              </a:rPr>
              <a:t>h</a:t>
            </a:r>
            <a:r>
              <a:rPr lang="en-US" sz="1200" dirty="0">
                <a:effectLst/>
                <a:latin typeface="+mn-lt"/>
                <a:ea typeface="Calibri" panose="020F0502020204030204" pitchFamily="34" charset="0"/>
              </a:rPr>
              <a:t>emorrhage</a:t>
            </a:r>
          </a:p>
          <a:p>
            <a:pPr marL="0" marR="0" lvl="0" indent="0">
              <a:lnSpc>
                <a:spcPct val="150000"/>
              </a:lnSpc>
              <a:spcBef>
                <a:spcPts val="5"/>
              </a:spcBef>
              <a:spcAft>
                <a:spcPts val="0"/>
              </a:spcAft>
              <a:buSzPct val="100000"/>
              <a:buFont typeface="Wingdings" panose="05000000000000000000" pitchFamily="2" charset="2"/>
              <a:buNone/>
              <a:tabLst>
                <a:tab pos="686435" algn="l"/>
              </a:tabLst>
            </a:pPr>
            <a:r>
              <a:rPr lang="en-US" sz="1200" dirty="0">
                <a:latin typeface="+mn-lt"/>
                <a:ea typeface="Calibri" panose="020F0502020204030204" pitchFamily="34" charset="0"/>
              </a:rPr>
              <a:t>Stage 1</a:t>
            </a:r>
          </a:p>
          <a:p>
            <a:pPr lvl="1">
              <a:lnSpc>
                <a:spcPct val="150000"/>
              </a:lnSpc>
              <a:spcBef>
                <a:spcPts val="10"/>
              </a:spcBef>
              <a:buClr>
                <a:schemeClr val="accent1"/>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Up</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to 15%</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intravascular</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loss</a:t>
            </a:r>
          </a:p>
          <a:p>
            <a:pPr lvl="1">
              <a:lnSpc>
                <a:spcPct val="150000"/>
              </a:lnSpc>
              <a:spcBef>
                <a:spcPts val="0"/>
              </a:spcBef>
              <a:buClr>
                <a:schemeClr val="accent1"/>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Compensated</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by</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constriction</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of</a:t>
            </a:r>
            <a:r>
              <a:rPr lang="en-US" sz="1200" spc="-40" dirty="0">
                <a:effectLst/>
                <a:latin typeface="+mn-lt"/>
                <a:ea typeface="Calibri" panose="020F0502020204030204" pitchFamily="34" charset="0"/>
              </a:rPr>
              <a:t> </a:t>
            </a:r>
            <a:r>
              <a:rPr lang="en-US" sz="1200" spc="-20" dirty="0">
                <a:effectLst/>
                <a:latin typeface="+mn-lt"/>
                <a:ea typeface="Calibri" panose="020F0502020204030204" pitchFamily="34" charset="0"/>
              </a:rPr>
              <a:t>vascular </a:t>
            </a:r>
            <a:r>
              <a:rPr lang="en-US" sz="1200" spc="-25" dirty="0">
                <a:effectLst/>
                <a:latin typeface="+mn-lt"/>
                <a:ea typeface="Calibri" panose="020F0502020204030204" pitchFamily="34" charset="0"/>
              </a:rPr>
              <a:t>bed</a:t>
            </a:r>
            <a:endParaRPr lang="en-US" sz="1200" spc="-20" dirty="0">
              <a:effectLst/>
              <a:latin typeface="+mn-lt"/>
              <a:ea typeface="Calibri" panose="020F0502020204030204" pitchFamily="34" charset="0"/>
            </a:endParaRPr>
          </a:p>
          <a:p>
            <a:pPr lvl="1">
              <a:lnSpc>
                <a:spcPct val="150000"/>
              </a:lnSpc>
              <a:spcBef>
                <a:spcPts val="5"/>
              </a:spcBef>
              <a:buClr>
                <a:schemeClr val="accent1"/>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Blood</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pressure</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maintained</a:t>
            </a:r>
            <a:endParaRPr lang="en-US" sz="1200" spc="-20" dirty="0">
              <a:effectLst/>
              <a:latin typeface="+mn-lt"/>
              <a:ea typeface="Calibri" panose="020F0502020204030204" pitchFamily="34" charset="0"/>
            </a:endParaRPr>
          </a:p>
          <a:p>
            <a:pPr marL="0" marR="0" lvl="0" indent="0">
              <a:lnSpc>
                <a:spcPct val="150000"/>
              </a:lnSpc>
              <a:spcBef>
                <a:spcPts val="5"/>
              </a:spcBef>
              <a:spcAft>
                <a:spcPts val="0"/>
              </a:spcAft>
              <a:buSzPct val="100000"/>
              <a:buFont typeface="Wingdings" panose="05000000000000000000" pitchFamily="2" charset="2"/>
              <a:buNone/>
              <a:tabLst>
                <a:tab pos="686435" algn="l"/>
              </a:tabLst>
            </a:pPr>
            <a:endParaRPr lang="en-US" sz="1200" dirty="0">
              <a:latin typeface="+mn-lt"/>
              <a:ea typeface="Calibri" panose="020F0502020204030204" pitchFamily="34" charset="0"/>
            </a:endParaRPr>
          </a:p>
          <a:p>
            <a:pPr marR="538480">
              <a:lnSpc>
                <a:spcPct val="100000"/>
              </a:lnSpc>
              <a:spcBef>
                <a:spcPts val="0"/>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72</a:t>
            </a:fld>
            <a:endParaRPr lang="en-US" dirty="0"/>
          </a:p>
        </p:txBody>
      </p:sp>
    </p:spTree>
    <p:extLst>
      <p:ext uri="{BB962C8B-B14F-4D97-AF65-F5344CB8AC3E}">
        <p14:creationId xmlns:p14="http://schemas.microsoft.com/office/powerpoint/2010/main" val="1799988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Stages of </a:t>
            </a:r>
            <a:r>
              <a:rPr lang="en-US" sz="1200" dirty="0">
                <a:latin typeface="+mn-lt"/>
                <a:ea typeface="Calibri" panose="020F0502020204030204" pitchFamily="34" charset="0"/>
              </a:rPr>
              <a:t>h</a:t>
            </a:r>
            <a:r>
              <a:rPr lang="en-US" sz="1200" dirty="0">
                <a:effectLst/>
                <a:latin typeface="+mn-lt"/>
                <a:ea typeface="Calibri" panose="020F0502020204030204" pitchFamily="34" charset="0"/>
              </a:rPr>
              <a:t>emorrhage</a:t>
            </a:r>
          </a:p>
          <a:p>
            <a:pPr marL="0" marR="0" lvl="0" indent="0">
              <a:lnSpc>
                <a:spcPct val="150000"/>
              </a:lnSpc>
              <a:spcBef>
                <a:spcPts val="5"/>
              </a:spcBef>
              <a:spcAft>
                <a:spcPts val="0"/>
              </a:spcAft>
              <a:buSzPct val="100000"/>
              <a:buFont typeface="Wingdings" panose="05000000000000000000" pitchFamily="2" charset="2"/>
              <a:buNone/>
              <a:tabLst>
                <a:tab pos="686435" algn="l"/>
              </a:tabLst>
            </a:pPr>
            <a:r>
              <a:rPr lang="en-US" sz="1200" dirty="0">
                <a:latin typeface="+mn-lt"/>
                <a:ea typeface="Calibri" panose="020F0502020204030204" pitchFamily="34" charset="0"/>
              </a:rPr>
              <a:t>Stage 1</a:t>
            </a:r>
          </a:p>
          <a:p>
            <a:pPr lvl="1">
              <a:lnSpc>
                <a:spcPct val="150000"/>
              </a:lnSpc>
              <a:spcBef>
                <a:spcPts val="0"/>
              </a:spcBef>
              <a:buClr>
                <a:schemeClr val="accent1"/>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Normal</a:t>
            </a:r>
            <a:r>
              <a:rPr lang="en-US" sz="1200" spc="-40" dirty="0">
                <a:effectLst/>
                <a:latin typeface="+mn-lt"/>
                <a:ea typeface="Calibri" panose="020F0502020204030204" pitchFamily="34" charset="0"/>
              </a:rPr>
              <a:t> </a:t>
            </a:r>
            <a:r>
              <a:rPr lang="en-US" sz="1200" spc="-20" dirty="0">
                <a:effectLst/>
                <a:latin typeface="+mn-lt"/>
                <a:ea typeface="Calibri" panose="020F0502020204030204" pitchFamily="34" charset="0"/>
              </a:rPr>
              <a:t>pulse</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pressure,</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respiratory rate,</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and renal</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output</a:t>
            </a:r>
            <a:endParaRPr lang="en-US" sz="1200" spc="-20" dirty="0">
              <a:effectLst/>
              <a:latin typeface="+mn-lt"/>
              <a:ea typeface="Calibri" panose="020F0502020204030204" pitchFamily="34" charset="0"/>
            </a:endParaRPr>
          </a:p>
          <a:p>
            <a:pPr lvl="1">
              <a:lnSpc>
                <a:spcPct val="150000"/>
              </a:lnSpc>
              <a:spcBef>
                <a:spcPts val="5"/>
              </a:spcBef>
              <a:buClr>
                <a:schemeClr val="accent1"/>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Pallor</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of</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the</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skin</a:t>
            </a:r>
          </a:p>
          <a:p>
            <a:pPr lvl="1">
              <a:lnSpc>
                <a:spcPct val="150000"/>
              </a:lnSpc>
              <a:spcBef>
                <a:spcPts val="0"/>
              </a:spcBef>
              <a:buClr>
                <a:schemeClr val="accent1"/>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Central</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venous</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pressure</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low</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to</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normal</a:t>
            </a:r>
            <a:endParaRPr lang="en-US" sz="1200" spc="-20" dirty="0">
              <a:effectLst/>
              <a:latin typeface="+mn-lt"/>
              <a:ea typeface="Calibri" panose="020F0502020204030204" pitchFamily="34" charset="0"/>
            </a:endParaRPr>
          </a:p>
          <a:p>
            <a:pPr marL="0" marR="0" lvl="0" indent="0">
              <a:lnSpc>
                <a:spcPct val="150000"/>
              </a:lnSpc>
              <a:spcBef>
                <a:spcPts val="5"/>
              </a:spcBef>
              <a:spcAft>
                <a:spcPts val="0"/>
              </a:spcAft>
              <a:buSzPct val="100000"/>
              <a:buFont typeface="Wingdings" panose="05000000000000000000" pitchFamily="2" charset="2"/>
              <a:buNone/>
              <a:tabLst>
                <a:tab pos="686435" algn="l"/>
              </a:tabLst>
            </a:pPr>
            <a:endParaRPr lang="en-US" sz="1200" dirty="0">
              <a:latin typeface="+mn-lt"/>
              <a:ea typeface="Calibri" panose="020F0502020204030204" pitchFamily="34" charset="0"/>
            </a:endParaRPr>
          </a:p>
          <a:p>
            <a:pPr marR="538480">
              <a:lnSpc>
                <a:spcPct val="100000"/>
              </a:lnSpc>
              <a:spcBef>
                <a:spcPts val="0"/>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73</a:t>
            </a:fld>
            <a:endParaRPr lang="en-US" dirty="0"/>
          </a:p>
        </p:txBody>
      </p:sp>
    </p:spTree>
    <p:extLst>
      <p:ext uri="{BB962C8B-B14F-4D97-AF65-F5344CB8AC3E}">
        <p14:creationId xmlns:p14="http://schemas.microsoft.com/office/powerpoint/2010/main" val="11724821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Stages of </a:t>
            </a:r>
            <a:r>
              <a:rPr lang="en-US" sz="1200" dirty="0">
                <a:latin typeface="+mn-lt"/>
                <a:ea typeface="Calibri" panose="020F0502020204030204" pitchFamily="34" charset="0"/>
              </a:rPr>
              <a:t>h</a:t>
            </a:r>
            <a:r>
              <a:rPr lang="en-US" sz="1200" dirty="0">
                <a:effectLst/>
                <a:latin typeface="+mn-lt"/>
                <a:ea typeface="Calibri" panose="020F0502020204030204" pitchFamily="34" charset="0"/>
              </a:rPr>
              <a:t>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Stage 2</a:t>
            </a:r>
          </a:p>
          <a:p>
            <a:pPr lvl="0">
              <a:lnSpc>
                <a:spcPct val="100000"/>
              </a:lnSpc>
              <a:spcBef>
                <a:spcPts val="1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15-25%</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intravascular</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loss</a:t>
            </a:r>
          </a:p>
          <a:p>
            <a:pPr lvl="0">
              <a:lnSpc>
                <a:spcPct val="100000"/>
              </a:lnSpc>
              <a:spcBef>
                <a:spcPts val="5"/>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Cardiac</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output cannot</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be</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maintained</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by</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arteriolar</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constriction</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Reflex</a:t>
            </a:r>
            <a:r>
              <a:rPr lang="en-US" sz="1200" spc="-10" dirty="0">
                <a:effectLst/>
                <a:latin typeface="+mn-lt"/>
                <a:ea typeface="Calibri" panose="020F0502020204030204" pitchFamily="34" charset="0"/>
              </a:rPr>
              <a:t> tachycardia</a:t>
            </a:r>
            <a:endParaRPr lang="en-US" sz="1200" spc="-20" dirty="0">
              <a:effectLst/>
              <a:latin typeface="+mn-lt"/>
              <a:ea typeface="Calibri" panose="020F0502020204030204" pitchFamily="34" charset="0"/>
            </a:endParaRPr>
          </a:p>
          <a:p>
            <a:pPr lvl="0">
              <a:lnSpc>
                <a:spcPct val="100000"/>
              </a:lnSpc>
              <a:spcBef>
                <a:spcPts val="1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Increased</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respiratory</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rate</a:t>
            </a: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Blood</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pressure</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maintained</a:t>
            </a:r>
            <a:endParaRPr lang="en-US" sz="1200" spc="-20" dirty="0">
              <a:effectLst/>
              <a:latin typeface="+mn-lt"/>
              <a:ea typeface="Calibri" panose="020F0502020204030204" pitchFamily="34" charset="0"/>
            </a:endParaRPr>
          </a:p>
          <a:p>
            <a:pPr marL="0" marR="0" lvl="0" indent="0">
              <a:lnSpc>
                <a:spcPct val="150000"/>
              </a:lnSpc>
              <a:spcBef>
                <a:spcPts val="5"/>
              </a:spcBef>
              <a:spcAft>
                <a:spcPts val="0"/>
              </a:spcAft>
              <a:buSzPct val="100000"/>
              <a:buFont typeface="Wingdings" panose="05000000000000000000" pitchFamily="2" charset="2"/>
              <a:buNone/>
              <a:tabLst>
                <a:tab pos="686435" algn="l"/>
              </a:tabLst>
            </a:pPr>
            <a:endParaRPr lang="en-US" sz="1200" dirty="0">
              <a:latin typeface="+mn-lt"/>
              <a:ea typeface="Calibri" panose="020F0502020204030204" pitchFamily="34" charset="0"/>
            </a:endParaRPr>
          </a:p>
          <a:p>
            <a:pPr marR="538480">
              <a:lnSpc>
                <a:spcPct val="100000"/>
              </a:lnSpc>
              <a:spcBef>
                <a:spcPts val="0"/>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74</a:t>
            </a:fld>
            <a:endParaRPr lang="en-US" dirty="0"/>
          </a:p>
        </p:txBody>
      </p:sp>
    </p:spTree>
    <p:extLst>
      <p:ext uri="{BB962C8B-B14F-4D97-AF65-F5344CB8AC3E}">
        <p14:creationId xmlns:p14="http://schemas.microsoft.com/office/powerpoint/2010/main" val="1103665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Stages of </a:t>
            </a:r>
            <a:r>
              <a:rPr lang="en-US" sz="1200" dirty="0">
                <a:latin typeface="+mn-lt"/>
                <a:ea typeface="Calibri" panose="020F0502020204030204" pitchFamily="34" charset="0"/>
              </a:rPr>
              <a:t>h</a:t>
            </a:r>
            <a:r>
              <a:rPr lang="en-US" sz="1200" dirty="0">
                <a:effectLst/>
                <a:latin typeface="+mn-lt"/>
                <a:ea typeface="Calibri" panose="020F0502020204030204" pitchFamily="34" charset="0"/>
              </a:rPr>
              <a:t>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Stage 2</a:t>
            </a: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Catecholamines</a:t>
            </a:r>
            <a:r>
              <a:rPr lang="en-US" sz="1200" spc="-40" dirty="0">
                <a:effectLst/>
                <a:latin typeface="+mn-lt"/>
                <a:ea typeface="Calibri" panose="020F0502020204030204" pitchFamily="34" charset="0"/>
              </a:rPr>
              <a:t> </a:t>
            </a:r>
            <a:r>
              <a:rPr lang="en-US" sz="1200" spc="-20" dirty="0">
                <a:effectLst/>
                <a:latin typeface="+mn-lt"/>
                <a:ea typeface="Calibri" panose="020F0502020204030204" pitchFamily="34" charset="0"/>
              </a:rPr>
              <a:t>increase</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peripheral</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resistance</a:t>
            </a:r>
            <a:endParaRPr lang="en-US" sz="1200" spc="-20" dirty="0">
              <a:effectLst/>
              <a:latin typeface="+mn-lt"/>
              <a:ea typeface="Calibri" panose="020F0502020204030204" pitchFamily="34" charset="0"/>
            </a:endParaRPr>
          </a:p>
          <a:p>
            <a:pPr lvl="0">
              <a:lnSpc>
                <a:spcPct val="100000"/>
              </a:lnSpc>
              <a:spcBef>
                <a:spcPts val="5"/>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Increased</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diastolic</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pressure</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Narrow</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pulse</a:t>
            </a:r>
            <a:r>
              <a:rPr lang="en-US" sz="1200" spc="-10" dirty="0">
                <a:effectLst/>
                <a:latin typeface="+mn-lt"/>
                <a:ea typeface="Calibri" panose="020F0502020204030204" pitchFamily="34" charset="0"/>
              </a:rPr>
              <a:t> pressure</a:t>
            </a:r>
            <a:endParaRPr lang="en-US" sz="1200" spc="-20" dirty="0">
              <a:effectLst/>
              <a:latin typeface="+mn-lt"/>
              <a:ea typeface="Calibri" panose="020F0502020204030204" pitchFamily="34" charset="0"/>
            </a:endParaRPr>
          </a:p>
          <a:p>
            <a:pPr lvl="0">
              <a:lnSpc>
                <a:spcPct val="100000"/>
              </a:lnSpc>
              <a:spcBef>
                <a:spcPts val="5"/>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Diaphoresis</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from</a:t>
            </a:r>
            <a:r>
              <a:rPr lang="en-US" sz="1200" spc="-40" dirty="0">
                <a:effectLst/>
                <a:latin typeface="+mn-lt"/>
                <a:ea typeface="Calibri" panose="020F0502020204030204" pitchFamily="34" charset="0"/>
              </a:rPr>
              <a:t> </a:t>
            </a:r>
            <a:r>
              <a:rPr lang="en-US" sz="1200" spc="-20" dirty="0">
                <a:effectLst/>
                <a:latin typeface="+mn-lt"/>
                <a:ea typeface="Calibri" panose="020F0502020204030204" pitchFamily="34" charset="0"/>
              </a:rPr>
              <a:t>sympathetic</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stimulation</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Renal</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output</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almost</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normal</a:t>
            </a:r>
            <a:endParaRPr lang="en-US" sz="1200" spc="-20" dirty="0">
              <a:effectLst/>
              <a:latin typeface="+mn-lt"/>
              <a:ea typeface="Calibri" panose="020F0502020204030204" pitchFamily="34" charset="0"/>
            </a:endParaRPr>
          </a:p>
          <a:p>
            <a:pPr marL="0" marR="0" lvl="0" indent="0">
              <a:lnSpc>
                <a:spcPct val="150000"/>
              </a:lnSpc>
              <a:spcBef>
                <a:spcPts val="5"/>
              </a:spcBef>
              <a:spcAft>
                <a:spcPts val="0"/>
              </a:spcAft>
              <a:buSzPct val="100000"/>
              <a:buFont typeface="Wingdings" panose="05000000000000000000" pitchFamily="2" charset="2"/>
              <a:buNone/>
              <a:tabLst>
                <a:tab pos="686435" algn="l"/>
              </a:tabLst>
            </a:pPr>
            <a:endParaRPr lang="en-US" sz="1200" dirty="0">
              <a:latin typeface="+mn-lt"/>
              <a:ea typeface="Calibri" panose="020F0502020204030204" pitchFamily="34" charset="0"/>
            </a:endParaRPr>
          </a:p>
          <a:p>
            <a:pPr marR="538480">
              <a:lnSpc>
                <a:spcPct val="100000"/>
              </a:lnSpc>
              <a:spcBef>
                <a:spcPts val="0"/>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75</a:t>
            </a:fld>
            <a:endParaRPr lang="en-US" dirty="0"/>
          </a:p>
        </p:txBody>
      </p:sp>
    </p:spTree>
    <p:extLst>
      <p:ext uri="{BB962C8B-B14F-4D97-AF65-F5344CB8AC3E}">
        <p14:creationId xmlns:p14="http://schemas.microsoft.com/office/powerpoint/2010/main" val="34755080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Stages of </a:t>
            </a:r>
            <a:r>
              <a:rPr lang="en-US" sz="1200" dirty="0">
                <a:latin typeface="+mn-lt"/>
                <a:ea typeface="Calibri" panose="020F0502020204030204" pitchFamily="34" charset="0"/>
              </a:rPr>
              <a:t>h</a:t>
            </a:r>
            <a:r>
              <a:rPr lang="en-US" sz="1200" dirty="0">
                <a:effectLst/>
                <a:latin typeface="+mn-lt"/>
                <a:ea typeface="Calibri" panose="020F0502020204030204" pitchFamily="34" charset="0"/>
              </a:rPr>
              <a:t>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Stage 3</a:t>
            </a:r>
          </a:p>
          <a:p>
            <a:pPr lvl="0">
              <a:lnSpc>
                <a:spcPct val="100000"/>
              </a:lnSpc>
              <a:spcBef>
                <a:spcPts val="10"/>
              </a:spcBef>
              <a:tabLst>
                <a:tab pos="1600835" algn="l"/>
              </a:tabLst>
            </a:pPr>
            <a:r>
              <a:rPr lang="en-US" sz="1200" spc="-20" dirty="0">
                <a:effectLst/>
                <a:latin typeface="+mn-lt"/>
                <a:ea typeface="Calibri" panose="020F0502020204030204" pitchFamily="34" charset="0"/>
              </a:rPr>
              <a:t>25-35%</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intravascular</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loss</a:t>
            </a:r>
          </a:p>
          <a:p>
            <a:pPr lvl="0">
              <a:lnSpc>
                <a:spcPct val="100000"/>
              </a:lnSpc>
              <a:spcBef>
                <a:spcPts val="5"/>
              </a:spcBef>
              <a:tabLst>
                <a:tab pos="1600835" algn="l"/>
              </a:tabLst>
            </a:pPr>
            <a:r>
              <a:rPr lang="en-US" sz="1200" spc="-20" dirty="0">
                <a:effectLst/>
                <a:latin typeface="+mn-lt"/>
                <a:ea typeface="Calibri" panose="020F0502020204030204" pitchFamily="34" charset="0"/>
              </a:rPr>
              <a:t>Classic</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signs</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of</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hypovolemic</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shock</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Marked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tachycardia</a:t>
            </a:r>
            <a:endParaRPr lang="en-US" sz="1200" spc="-20" dirty="0">
              <a:effectLst/>
              <a:latin typeface="+mn-lt"/>
              <a:ea typeface="Calibri" panose="020F0502020204030204" pitchFamily="34" charset="0"/>
            </a:endParaRPr>
          </a:p>
          <a:p>
            <a:pPr lvl="0">
              <a:lnSpc>
                <a:spcPct val="100000"/>
              </a:lnSpc>
              <a:spcBef>
                <a:spcPts val="10"/>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Marked</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tachypnea</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Decreased</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systolic</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pressure</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5-15</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ml</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per</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hour</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urine </a:t>
            </a:r>
            <a:r>
              <a:rPr lang="en-US" sz="1200" spc="-10" dirty="0">
                <a:effectLst/>
                <a:latin typeface="+mn-lt"/>
                <a:ea typeface="Calibri" panose="020F0502020204030204" pitchFamily="34" charset="0"/>
              </a:rPr>
              <a:t>output</a:t>
            </a:r>
            <a:endParaRPr lang="en-US" sz="1200" spc="-20" dirty="0">
              <a:effectLst/>
              <a:latin typeface="+mn-lt"/>
              <a:ea typeface="Calibri" panose="020F0502020204030204" pitchFamily="34" charset="0"/>
            </a:endParaRPr>
          </a:p>
          <a:p>
            <a:pPr lvl="0">
              <a:lnSpc>
                <a:spcPct val="100000"/>
              </a:lnSpc>
              <a:spcBef>
                <a:spcPts val="5"/>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Alteration</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in mental</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status</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Diaphoresis with</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cool,</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pale</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skin</a:t>
            </a:r>
          </a:p>
          <a:p>
            <a:pPr marL="0" marR="0" lvl="0" indent="0">
              <a:lnSpc>
                <a:spcPct val="150000"/>
              </a:lnSpc>
              <a:spcBef>
                <a:spcPts val="5"/>
              </a:spcBef>
              <a:spcAft>
                <a:spcPts val="0"/>
              </a:spcAft>
              <a:buSzPct val="100000"/>
              <a:buFont typeface="Wingdings" panose="05000000000000000000" pitchFamily="2" charset="2"/>
              <a:buNone/>
              <a:tabLst>
                <a:tab pos="686435" algn="l"/>
              </a:tabLst>
            </a:pPr>
            <a:endParaRPr lang="en-US" sz="1200" dirty="0">
              <a:latin typeface="+mn-lt"/>
              <a:ea typeface="Calibri" panose="020F0502020204030204" pitchFamily="34" charset="0"/>
            </a:endParaRPr>
          </a:p>
          <a:p>
            <a:pPr marR="538480">
              <a:lnSpc>
                <a:spcPct val="100000"/>
              </a:lnSpc>
              <a:spcBef>
                <a:spcPts val="0"/>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76</a:t>
            </a:fld>
            <a:endParaRPr lang="en-US" dirty="0"/>
          </a:p>
        </p:txBody>
      </p:sp>
    </p:spTree>
    <p:extLst>
      <p:ext uri="{BB962C8B-B14F-4D97-AF65-F5344CB8AC3E}">
        <p14:creationId xmlns:p14="http://schemas.microsoft.com/office/powerpoint/2010/main" val="23988208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Stages of </a:t>
            </a:r>
            <a:r>
              <a:rPr lang="en-US" sz="1200" dirty="0">
                <a:latin typeface="+mn-lt"/>
                <a:ea typeface="Calibri" panose="020F0502020204030204" pitchFamily="34" charset="0"/>
              </a:rPr>
              <a:t>h</a:t>
            </a:r>
            <a:r>
              <a:rPr lang="en-US" sz="1200" dirty="0">
                <a:effectLst/>
                <a:latin typeface="+mn-lt"/>
                <a:ea typeface="Calibri" panose="020F0502020204030204" pitchFamily="34" charset="0"/>
              </a:rPr>
              <a:t>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1200" dirty="0">
                <a:latin typeface="+mn-lt"/>
                <a:ea typeface="Calibri" panose="020F0502020204030204" pitchFamily="34" charset="0"/>
              </a:rPr>
              <a:t>Stage 4</a:t>
            </a:r>
          </a:p>
          <a:p>
            <a:pPr lvl="0">
              <a:lnSpc>
                <a:spcPct val="100000"/>
              </a:lnSpc>
              <a:spcBef>
                <a:spcPts val="1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Loss greater</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than</a:t>
            </a:r>
            <a:r>
              <a:rPr lang="en-US" sz="1200" spc="-15" dirty="0">
                <a:effectLst/>
                <a:latin typeface="+mn-lt"/>
                <a:ea typeface="Calibri" panose="020F0502020204030204" pitchFamily="34" charset="0"/>
              </a:rPr>
              <a:t> </a:t>
            </a:r>
            <a:r>
              <a:rPr lang="en-US" sz="1200" spc="-25" dirty="0">
                <a:effectLst/>
                <a:latin typeface="+mn-lt"/>
                <a:ea typeface="Calibri" panose="020F0502020204030204" pitchFamily="34" charset="0"/>
              </a:rPr>
              <a:t>35%</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Extreme</a:t>
            </a:r>
            <a:r>
              <a:rPr lang="en-US" sz="1200" spc="-35" dirty="0">
                <a:effectLst/>
                <a:latin typeface="+mn-lt"/>
                <a:ea typeface="Calibri" panose="020F0502020204030204" pitchFamily="34" charset="0"/>
              </a:rPr>
              <a:t> </a:t>
            </a:r>
            <a:r>
              <a:rPr lang="en-US" sz="1200" spc="-10" dirty="0">
                <a:effectLst/>
                <a:latin typeface="+mn-lt"/>
                <a:ea typeface="Calibri" panose="020F0502020204030204" pitchFamily="34" charset="0"/>
              </a:rPr>
              <a:t>tachycardia</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Pronounced</a:t>
            </a:r>
            <a:r>
              <a:rPr lang="en-US" sz="1200" spc="-35" dirty="0">
                <a:effectLst/>
                <a:latin typeface="+mn-lt"/>
                <a:ea typeface="Calibri" panose="020F0502020204030204" pitchFamily="34" charset="0"/>
              </a:rPr>
              <a:t> </a:t>
            </a:r>
            <a:r>
              <a:rPr lang="en-US" sz="1200" spc="-10" dirty="0">
                <a:effectLst/>
                <a:latin typeface="+mn-lt"/>
                <a:ea typeface="Calibri" panose="020F0502020204030204" pitchFamily="34" charset="0"/>
              </a:rPr>
              <a:t>tachypnea</a:t>
            </a:r>
            <a:endParaRPr lang="en-US" sz="1200" spc="-20" dirty="0">
              <a:effectLst/>
              <a:latin typeface="+mn-lt"/>
              <a:ea typeface="Calibri" panose="020F0502020204030204" pitchFamily="34" charset="0"/>
            </a:endParaRPr>
          </a:p>
          <a:p>
            <a:pPr lvl="0">
              <a:lnSpc>
                <a:spcPct val="100000"/>
              </a:lnSpc>
              <a:spcBef>
                <a:spcPts val="405"/>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Significantly</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decreased</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systolic</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blood</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pressure</a:t>
            </a:r>
            <a:endParaRPr lang="en-US" sz="1200" spc="-20" dirty="0">
              <a:effectLst/>
              <a:latin typeface="+mn-lt"/>
              <a:ea typeface="Calibri" panose="020F0502020204030204" pitchFamily="34" charset="0"/>
            </a:endParaRPr>
          </a:p>
          <a:p>
            <a:pPr lvl="0">
              <a:lnSpc>
                <a:spcPct val="100000"/>
              </a:lnSpc>
              <a:spcBef>
                <a:spcPts val="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Confusion and </a:t>
            </a:r>
            <a:r>
              <a:rPr lang="en-US" sz="1200" spc="-10" dirty="0">
                <a:effectLst/>
                <a:latin typeface="+mn-lt"/>
                <a:ea typeface="Calibri" panose="020F0502020204030204" pitchFamily="34" charset="0"/>
              </a:rPr>
              <a:t>lethargy</a:t>
            </a:r>
            <a:endParaRPr lang="en-US" sz="1200" spc="-20" dirty="0">
              <a:effectLst/>
              <a:latin typeface="+mn-lt"/>
              <a:ea typeface="Calibri" panose="020F0502020204030204" pitchFamily="34" charset="0"/>
            </a:endParaRPr>
          </a:p>
          <a:p>
            <a:pPr lvl="0">
              <a:lnSpc>
                <a:spcPct val="100000"/>
              </a:lnSpc>
              <a:spcBef>
                <a:spcPts val="5"/>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Skin</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is</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diaphoretic, cool,</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and</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extremely</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pale</a:t>
            </a:r>
          </a:p>
          <a:p>
            <a:pPr lvl="1">
              <a:lnSpc>
                <a:spcPct val="100000"/>
              </a:lnSpc>
              <a:spcBef>
                <a:spcPts val="5"/>
              </a:spcBef>
              <a:tabLst>
                <a:tab pos="1600835" algn="l"/>
              </a:tabLst>
            </a:pPr>
            <a:endParaRPr lang="en-US" sz="1200" dirty="0">
              <a:latin typeface="+mn-lt"/>
              <a:ea typeface="Calibri" panose="020F0502020204030204" pitchFamily="34" charset="0"/>
            </a:endParaRPr>
          </a:p>
          <a:p>
            <a:pPr marL="0" marR="0" lvl="0" indent="0">
              <a:lnSpc>
                <a:spcPct val="150000"/>
              </a:lnSpc>
              <a:spcBef>
                <a:spcPts val="5"/>
              </a:spcBef>
              <a:spcAft>
                <a:spcPts val="0"/>
              </a:spcAft>
              <a:buSzPct val="100000"/>
              <a:buFont typeface="Wingdings" panose="05000000000000000000" pitchFamily="2" charset="2"/>
              <a:buNone/>
              <a:tabLst>
                <a:tab pos="686435" algn="l"/>
              </a:tabLst>
            </a:pPr>
            <a:endParaRPr lang="en-US" sz="1200" dirty="0">
              <a:latin typeface="+mn-lt"/>
              <a:ea typeface="Calibri" panose="020F0502020204030204" pitchFamily="34" charset="0"/>
            </a:endParaRPr>
          </a:p>
          <a:p>
            <a:pPr marR="538480">
              <a:lnSpc>
                <a:spcPct val="100000"/>
              </a:lnSpc>
              <a:spcBef>
                <a:spcPts val="0"/>
              </a:spcBef>
              <a:buSzPct val="100000"/>
              <a:tabLst>
                <a:tab pos="686435" algn="l"/>
              </a:tabLst>
            </a:pPr>
            <a:endParaRPr lang="en-US" sz="1200" dirty="0">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77</a:t>
            </a:fld>
            <a:endParaRPr lang="en-US" dirty="0"/>
          </a:p>
        </p:txBody>
      </p:sp>
    </p:spTree>
    <p:extLst>
      <p:ext uri="{BB962C8B-B14F-4D97-AF65-F5344CB8AC3E}">
        <p14:creationId xmlns:p14="http://schemas.microsoft.com/office/powerpoint/2010/main" val="11744800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 Assessment</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1200" spc="-5" dirty="0">
                <a:effectLst/>
                <a:latin typeface="+mn-lt"/>
                <a:ea typeface="Calibri" panose="020F0502020204030204" pitchFamily="34" charset="0"/>
              </a:rPr>
              <a:t>Bright</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red</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blood</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from</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wound,</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mouth,</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rectum</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or</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another</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orifice</a:t>
            </a:r>
            <a:endParaRPr lang="en-US" sz="1200" spc="-5" dirty="0">
              <a:effectLst/>
              <a:latin typeface="+mn-lt"/>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1200" spc="-5" dirty="0">
                <a:effectLst/>
                <a:latin typeface="+mn-lt"/>
                <a:ea typeface="Calibri" panose="020F0502020204030204" pitchFamily="34" charset="0"/>
              </a:rPr>
              <a:t>Coffee</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ground</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appearance</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of</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vomitus</a:t>
            </a:r>
            <a:endParaRPr lang="en-US" sz="1200" spc="-5" dirty="0">
              <a:effectLst/>
              <a:latin typeface="+mn-lt"/>
              <a:ea typeface="Calibri" panose="020F0502020204030204" pitchFamily="34" charset="0"/>
            </a:endParaRPr>
          </a:p>
          <a:p>
            <a:pPr marL="738187" indent="-285750">
              <a:lnSpc>
                <a:spcPct val="100000"/>
              </a:lnSpc>
              <a:spcBef>
                <a:spcPts val="5"/>
              </a:spcBef>
              <a:buSzPct val="100000"/>
              <a:buFont typeface="Wingdings" panose="05000000000000000000" pitchFamily="2" charset="2"/>
              <a:buChar char="§"/>
              <a:tabLst>
                <a:tab pos="1143635" algn="l"/>
              </a:tabLst>
            </a:pPr>
            <a:r>
              <a:rPr lang="en-US" sz="1200" spc="-5" dirty="0">
                <a:effectLst/>
                <a:latin typeface="+mn-lt"/>
                <a:ea typeface="Calibri" panose="020F0502020204030204" pitchFamily="34" charset="0"/>
              </a:rPr>
              <a:t>Melena</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and </a:t>
            </a:r>
            <a:r>
              <a:rPr lang="en-US" sz="1200" spc="-10" dirty="0">
                <a:effectLst/>
                <a:latin typeface="+mn-lt"/>
                <a:ea typeface="Calibri" panose="020F0502020204030204" pitchFamily="34" charset="0"/>
              </a:rPr>
              <a:t>hematochezia</a:t>
            </a:r>
            <a:endParaRPr lang="en-US" sz="1200" spc="-5" dirty="0">
              <a:effectLst/>
              <a:latin typeface="+mn-lt"/>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1200" spc="-5" dirty="0">
                <a:effectLst/>
                <a:latin typeface="+mn-lt"/>
                <a:ea typeface="Calibri" panose="020F0502020204030204" pitchFamily="34" charset="0"/>
              </a:rPr>
              <a:t>Dizziness</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or</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syncope</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on</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sitting</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or </a:t>
            </a:r>
            <a:r>
              <a:rPr lang="en-US" sz="1200" spc="-10" dirty="0">
                <a:effectLst/>
                <a:latin typeface="+mn-lt"/>
                <a:ea typeface="Calibri" panose="020F0502020204030204" pitchFamily="34" charset="0"/>
              </a:rPr>
              <a:t>standing</a:t>
            </a:r>
            <a:endParaRPr lang="en-US" sz="1200" spc="-5" dirty="0">
              <a:effectLst/>
              <a:latin typeface="+mn-lt"/>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1200" spc="-5" dirty="0">
                <a:effectLst/>
                <a:latin typeface="+mn-lt"/>
                <a:ea typeface="Calibri" panose="020F0502020204030204" pitchFamily="34" charset="0"/>
              </a:rPr>
              <a:t>Orthostatic</a:t>
            </a:r>
            <a:r>
              <a:rPr lang="en-US" sz="1200" spc="-35" dirty="0">
                <a:effectLst/>
                <a:latin typeface="+mn-lt"/>
                <a:ea typeface="Calibri" panose="020F0502020204030204" pitchFamily="34" charset="0"/>
              </a:rPr>
              <a:t> </a:t>
            </a:r>
            <a:r>
              <a:rPr lang="en-US" sz="1200" spc="-10" dirty="0">
                <a:effectLst/>
                <a:latin typeface="+mn-lt"/>
                <a:ea typeface="Calibri" panose="020F0502020204030204" pitchFamily="34" charset="0"/>
              </a:rPr>
              <a:t>hypotension</a:t>
            </a:r>
            <a:endParaRPr lang="en-US" sz="1200" spc="-5" dirty="0">
              <a:effectLst/>
              <a:latin typeface="+mn-lt"/>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000" algn="l"/>
                <a:tab pos="1143635" algn="l"/>
              </a:tabLst>
            </a:pPr>
            <a:r>
              <a:rPr lang="en-US" sz="1200" spc="-5" dirty="0">
                <a:effectLst/>
                <a:latin typeface="+mn-lt"/>
                <a:ea typeface="Calibri" panose="020F0502020204030204" pitchFamily="34" charset="0"/>
              </a:rPr>
              <a:t>Signs</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symptoms</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of</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hypovolemic</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shock</a:t>
            </a: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78</a:t>
            </a:fld>
            <a:endParaRPr lang="en-US" dirty="0"/>
          </a:p>
        </p:txBody>
      </p:sp>
    </p:spTree>
    <p:extLst>
      <p:ext uri="{BB962C8B-B14F-4D97-AF65-F5344CB8AC3E}">
        <p14:creationId xmlns:p14="http://schemas.microsoft.com/office/powerpoint/2010/main" val="27769836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 Management</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r>
              <a:rPr lang="en-US" sz="1200" spc="-5" dirty="0">
                <a:effectLst/>
                <a:latin typeface="+mn-lt"/>
                <a:ea typeface="Calibri" panose="020F0502020204030204" pitchFamily="34" charset="0"/>
              </a:rPr>
              <a:t>Airway</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ventilatory</a:t>
            </a:r>
            <a:r>
              <a:rPr lang="en-US" sz="1200" spc="-10" dirty="0">
                <a:effectLst/>
                <a:latin typeface="+mn-lt"/>
                <a:ea typeface="Calibri" panose="020F0502020204030204" pitchFamily="34" charset="0"/>
              </a:rPr>
              <a:t> support</a:t>
            </a:r>
          </a:p>
          <a:p>
            <a:pPr marL="342900" marR="538480" indent="-342900">
              <a:lnSpc>
                <a:spcPct val="150000"/>
              </a:lnSpc>
              <a:spcBef>
                <a:spcPts val="0"/>
              </a:spcBef>
              <a:buSzPct val="100000"/>
              <a:buFont typeface="Wingdings" panose="05000000000000000000" pitchFamily="2" charset="2"/>
              <a:buChar char="§"/>
              <a:tabLst>
                <a:tab pos="686435" algn="l"/>
              </a:tabLst>
            </a:pPr>
            <a:r>
              <a:rPr lang="en-US" sz="1200" spc="-5" dirty="0">
                <a:effectLst/>
                <a:latin typeface="+mn-lt"/>
                <a:ea typeface="Calibri" panose="020F0502020204030204" pitchFamily="34" charset="0"/>
              </a:rPr>
              <a:t>Circulatory</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support</a:t>
            </a:r>
          </a:p>
          <a:p>
            <a:pPr marL="862013" marR="538480" lvl="1" indent="-342900">
              <a:lnSpc>
                <a:spcPct val="100000"/>
              </a:lnSpc>
              <a:spcBef>
                <a:spcPts val="0"/>
              </a:spcBef>
              <a:buSzPct val="100000"/>
              <a:tabLst>
                <a:tab pos="686435" algn="l"/>
              </a:tabLst>
            </a:pPr>
            <a:r>
              <a:rPr lang="en-US" sz="1200" spc="-20" dirty="0">
                <a:effectLst/>
                <a:latin typeface="+mn-lt"/>
                <a:ea typeface="Calibri" panose="020F0502020204030204" pitchFamily="34" charset="0"/>
              </a:rPr>
              <a:t>Bleeding</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from nose</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or</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ears</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after</a:t>
            </a:r>
            <a:r>
              <a:rPr lang="en-US" sz="1200" spc="-5" dirty="0">
                <a:effectLst/>
                <a:latin typeface="+mn-lt"/>
                <a:ea typeface="Calibri" panose="020F0502020204030204" pitchFamily="34" charset="0"/>
              </a:rPr>
              <a:t> </a:t>
            </a:r>
            <a:r>
              <a:rPr lang="en-US" sz="1200" spc="-20" dirty="0">
                <a:effectLst/>
                <a:latin typeface="+mn-lt"/>
                <a:ea typeface="Calibri" panose="020F0502020204030204" pitchFamily="34" charset="0"/>
              </a:rPr>
              <a:t>head </a:t>
            </a:r>
            <a:r>
              <a:rPr lang="en-US" sz="1200" spc="-10" dirty="0">
                <a:effectLst/>
                <a:latin typeface="+mn-lt"/>
                <a:ea typeface="Calibri" panose="020F0502020204030204" pitchFamily="34" charset="0"/>
              </a:rPr>
              <a:t>trauma</a:t>
            </a:r>
            <a:endParaRPr lang="en-US" sz="1200" spc="-20" dirty="0">
              <a:effectLst/>
              <a:latin typeface="+mn-lt"/>
              <a:ea typeface="Calibri" panose="020F0502020204030204" pitchFamily="34" charset="0"/>
            </a:endParaRPr>
          </a:p>
          <a:p>
            <a:pPr lvl="1">
              <a:lnSpc>
                <a:spcPct val="100000"/>
              </a:lnSpc>
              <a:spcBef>
                <a:spcPts val="5"/>
              </a:spcBef>
              <a:buClr>
                <a:srgbClr val="349D96"/>
              </a:buClr>
              <a:buFont typeface="Arial" panose="020B0604020202020204" pitchFamily="34" charset="0"/>
              <a:buChar char="•"/>
              <a:tabLst>
                <a:tab pos="1600835" algn="l"/>
              </a:tabLst>
            </a:pPr>
            <a:r>
              <a:rPr lang="en-US" sz="1200" spc="-20" dirty="0">
                <a:effectLst/>
                <a:latin typeface="+mn-lt"/>
                <a:ea typeface="Calibri" panose="020F0502020204030204" pitchFamily="34" charset="0"/>
              </a:rPr>
              <a:t>Refrain from</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applying</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pressure</a:t>
            </a:r>
            <a:endParaRPr lang="en-US" sz="1200" spc="-20" dirty="0">
              <a:effectLst/>
              <a:latin typeface="+mn-lt"/>
              <a:ea typeface="Calibri" panose="020F0502020204030204" pitchFamily="34" charset="0"/>
            </a:endParaRPr>
          </a:p>
          <a:p>
            <a:pPr lvl="1">
              <a:lnSpc>
                <a:spcPct val="100000"/>
              </a:lnSpc>
              <a:spcBef>
                <a:spcPts val="0"/>
              </a:spcBef>
              <a:buClr>
                <a:srgbClr val="349D96"/>
              </a:buClr>
              <a:buFont typeface="Arial" panose="020B0604020202020204" pitchFamily="34" charset="0"/>
              <a:buChar char="•"/>
              <a:tabLst>
                <a:tab pos="1600835" algn="l"/>
              </a:tabLst>
            </a:pPr>
            <a:r>
              <a:rPr lang="en-US" sz="1200" spc="-20" dirty="0">
                <a:effectLst/>
                <a:latin typeface="+mn-lt"/>
                <a:ea typeface="Calibri" panose="020F0502020204030204" pitchFamily="34" charset="0"/>
              </a:rPr>
              <a:t>Apply</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loose</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sterile</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dressing</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to</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protect</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from</a:t>
            </a:r>
            <a:r>
              <a:rPr lang="en-US" sz="1200" spc="-10" dirty="0">
                <a:effectLst/>
                <a:latin typeface="+mn-lt"/>
                <a:ea typeface="Calibri" panose="020F0502020204030204" pitchFamily="34" charset="0"/>
              </a:rPr>
              <a:t> infection</a:t>
            </a:r>
            <a:endParaRPr lang="en-US" sz="1200" spc="-20" dirty="0">
              <a:effectLst/>
              <a:latin typeface="+mn-lt"/>
              <a:ea typeface="Calibri" panose="020F0502020204030204" pitchFamily="34" charset="0"/>
            </a:endParaRPr>
          </a:p>
          <a:p>
            <a:pPr marL="176213" marR="538480" lvl="0" indent="-342900">
              <a:lnSpc>
                <a:spcPct val="100000"/>
              </a:lnSpc>
              <a:spcBef>
                <a:spcPts val="0"/>
              </a:spcBef>
              <a:buClr>
                <a:srgbClr val="349D96"/>
              </a:buClr>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79</a:t>
            </a:fld>
            <a:endParaRPr lang="en-US" dirty="0"/>
          </a:p>
        </p:txBody>
      </p:sp>
    </p:spTree>
    <p:extLst>
      <p:ext uri="{BB962C8B-B14F-4D97-AF65-F5344CB8AC3E}">
        <p14:creationId xmlns:p14="http://schemas.microsoft.com/office/powerpoint/2010/main" val="37708739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 Management</a:t>
            </a:r>
          </a:p>
          <a:p>
            <a:pPr marL="342900" marR="538480" indent="-342900">
              <a:lnSpc>
                <a:spcPct val="100000"/>
              </a:lnSpc>
              <a:spcBef>
                <a:spcPts val="0"/>
              </a:spcBef>
              <a:buSzPct val="100000"/>
              <a:buFont typeface="Wingdings" panose="05000000000000000000" pitchFamily="2" charset="2"/>
              <a:buChar char="§"/>
              <a:tabLst>
                <a:tab pos="686435" algn="l"/>
              </a:tabLst>
            </a:pPr>
            <a:r>
              <a:rPr lang="en-US" sz="1200" spc="-5" dirty="0">
                <a:latin typeface="+mn-lt"/>
                <a:ea typeface="Calibri" panose="020F0502020204030204" pitchFamily="34" charset="0"/>
              </a:rPr>
              <a:t>Bleeding from other areas</a:t>
            </a:r>
            <a:endParaRPr lang="en-US" sz="1200" spc="-10" dirty="0">
              <a:effectLst/>
              <a:latin typeface="+mn-lt"/>
              <a:ea typeface="Calibri" panose="020F0502020204030204" pitchFamily="34" charset="0"/>
            </a:endParaRPr>
          </a:p>
          <a:p>
            <a:pPr lvl="0">
              <a:lnSpc>
                <a:spcPct val="100000"/>
              </a:lnSpc>
              <a:spcBef>
                <a:spcPts val="10"/>
              </a:spcBef>
              <a:buClr>
                <a:srgbClr val="349D96"/>
              </a:buClr>
              <a:buFont typeface="Courier New" panose="02070309020205020404" pitchFamily="49" charset="0"/>
              <a:buChar char="o"/>
              <a:tabLst>
                <a:tab pos="1600835" algn="l"/>
              </a:tabLst>
            </a:pPr>
            <a:r>
              <a:rPr lang="en-US" sz="1200" spc="-20" dirty="0">
                <a:effectLst/>
                <a:latin typeface="+mn-lt"/>
                <a:ea typeface="Calibri" panose="020F0502020204030204" pitchFamily="34" charset="0"/>
              </a:rPr>
              <a:t>Control</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bleeding</a:t>
            </a:r>
            <a:endParaRPr lang="en-US" sz="1200" spc="-20" dirty="0">
              <a:effectLst/>
              <a:latin typeface="+mn-lt"/>
              <a:ea typeface="Calibri" panose="020F0502020204030204" pitchFamily="34" charset="0"/>
            </a:endParaRPr>
          </a:p>
          <a:p>
            <a:pPr lvl="1">
              <a:lnSpc>
                <a:spcPct val="100000"/>
              </a:lnSpc>
              <a:spcBef>
                <a:spcPts val="0"/>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Direct</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pressure</a:t>
            </a:r>
            <a:endParaRPr lang="en-US" sz="1200" spc="-20" dirty="0">
              <a:effectLst/>
              <a:latin typeface="+mn-lt"/>
              <a:ea typeface="Calibri" panose="020F0502020204030204" pitchFamily="34" charset="0"/>
            </a:endParaRPr>
          </a:p>
          <a:p>
            <a:pPr lvl="1">
              <a:lnSpc>
                <a:spcPct val="100000"/>
              </a:lnSpc>
              <a:spcBef>
                <a:spcPts val="5"/>
              </a:spcBef>
              <a:buClr>
                <a:srgbClr val="349D96"/>
              </a:buClr>
              <a:buFont typeface="Arial" panose="020B0604020202020204" pitchFamily="34" charset="0"/>
              <a:buChar char="•"/>
              <a:tabLst>
                <a:tab pos="1829435" algn="l"/>
              </a:tabLst>
            </a:pPr>
            <a:r>
              <a:rPr lang="en-US" sz="1200" spc="-10" dirty="0">
                <a:effectLst/>
                <a:latin typeface="+mn-lt"/>
                <a:ea typeface="Calibri" panose="020F0502020204030204" pitchFamily="34" charset="0"/>
              </a:rPr>
              <a:t>Tourniquet</a:t>
            </a:r>
            <a:r>
              <a:rPr lang="en-US" sz="1200" dirty="0">
                <a:effectLst/>
                <a:latin typeface="+mn-lt"/>
                <a:ea typeface="Calibri" panose="020F0502020204030204" pitchFamily="34" charset="0"/>
              </a:rPr>
              <a:t>-</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Recognize</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characteristics</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of</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MAJOR</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bleeding</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and</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the</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need</a:t>
            </a:r>
            <a:r>
              <a:rPr lang="en-US" sz="1200" spc="-20" dirty="0">
                <a:effectLst/>
                <a:latin typeface="+mn-lt"/>
                <a:ea typeface="Calibri" panose="020F0502020204030204" pitchFamily="34" charset="0"/>
              </a:rPr>
              <a:t> </a:t>
            </a:r>
            <a:r>
              <a:rPr lang="en-US" sz="1200" dirty="0">
                <a:effectLst/>
                <a:latin typeface="+mn-lt"/>
                <a:ea typeface="Calibri" panose="020F0502020204030204" pitchFamily="34" charset="0"/>
              </a:rPr>
              <a:t>to</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possibly apply a tourniquet as a first intervention in some cases.</a:t>
            </a:r>
          </a:p>
          <a:p>
            <a:pPr lvl="1">
              <a:lnSpc>
                <a:spcPct val="100000"/>
              </a:lnSpc>
              <a:spcBef>
                <a:spcPts val="5"/>
              </a:spcBef>
              <a:buClr>
                <a:srgbClr val="349D96"/>
              </a:buClr>
              <a:buFont typeface="Arial" panose="020B0604020202020204" pitchFamily="34" charset="0"/>
              <a:buChar char="•"/>
              <a:tabLst>
                <a:tab pos="1829435" algn="l"/>
              </a:tabLst>
            </a:pPr>
            <a:r>
              <a:rPr lang="en-US" sz="1200" spc="-20" dirty="0">
                <a:effectLst/>
                <a:latin typeface="+mn-lt"/>
                <a:ea typeface="Calibri" panose="020F0502020204030204" pitchFamily="34" charset="0"/>
              </a:rPr>
              <a:t>Packing</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of</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large gaping</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wounds</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with</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sterile</a:t>
            </a:r>
            <a:r>
              <a:rPr lang="en-US" sz="1200" spc="-10" dirty="0">
                <a:effectLst/>
                <a:latin typeface="+mn-lt"/>
                <a:ea typeface="Calibri" panose="020F0502020204030204" pitchFamily="34" charset="0"/>
              </a:rPr>
              <a:t> dressings</a:t>
            </a:r>
            <a:endParaRPr lang="en-US" sz="1200" spc="-20" dirty="0">
              <a:effectLst/>
              <a:latin typeface="+mn-lt"/>
              <a:ea typeface="Calibri" panose="020F0502020204030204" pitchFamily="34" charset="0"/>
            </a:endParaRPr>
          </a:p>
          <a:p>
            <a:pPr lvl="1">
              <a:lnSpc>
                <a:spcPct val="100000"/>
              </a:lnSpc>
              <a:spcBef>
                <a:spcPts val="0"/>
              </a:spcBef>
              <a:buClr>
                <a:srgbClr val="349D96"/>
              </a:buClr>
              <a:buFont typeface="Arial" panose="020B0604020202020204" pitchFamily="34" charset="0"/>
              <a:buChar char="•"/>
              <a:tabLst>
                <a:tab pos="1829435" algn="l"/>
              </a:tabLst>
            </a:pPr>
            <a:r>
              <a:rPr lang="en-US" sz="1200" spc="-10" dirty="0">
                <a:effectLst/>
                <a:latin typeface="+mn-lt"/>
                <a:ea typeface="Calibri" panose="020F0502020204030204" pitchFamily="34" charset="0"/>
              </a:rPr>
              <a:t>Splinting</a:t>
            </a:r>
            <a:endParaRPr lang="en-US" sz="1200" spc="-20" dirty="0">
              <a:effectLst/>
              <a:latin typeface="+mn-lt"/>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80</a:t>
            </a:fld>
            <a:endParaRPr lang="en-US" dirty="0"/>
          </a:p>
        </p:txBody>
      </p:sp>
    </p:spTree>
    <p:extLst>
      <p:ext uri="{BB962C8B-B14F-4D97-AF65-F5344CB8AC3E}">
        <p14:creationId xmlns:p14="http://schemas.microsoft.com/office/powerpoint/2010/main" val="189093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00"/>
              </a:spcBef>
              <a:spcAft>
                <a:spcPts val="0"/>
              </a:spcAft>
              <a:buSzPts val="1100"/>
              <a:buFont typeface="Calibri" panose="020F0502020204030204" pitchFamily="34" charset="0"/>
              <a:buNone/>
              <a:tabLst>
                <a:tab pos="833755" algn="l"/>
              </a:tabLst>
            </a:pP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cornerstones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effective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EMT-IV</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practice</a:t>
            </a:r>
            <a:endParaRPr lang="en-US" sz="1200"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Arial" panose="020B0604020202020204" pitchFamily="34" charset="0"/>
              <a:buChar char="•"/>
              <a:tabLst>
                <a:tab pos="1282065" algn="l"/>
              </a:tabLst>
            </a:pPr>
            <a:r>
              <a:rPr lang="en-US" sz="1200" dirty="0">
                <a:effectLst/>
                <a:latin typeface="Calibri" panose="020F0502020204030204" pitchFamily="34" charset="0"/>
                <a:ea typeface="Calibri" panose="020F0502020204030204" pitchFamily="34" charset="0"/>
              </a:rPr>
              <a:t>Gathering,</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evaluating,</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synthesizing</a:t>
            </a:r>
            <a:r>
              <a:rPr lang="en-US" sz="1200" spc="-2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information</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Arial" panose="020B0604020202020204" pitchFamily="34" charset="0"/>
              <a:buChar char="•"/>
              <a:tabLst>
                <a:tab pos="1282065" algn="l"/>
              </a:tabLst>
            </a:pPr>
            <a:r>
              <a:rPr lang="en-US" sz="1200" dirty="0">
                <a:effectLst/>
                <a:latin typeface="Calibri" panose="020F0502020204030204" pitchFamily="34" charset="0"/>
                <a:ea typeface="Calibri" panose="020F0502020204030204" pitchFamily="34" charset="0"/>
              </a:rPr>
              <a:t>Developing</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implementing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appropriate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management</a:t>
            </a:r>
            <a:r>
              <a:rPr lang="en-US" sz="1200" spc="-30"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plans</a:t>
            </a:r>
            <a:endParaRPr lang="en-US" sz="1200"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Arial" panose="020B0604020202020204" pitchFamily="34" charset="0"/>
              <a:buChar char="•"/>
              <a:tabLst>
                <a:tab pos="1282065" algn="l"/>
              </a:tabLst>
            </a:pPr>
            <a:r>
              <a:rPr lang="en-US" sz="1200" dirty="0">
                <a:effectLst/>
                <a:latin typeface="Calibri" panose="020F0502020204030204" pitchFamily="34" charset="0"/>
                <a:ea typeface="Calibri" panose="020F0502020204030204" pitchFamily="34" charset="0"/>
              </a:rPr>
              <a:t>Apply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judgment</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exercise</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independent</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decision-</a:t>
            </a:r>
            <a:r>
              <a:rPr lang="en-US" sz="1200" spc="-10" dirty="0">
                <a:effectLst/>
                <a:latin typeface="Calibri" panose="020F0502020204030204" pitchFamily="34" charset="0"/>
                <a:ea typeface="Calibri" panose="020F0502020204030204" pitchFamily="34" charset="0"/>
              </a:rPr>
              <a:t>making</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Arial" panose="020B0604020202020204" pitchFamily="34" charset="0"/>
              <a:buChar char="•"/>
              <a:tabLst>
                <a:tab pos="1282065" algn="l"/>
              </a:tabLst>
            </a:pPr>
            <a:r>
              <a:rPr lang="en-US" sz="1200" dirty="0">
                <a:effectLst/>
                <a:latin typeface="Calibri" panose="020F0502020204030204" pitchFamily="34" charset="0"/>
                <a:ea typeface="Calibri" panose="020F0502020204030204" pitchFamily="34" charset="0"/>
              </a:rPr>
              <a:t>Thinking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working</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effectively</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under</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pressure</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9</a:t>
            </a:fld>
            <a:endParaRPr lang="en-US" dirty="0"/>
          </a:p>
        </p:txBody>
      </p:sp>
    </p:spTree>
    <p:extLst>
      <p:ext uri="{BB962C8B-B14F-4D97-AF65-F5344CB8AC3E}">
        <p14:creationId xmlns:p14="http://schemas.microsoft.com/office/powerpoint/2010/main" val="77964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lvl="0" indent="0" algn="l" defTabSz="914400" rtl="0" eaLnBrk="1" fontAlgn="auto" latinLnBrk="0" hangingPunct="1">
              <a:lnSpc>
                <a:spcPct val="100000"/>
              </a:lnSpc>
              <a:spcBef>
                <a:spcPts val="0"/>
              </a:spcBef>
              <a:spcAft>
                <a:spcPts val="0"/>
              </a:spcAft>
              <a:buClrTx/>
              <a:buSzPct val="100000"/>
              <a:buFontTx/>
              <a:buNone/>
              <a:tabLst>
                <a:tab pos="686435" algn="l"/>
              </a:tabLst>
              <a:defRPr/>
            </a:pPr>
            <a:r>
              <a:rPr lang="en-US" sz="1200" dirty="0">
                <a:effectLst/>
                <a:latin typeface="+mn-lt"/>
                <a:ea typeface="Calibri" panose="020F0502020204030204" pitchFamily="34" charset="0"/>
              </a:rPr>
              <a:t>Pathophysiology,</a:t>
            </a:r>
            <a:r>
              <a:rPr lang="en-US" sz="1200" spc="-60"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50" dirty="0">
                <a:effectLst/>
                <a:latin typeface="+mn-lt"/>
                <a:ea typeface="Calibri" panose="020F0502020204030204" pitchFamily="34" charset="0"/>
              </a:rPr>
              <a:t> </a:t>
            </a:r>
            <a:r>
              <a:rPr lang="en-US" sz="1200" spc="-50" dirty="0">
                <a:latin typeface="+mn-lt"/>
                <a:ea typeface="Calibri" panose="020F0502020204030204" pitchFamily="34" charset="0"/>
              </a:rPr>
              <a:t>and</a:t>
            </a:r>
            <a:r>
              <a:rPr lang="en-US" sz="1200" spc="-35" dirty="0">
                <a:effectLst/>
                <a:latin typeface="+mn-lt"/>
                <a:ea typeface="Calibri" panose="020F0502020204030204" pitchFamily="34" charset="0"/>
              </a:rPr>
              <a:t> </a:t>
            </a:r>
            <a:r>
              <a:rPr lang="en-US" sz="1200" dirty="0">
                <a:effectLst/>
                <a:latin typeface="+mn-lt"/>
                <a:ea typeface="Calibri" panose="020F0502020204030204" pitchFamily="34" charset="0"/>
              </a:rPr>
              <a:t>Management of Hemorrhage</a:t>
            </a:r>
            <a:r>
              <a:rPr lang="en-US" sz="1200" b="1" dirty="0">
                <a:latin typeface="+mn-lt"/>
              </a:rPr>
              <a:t>:</a:t>
            </a: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a:t>
            </a:r>
          </a:p>
          <a:p>
            <a:pPr marR="538480">
              <a:lnSpc>
                <a:spcPct val="100000"/>
              </a:lnSpc>
              <a:spcBef>
                <a:spcPts val="0"/>
              </a:spcBef>
              <a:buSzPct val="100000"/>
              <a:tabLst>
                <a:tab pos="686435" algn="l"/>
              </a:tabLst>
            </a:pP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Hemorrhage- Management</a:t>
            </a:r>
          </a:p>
          <a:p>
            <a:pPr marL="342900" marR="538480" indent="-342900">
              <a:lnSpc>
                <a:spcPct val="100000"/>
              </a:lnSpc>
              <a:spcBef>
                <a:spcPts val="0"/>
              </a:spcBef>
              <a:buSzPct val="100000"/>
              <a:buFont typeface="Wingdings" panose="05000000000000000000" pitchFamily="2" charset="2"/>
              <a:buChar char="§"/>
              <a:tabLst>
                <a:tab pos="686435" algn="l"/>
              </a:tabLst>
            </a:pPr>
            <a:r>
              <a:rPr lang="en-US" sz="1200" spc="-5" dirty="0">
                <a:latin typeface="+mn-lt"/>
                <a:ea typeface="Calibri" panose="020F0502020204030204" pitchFamily="34" charset="0"/>
              </a:rPr>
              <a:t>Bleeding from other areas</a:t>
            </a:r>
          </a:p>
          <a:p>
            <a:pPr lvl="1">
              <a:lnSpc>
                <a:spcPct val="150000"/>
              </a:lnSpc>
              <a:spcBef>
                <a:spcPts val="5"/>
              </a:spcBef>
              <a:buClr>
                <a:srgbClr val="349D96"/>
              </a:buClr>
              <a:buFont typeface="Wingdings" panose="05000000000000000000" pitchFamily="2" charset="2"/>
              <a:buChar char="§"/>
              <a:tabLst>
                <a:tab pos="1600835" algn="l"/>
              </a:tabLst>
            </a:pPr>
            <a:r>
              <a:rPr lang="en-US" sz="1200" spc="-20" dirty="0">
                <a:effectLst/>
                <a:latin typeface="+mn-lt"/>
                <a:ea typeface="Calibri" panose="020F0502020204030204" pitchFamily="34" charset="0"/>
              </a:rPr>
              <a:t>Apply</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sterile</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dressing</a:t>
            </a:r>
            <a:r>
              <a:rPr lang="en-US" sz="1200" spc="-15" dirty="0">
                <a:effectLst/>
                <a:latin typeface="+mn-lt"/>
                <a:ea typeface="Calibri" panose="020F0502020204030204" pitchFamily="34" charset="0"/>
              </a:rPr>
              <a:t> </a:t>
            </a:r>
            <a:r>
              <a:rPr lang="en-US" sz="1200" spc="-20" dirty="0">
                <a:effectLst/>
                <a:latin typeface="+mn-lt"/>
                <a:ea typeface="Calibri" panose="020F0502020204030204" pitchFamily="34" charset="0"/>
              </a:rPr>
              <a:t>and</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pressure</a:t>
            </a:r>
            <a:r>
              <a:rPr lang="en-US" sz="1200" spc="-5" dirty="0">
                <a:effectLst/>
                <a:latin typeface="+mn-lt"/>
                <a:ea typeface="Calibri" panose="020F0502020204030204" pitchFamily="34" charset="0"/>
              </a:rPr>
              <a:t> </a:t>
            </a:r>
            <a:r>
              <a:rPr lang="en-US" sz="1200" spc="-10" dirty="0">
                <a:effectLst/>
                <a:latin typeface="+mn-lt"/>
                <a:ea typeface="Calibri" panose="020F0502020204030204" pitchFamily="34" charset="0"/>
              </a:rPr>
              <a:t>bandage</a:t>
            </a:r>
            <a:endParaRPr lang="en-US" sz="1200" spc="-20" dirty="0">
              <a:effectLst/>
              <a:latin typeface="+mn-lt"/>
              <a:ea typeface="Calibri" panose="020F0502020204030204" pitchFamily="34" charset="0"/>
            </a:endParaRPr>
          </a:p>
          <a:p>
            <a:pPr lvl="1">
              <a:lnSpc>
                <a:spcPct val="150000"/>
              </a:lnSpc>
              <a:spcBef>
                <a:spcPts val="0"/>
              </a:spcBef>
              <a:buClr>
                <a:srgbClr val="349D96"/>
              </a:buClr>
              <a:buFont typeface="Wingdings" panose="05000000000000000000" pitchFamily="2" charset="2"/>
              <a:buChar char="§"/>
              <a:tabLst>
                <a:tab pos="1600835" algn="l"/>
              </a:tabLst>
            </a:pPr>
            <a:r>
              <a:rPr lang="en-US" sz="1200" spc="-20" dirty="0">
                <a:effectLst/>
                <a:latin typeface="+mn-lt"/>
                <a:ea typeface="Calibri" panose="020F0502020204030204" pitchFamily="34" charset="0"/>
              </a:rPr>
              <a:t>Transport</a:t>
            </a:r>
            <a:r>
              <a:rPr lang="en-US" sz="1200" spc="-50" dirty="0">
                <a:effectLst/>
                <a:latin typeface="+mn-lt"/>
                <a:ea typeface="Calibri" panose="020F0502020204030204" pitchFamily="34" charset="0"/>
              </a:rPr>
              <a:t> </a:t>
            </a:r>
            <a:r>
              <a:rPr lang="en-US" sz="1200" spc="-10" dirty="0">
                <a:effectLst/>
                <a:latin typeface="+mn-lt"/>
                <a:ea typeface="Calibri" panose="020F0502020204030204" pitchFamily="34" charset="0"/>
              </a:rPr>
              <a:t>considerations</a:t>
            </a:r>
            <a:endParaRPr lang="en-US" sz="1200" spc="-20" dirty="0">
              <a:effectLst/>
              <a:latin typeface="+mn-lt"/>
              <a:ea typeface="Calibri" panose="020F0502020204030204" pitchFamily="34" charset="0"/>
            </a:endParaRPr>
          </a:p>
          <a:p>
            <a:pPr lvl="1">
              <a:lnSpc>
                <a:spcPct val="150000"/>
              </a:lnSpc>
              <a:spcBef>
                <a:spcPts val="10"/>
              </a:spcBef>
              <a:buClr>
                <a:srgbClr val="349D96"/>
              </a:buClr>
              <a:buFont typeface="Wingdings" panose="05000000000000000000" pitchFamily="2" charset="2"/>
              <a:buChar char="§"/>
              <a:tabLst>
                <a:tab pos="1600835" algn="l"/>
              </a:tabLst>
            </a:pPr>
            <a:r>
              <a:rPr lang="en-US" sz="1200" spc="-20" dirty="0">
                <a:effectLst/>
                <a:latin typeface="+mn-lt"/>
                <a:ea typeface="Calibri" panose="020F0502020204030204" pitchFamily="34" charset="0"/>
              </a:rPr>
              <a:t>Psychological</a:t>
            </a:r>
            <a:r>
              <a:rPr lang="en-US" sz="1200" spc="-35" dirty="0">
                <a:effectLst/>
                <a:latin typeface="+mn-lt"/>
                <a:ea typeface="Calibri" panose="020F0502020204030204" pitchFamily="34" charset="0"/>
              </a:rPr>
              <a:t> </a:t>
            </a:r>
            <a:r>
              <a:rPr lang="en-US" sz="1200" spc="-20" dirty="0">
                <a:effectLst/>
                <a:latin typeface="+mn-lt"/>
                <a:ea typeface="Calibri" panose="020F0502020204030204" pitchFamily="34" charset="0"/>
              </a:rPr>
              <a:t>support</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communication</a:t>
            </a:r>
            <a:r>
              <a:rPr lang="en-US" sz="1200" spc="-40" dirty="0">
                <a:effectLst/>
                <a:latin typeface="+mn-lt"/>
                <a:ea typeface="Calibri" panose="020F0502020204030204" pitchFamily="34" charset="0"/>
              </a:rPr>
              <a:t> </a:t>
            </a:r>
            <a:r>
              <a:rPr lang="en-US" sz="1200" spc="-10" dirty="0">
                <a:effectLst/>
                <a:latin typeface="+mn-lt"/>
                <a:ea typeface="Calibri" panose="020F0502020204030204" pitchFamily="34" charset="0"/>
              </a:rPr>
              <a:t>strategies</a:t>
            </a:r>
            <a:endParaRPr lang="en-US" sz="1200" spc="-20" dirty="0">
              <a:effectLst/>
              <a:latin typeface="+mn-lt"/>
              <a:ea typeface="Calibri" panose="020F0502020204030204" pitchFamily="34" charset="0"/>
            </a:endParaRPr>
          </a:p>
          <a:p>
            <a:pPr marL="0" marR="538480" indent="0">
              <a:lnSpc>
                <a:spcPct val="100000"/>
              </a:lnSpc>
              <a:spcBef>
                <a:spcPts val="0"/>
              </a:spcBef>
              <a:buSzPct val="100000"/>
              <a:buFont typeface="Wingdings" panose="05000000000000000000" pitchFamily="2" charset="2"/>
              <a:buNone/>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81</a:t>
            </a:fld>
            <a:endParaRPr lang="en-US" dirty="0"/>
          </a:p>
        </p:txBody>
      </p:sp>
    </p:spTree>
    <p:extLst>
      <p:ext uri="{BB962C8B-B14F-4D97-AF65-F5344CB8AC3E}">
        <p14:creationId xmlns:p14="http://schemas.microsoft.com/office/powerpoint/2010/main" val="39611235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L="0" marR="538480" indent="0">
              <a:lnSpc>
                <a:spcPct val="100000"/>
              </a:lnSpc>
              <a:spcBef>
                <a:spcPts val="0"/>
              </a:spcBef>
              <a:buSzPct val="100000"/>
              <a:buFont typeface="Wingdings" panose="05000000000000000000" pitchFamily="2" charset="2"/>
              <a:buNone/>
              <a:tabLst>
                <a:tab pos="686435" algn="l"/>
              </a:tabLst>
            </a:pPr>
            <a:r>
              <a:rPr lang="en-US" sz="1200" spc="-5" dirty="0">
                <a:effectLst/>
                <a:latin typeface="+mn-lt"/>
                <a:ea typeface="Calibri" panose="020F0502020204030204" pitchFamily="34" charset="0"/>
              </a:rPr>
              <a:t>Shock</a:t>
            </a:r>
          </a:p>
          <a:p>
            <a:pPr marR="538480">
              <a:lnSpc>
                <a:spcPct val="100000"/>
              </a:lnSpc>
              <a:spcBef>
                <a:spcPts val="0"/>
              </a:spcBef>
              <a:buSzPct val="100000"/>
              <a:tabLst>
                <a:tab pos="686435" algn="l"/>
              </a:tabLst>
            </a:pPr>
            <a:r>
              <a:rPr lang="en-US" sz="1200" spc="-10" dirty="0">
                <a:effectLst/>
                <a:latin typeface="+mn-lt"/>
                <a:ea typeface="Calibri" panose="020F0502020204030204" pitchFamily="34" charset="0"/>
              </a:rPr>
              <a:t>Epidemiology</a:t>
            </a:r>
          </a:p>
          <a:p>
            <a:pPr marR="538480">
              <a:lnSpc>
                <a:spcPct val="100000"/>
              </a:lnSpc>
              <a:spcBef>
                <a:spcPts val="0"/>
              </a:spcBef>
              <a:buSzPct val="100000"/>
              <a:tabLst>
                <a:tab pos="686435" algn="l"/>
              </a:tabLst>
            </a:pPr>
            <a:endParaRPr lang="en-US" sz="1200" spc="-10" dirty="0">
              <a:effectLst/>
              <a:latin typeface="+mn-lt"/>
              <a:ea typeface="Calibri" panose="020F050202020403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r>
              <a:rPr lang="en-US" sz="1200" spc="-10" dirty="0">
                <a:effectLst/>
                <a:latin typeface="+mn-lt"/>
                <a:ea typeface="Calibri" panose="020F0502020204030204" pitchFamily="34" charset="0"/>
              </a:rPr>
              <a:t>Mortality/morbidity</a:t>
            </a:r>
            <a:endParaRPr lang="en-US" sz="1200" spc="-10" dirty="0">
              <a:latin typeface="+mn-lt"/>
              <a:ea typeface="Calibri" panose="020F050202020403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r>
              <a:rPr lang="en-US" sz="1200" dirty="0">
                <a:effectLst/>
                <a:latin typeface="+mn-lt"/>
                <a:ea typeface="Calibri" panose="020F0502020204030204" pitchFamily="34" charset="0"/>
              </a:rPr>
              <a:t>Prevention</a:t>
            </a:r>
            <a:r>
              <a:rPr lang="en-US" sz="1200" spc="-40" dirty="0">
                <a:effectLst/>
                <a:latin typeface="+mn-lt"/>
                <a:ea typeface="Calibri" panose="020F0502020204030204" pitchFamily="34" charset="0"/>
              </a:rPr>
              <a:t> </a:t>
            </a:r>
            <a:r>
              <a:rPr lang="en-US" sz="1200" spc="-10" dirty="0">
                <a:effectLst/>
                <a:latin typeface="+mn-lt"/>
                <a:ea typeface="Calibri" panose="020F0502020204030204" pitchFamily="34" charset="0"/>
              </a:rPr>
              <a:t>strategies</a:t>
            </a:r>
            <a:endParaRPr lang="en-US" sz="1200" dirty="0">
              <a:effectLst/>
              <a:latin typeface="+mn-lt"/>
              <a:ea typeface="Calibri" panose="020F0502020204030204" pitchFamily="34" charset="0"/>
            </a:endParaRPr>
          </a:p>
          <a:p>
            <a:pPr marL="0" marR="538480" indent="0">
              <a:lnSpc>
                <a:spcPct val="100000"/>
              </a:lnSpc>
              <a:spcBef>
                <a:spcPts val="0"/>
              </a:spcBef>
              <a:buSzPct val="100000"/>
              <a:buFont typeface="Wingdings" panose="05000000000000000000" pitchFamily="2" charset="2"/>
              <a:buNone/>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82</a:t>
            </a:fld>
            <a:endParaRPr lang="en-US" dirty="0"/>
          </a:p>
        </p:txBody>
      </p:sp>
    </p:spTree>
    <p:extLst>
      <p:ext uri="{BB962C8B-B14F-4D97-AF65-F5344CB8AC3E}">
        <p14:creationId xmlns:p14="http://schemas.microsoft.com/office/powerpoint/2010/main" val="37682629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R="538480">
              <a:lnSpc>
                <a:spcPct val="100000"/>
              </a:lnSpc>
              <a:spcBef>
                <a:spcPts val="0"/>
              </a:spcBef>
              <a:buSzPct val="100000"/>
              <a:tabLst>
                <a:tab pos="686435" algn="l"/>
              </a:tabLst>
            </a:pPr>
            <a:r>
              <a:rPr lang="en-US" sz="1200" spc="-10" dirty="0">
                <a:latin typeface="+mn-lt"/>
                <a:ea typeface="Calibri" panose="020F0502020204030204" pitchFamily="34" charset="0"/>
              </a:rPr>
              <a:t>Pathophysiology- </a:t>
            </a:r>
            <a:r>
              <a:rPr lang="en-US" sz="1200" dirty="0">
                <a:effectLst/>
                <a:latin typeface="+mn-lt"/>
                <a:ea typeface="Calibri" panose="020F0502020204030204" pitchFamily="34" charset="0"/>
              </a:rPr>
              <a:t>Stages of shock</a:t>
            </a:r>
          </a:p>
          <a:p>
            <a:pPr marR="538480">
              <a:lnSpc>
                <a:spcPct val="100000"/>
              </a:lnSpc>
              <a:spcBef>
                <a:spcPts val="0"/>
              </a:spcBef>
              <a:buSzPct val="100000"/>
              <a:tabLst>
                <a:tab pos="686435" algn="l"/>
              </a:tabLst>
            </a:pPr>
            <a:endParaRPr lang="en-US" sz="1200" spc="-10" dirty="0">
              <a:effectLst/>
              <a:latin typeface="+mn-lt"/>
              <a:ea typeface="Calibri" panose="020F0502020204030204" pitchFamily="34" charset="0"/>
            </a:endParaRPr>
          </a:p>
          <a:p>
            <a:pPr marL="0" marR="538480" indent="0">
              <a:lnSpc>
                <a:spcPct val="150000"/>
              </a:lnSpc>
              <a:spcBef>
                <a:spcPts val="0"/>
              </a:spcBef>
              <a:buSzPct val="100000"/>
              <a:buFont typeface="Wingdings" panose="05000000000000000000" pitchFamily="2" charset="2"/>
              <a:buNone/>
              <a:tabLst>
                <a:tab pos="686435" algn="l"/>
              </a:tabLst>
            </a:pPr>
            <a:r>
              <a:rPr lang="en-US" sz="1200" spc="-5" dirty="0">
                <a:effectLst/>
                <a:latin typeface="+mn-lt"/>
                <a:ea typeface="Calibri" panose="020F0502020204030204" pitchFamily="34" charset="0"/>
              </a:rPr>
              <a:t>Compensated</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or</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nonprogressive</a:t>
            </a:r>
          </a:p>
          <a:p>
            <a:pPr marL="342900" marR="538480" indent="-342900">
              <a:lnSpc>
                <a:spcPct val="150000"/>
              </a:lnSpc>
              <a:spcBef>
                <a:spcPts val="0"/>
              </a:spcBef>
              <a:buSzPct val="100000"/>
              <a:buFont typeface="Wingdings" panose="05000000000000000000" pitchFamily="2" charset="2"/>
              <a:buChar char="§"/>
              <a:tabLst>
                <a:tab pos="686435" algn="l"/>
              </a:tabLst>
            </a:pPr>
            <a:r>
              <a:rPr lang="en-US" sz="1200" spc="-15" dirty="0">
                <a:effectLst/>
                <a:latin typeface="+mn-lt"/>
                <a:ea typeface="Arial" panose="020B0604020202020204" pitchFamily="34" charset="0"/>
              </a:rPr>
              <a:t>Characterized by</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signs and</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symptoms</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of</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early</a:t>
            </a:r>
            <a:r>
              <a:rPr lang="en-US" sz="1200" spc="-20" dirty="0">
                <a:effectLst/>
                <a:latin typeface="+mn-lt"/>
                <a:ea typeface="Arial" panose="020B0604020202020204" pitchFamily="34" charset="0"/>
              </a:rPr>
              <a:t> shock</a:t>
            </a:r>
            <a:endParaRPr lang="en-US" sz="1200" spc="-15" dirty="0">
              <a:effectLst/>
              <a:latin typeface="+mn-lt"/>
              <a:ea typeface="Arial" panose="020B060402020202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r>
              <a:rPr lang="en-US" sz="1200" spc="-15" dirty="0">
                <a:effectLst/>
                <a:latin typeface="+mn-lt"/>
                <a:ea typeface="Arial" panose="020B0604020202020204" pitchFamily="34" charset="0"/>
              </a:rPr>
              <a:t>Arterial</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blood</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pressure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is</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normal or</a:t>
            </a:r>
            <a:r>
              <a:rPr lang="en-US" sz="1200" spc="-25" dirty="0">
                <a:effectLst/>
                <a:latin typeface="+mn-lt"/>
                <a:ea typeface="Arial" panose="020B0604020202020204" pitchFamily="34" charset="0"/>
              </a:rPr>
              <a:t> </a:t>
            </a:r>
            <a:r>
              <a:rPr lang="en-US" sz="1200" spc="-20" dirty="0">
                <a:effectLst/>
                <a:latin typeface="+mn-lt"/>
                <a:ea typeface="Arial" panose="020B0604020202020204" pitchFamily="34" charset="0"/>
              </a:rPr>
              <a:t>high</a:t>
            </a:r>
          </a:p>
          <a:p>
            <a:pPr marL="342900" marR="538480" indent="-342900">
              <a:lnSpc>
                <a:spcPct val="150000"/>
              </a:lnSpc>
              <a:spcBef>
                <a:spcPts val="0"/>
              </a:spcBef>
              <a:buSzPct val="100000"/>
              <a:buFont typeface="Wingdings" panose="05000000000000000000" pitchFamily="2" charset="2"/>
              <a:buChar char="§"/>
              <a:tabLst>
                <a:tab pos="686435" algn="l"/>
              </a:tabLst>
            </a:pPr>
            <a:r>
              <a:rPr lang="en-US" sz="1200" spc="-15" dirty="0">
                <a:effectLst/>
                <a:latin typeface="+mn-lt"/>
                <a:ea typeface="Arial" panose="020B0604020202020204" pitchFamily="34" charset="0"/>
              </a:rPr>
              <a:t>Treatment</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at</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this stage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will</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typically result in </a:t>
            </a:r>
            <a:r>
              <a:rPr lang="en-US" sz="1200" spc="-10" dirty="0">
                <a:effectLst/>
                <a:latin typeface="+mn-lt"/>
                <a:ea typeface="Arial" panose="020B0604020202020204" pitchFamily="34" charset="0"/>
              </a:rPr>
              <a:t>recovery</a:t>
            </a:r>
            <a:endParaRPr lang="en-US" sz="1200" spc="-15" dirty="0">
              <a:effectLst/>
              <a:latin typeface="+mn-lt"/>
              <a:ea typeface="Arial" panose="020B0604020202020204" pitchFamily="34" charset="0"/>
            </a:endParaRPr>
          </a:p>
          <a:p>
            <a:pPr marL="0" marR="538480" indent="0">
              <a:lnSpc>
                <a:spcPct val="150000"/>
              </a:lnSpc>
              <a:spcBef>
                <a:spcPts val="0"/>
              </a:spcBef>
              <a:buSzPct val="100000"/>
              <a:buFont typeface="Wingdings" panose="05000000000000000000" pitchFamily="2" charset="2"/>
              <a:buNone/>
              <a:tabLst>
                <a:tab pos="686435" algn="l"/>
              </a:tabLst>
            </a:pPr>
            <a:endParaRPr lang="en-US" sz="1200" spc="-5" dirty="0">
              <a:effectLst/>
              <a:latin typeface="+mn-lt"/>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mn-lt"/>
              <a:ea typeface="Calibri" panose="020F0502020204030204" pitchFamily="34" charset="0"/>
            </a:endParaRPr>
          </a:p>
          <a:p>
            <a:pPr marL="0" marR="538480" indent="0">
              <a:lnSpc>
                <a:spcPct val="100000"/>
              </a:lnSpc>
              <a:spcBef>
                <a:spcPts val="0"/>
              </a:spcBef>
              <a:buSzPct val="100000"/>
              <a:buFont typeface="Wingdings" panose="05000000000000000000" pitchFamily="2" charset="2"/>
              <a:buNone/>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83</a:t>
            </a:fld>
            <a:endParaRPr lang="en-US" dirty="0"/>
          </a:p>
        </p:txBody>
      </p:sp>
    </p:spTree>
    <p:extLst>
      <p:ext uri="{BB962C8B-B14F-4D97-AF65-F5344CB8AC3E}">
        <p14:creationId xmlns:p14="http://schemas.microsoft.com/office/powerpoint/2010/main" val="34062347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R="538480">
              <a:lnSpc>
                <a:spcPct val="100000"/>
              </a:lnSpc>
              <a:spcBef>
                <a:spcPts val="0"/>
              </a:spcBef>
              <a:buSzPct val="100000"/>
              <a:tabLst>
                <a:tab pos="686435" algn="l"/>
              </a:tabLst>
            </a:pPr>
            <a:r>
              <a:rPr lang="en-US" sz="1200" spc="-10" dirty="0">
                <a:latin typeface="+mn-lt"/>
                <a:ea typeface="Calibri" panose="020F0502020204030204" pitchFamily="34" charset="0"/>
              </a:rPr>
              <a:t>Pathophysiology- </a:t>
            </a:r>
            <a:r>
              <a:rPr lang="en-US" sz="1200" dirty="0">
                <a:effectLst/>
                <a:latin typeface="+mn-lt"/>
                <a:ea typeface="Calibri" panose="020F0502020204030204" pitchFamily="34" charset="0"/>
              </a:rPr>
              <a:t>Stages of shock</a:t>
            </a:r>
          </a:p>
          <a:p>
            <a:pPr marR="538480">
              <a:lnSpc>
                <a:spcPct val="100000"/>
              </a:lnSpc>
              <a:spcBef>
                <a:spcPts val="0"/>
              </a:spcBef>
              <a:buSzPct val="100000"/>
              <a:tabLst>
                <a:tab pos="686435" algn="l"/>
              </a:tabLst>
            </a:pPr>
            <a:r>
              <a:rPr lang="en-US" sz="1200" spc="-5" dirty="0">
                <a:effectLst/>
                <a:latin typeface="+mn-lt"/>
                <a:ea typeface="Calibri" panose="020F0502020204030204" pitchFamily="34" charset="0"/>
              </a:rPr>
              <a:t>Decompensated</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or</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progressive</a:t>
            </a:r>
          </a:p>
          <a:p>
            <a:pPr marL="171450" marR="538480" indent="-17145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Characterized by signs and</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symptoms</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of late</a:t>
            </a:r>
            <a:r>
              <a:rPr lang="en-US" sz="1200" spc="-10" dirty="0">
                <a:effectLst/>
                <a:latin typeface="+mn-lt"/>
                <a:ea typeface="Arial" panose="020B0604020202020204" pitchFamily="34" charset="0"/>
              </a:rPr>
              <a:t> </a:t>
            </a:r>
            <a:r>
              <a:rPr lang="en-US" sz="1200" spc="-20" dirty="0">
                <a:effectLst/>
                <a:latin typeface="+mn-lt"/>
                <a:ea typeface="Arial" panose="020B0604020202020204" pitchFamily="34" charset="0"/>
              </a:rPr>
              <a:t>shock</a:t>
            </a:r>
            <a:endParaRPr lang="en-US" sz="1200" spc="-15" dirty="0">
              <a:effectLst/>
              <a:latin typeface="+mn-lt"/>
              <a:ea typeface="Arial" panose="020B060402020202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Arterial</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blood</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pressure is</a:t>
            </a:r>
            <a:r>
              <a:rPr lang="en-US" sz="1200" spc="-35" dirty="0">
                <a:effectLst/>
                <a:latin typeface="+mn-lt"/>
                <a:ea typeface="Arial" panose="020B0604020202020204" pitchFamily="34" charset="0"/>
              </a:rPr>
              <a:t> </a:t>
            </a:r>
            <a:r>
              <a:rPr lang="en-US" sz="1200" spc="-15" dirty="0">
                <a:effectLst/>
                <a:latin typeface="+mn-lt"/>
                <a:ea typeface="Arial" panose="020B0604020202020204" pitchFamily="34" charset="0"/>
              </a:rPr>
              <a:t>abnormally</a:t>
            </a:r>
            <a:r>
              <a:rPr lang="en-US" sz="1200" spc="-20" dirty="0">
                <a:effectLst/>
                <a:latin typeface="+mn-lt"/>
                <a:ea typeface="Arial" panose="020B0604020202020204" pitchFamily="34" charset="0"/>
              </a:rPr>
              <a:t> </a:t>
            </a:r>
            <a:r>
              <a:rPr lang="en-US" sz="1200" spc="-25" dirty="0">
                <a:effectLst/>
                <a:latin typeface="+mn-lt"/>
                <a:ea typeface="Arial" panose="020B0604020202020204" pitchFamily="34" charset="0"/>
              </a:rPr>
              <a:t>low</a:t>
            </a:r>
            <a:endParaRPr lang="en-US" sz="1200" spc="-15" dirty="0">
              <a:effectLst/>
              <a:latin typeface="+mn-lt"/>
              <a:ea typeface="Arial" panose="020B060402020202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Treatment</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at</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this stage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will</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sometimes</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result in</a:t>
            </a:r>
            <a:r>
              <a:rPr lang="en-US" sz="1200" spc="-20" dirty="0">
                <a:effectLst/>
                <a:latin typeface="+mn-lt"/>
                <a:ea typeface="Arial" panose="020B0604020202020204" pitchFamily="34" charset="0"/>
              </a:rPr>
              <a:t> </a:t>
            </a:r>
            <a:r>
              <a:rPr lang="en-US" sz="1200" spc="-10" dirty="0">
                <a:effectLst/>
                <a:latin typeface="+mn-lt"/>
                <a:ea typeface="Arial" panose="020B0604020202020204" pitchFamily="34" charset="0"/>
              </a:rPr>
              <a:t>recovery</a:t>
            </a:r>
            <a:endParaRPr lang="en-US" sz="1200" spc="-15" dirty="0">
              <a:effectLst/>
              <a:latin typeface="+mn-lt"/>
              <a:ea typeface="Arial" panose="020B0604020202020204" pitchFamily="34" charset="0"/>
            </a:endParaRPr>
          </a:p>
          <a:p>
            <a:pPr marL="342900" marR="538480" indent="-342900">
              <a:lnSpc>
                <a:spcPct val="150000"/>
              </a:lnSpc>
              <a:spcBef>
                <a:spcPts val="0"/>
              </a:spcBef>
              <a:buClr>
                <a:srgbClr val="349D96"/>
              </a:buClr>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84</a:t>
            </a:fld>
            <a:endParaRPr lang="en-US" dirty="0"/>
          </a:p>
        </p:txBody>
      </p:sp>
    </p:spTree>
    <p:extLst>
      <p:ext uri="{BB962C8B-B14F-4D97-AF65-F5344CB8AC3E}">
        <p14:creationId xmlns:p14="http://schemas.microsoft.com/office/powerpoint/2010/main" val="23824977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latin typeface="+mn-lt"/>
            </a:endParaRPr>
          </a:p>
          <a:p>
            <a:pPr marR="538480">
              <a:lnSpc>
                <a:spcPct val="100000"/>
              </a:lnSpc>
              <a:spcBef>
                <a:spcPts val="0"/>
              </a:spcBef>
              <a:buSzPct val="100000"/>
              <a:tabLst>
                <a:tab pos="686435" algn="l"/>
              </a:tabLst>
            </a:pPr>
            <a:r>
              <a:rPr lang="en-US" sz="1200" spc="-10" dirty="0">
                <a:latin typeface="+mn-lt"/>
                <a:ea typeface="Calibri" panose="020F0502020204030204" pitchFamily="34" charset="0"/>
              </a:rPr>
              <a:t>Pathophysiology- </a:t>
            </a:r>
            <a:r>
              <a:rPr lang="en-US" sz="1200" dirty="0">
                <a:effectLst/>
                <a:latin typeface="+mn-lt"/>
                <a:ea typeface="Calibri" panose="020F0502020204030204" pitchFamily="34" charset="0"/>
              </a:rPr>
              <a:t>Stages of shock</a:t>
            </a:r>
          </a:p>
          <a:p>
            <a:pPr marR="538480">
              <a:lnSpc>
                <a:spcPct val="100000"/>
              </a:lnSpc>
              <a:spcBef>
                <a:spcPts val="0"/>
              </a:spcBef>
              <a:buSzPct val="100000"/>
              <a:tabLst>
                <a:tab pos="686435" algn="l"/>
              </a:tabLst>
            </a:pPr>
            <a:r>
              <a:rPr lang="en-US" sz="1200" spc="-5" dirty="0">
                <a:latin typeface="+mn-lt"/>
                <a:ea typeface="Calibri" panose="020F0502020204030204" pitchFamily="34" charset="0"/>
              </a:rPr>
              <a:t>Irreversible</a:t>
            </a:r>
          </a:p>
          <a:p>
            <a:pPr marL="342900" marR="538480" indent="-34290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Characterized by signs and</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symptoms</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of late</a:t>
            </a:r>
            <a:r>
              <a:rPr lang="en-US" sz="1200" spc="-10" dirty="0">
                <a:effectLst/>
                <a:latin typeface="+mn-lt"/>
                <a:ea typeface="Arial" panose="020B0604020202020204" pitchFamily="34" charset="0"/>
              </a:rPr>
              <a:t> </a:t>
            </a:r>
            <a:r>
              <a:rPr lang="en-US" sz="1200" spc="-20" dirty="0">
                <a:effectLst/>
                <a:latin typeface="+mn-lt"/>
                <a:ea typeface="Arial" panose="020B0604020202020204" pitchFamily="34" charset="0"/>
              </a:rPr>
              <a:t>shock</a:t>
            </a:r>
            <a:endParaRPr lang="en-US" sz="1200" spc="-15" dirty="0">
              <a:effectLst/>
              <a:latin typeface="+mn-lt"/>
              <a:ea typeface="Arial" panose="020B0604020202020204" pitchFamily="34" charset="0"/>
            </a:endParaRPr>
          </a:p>
          <a:p>
            <a:pPr marL="342900" marR="538480" indent="-34290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Arterial</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blood</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pressure is</a:t>
            </a:r>
            <a:r>
              <a:rPr lang="en-US" sz="1200" spc="-35" dirty="0">
                <a:effectLst/>
                <a:latin typeface="+mn-lt"/>
                <a:ea typeface="Arial" panose="020B0604020202020204" pitchFamily="34" charset="0"/>
              </a:rPr>
              <a:t> </a:t>
            </a:r>
            <a:r>
              <a:rPr lang="en-US" sz="1200" spc="-15" dirty="0">
                <a:effectLst/>
                <a:latin typeface="+mn-lt"/>
                <a:ea typeface="Arial" panose="020B0604020202020204" pitchFamily="34" charset="0"/>
              </a:rPr>
              <a:t>abnormally</a:t>
            </a:r>
            <a:r>
              <a:rPr lang="en-US" sz="1200" spc="-20" dirty="0">
                <a:effectLst/>
                <a:latin typeface="+mn-lt"/>
                <a:ea typeface="Arial" panose="020B0604020202020204" pitchFamily="34" charset="0"/>
              </a:rPr>
              <a:t> </a:t>
            </a:r>
            <a:r>
              <a:rPr lang="en-US" sz="1200" spc="-25" dirty="0">
                <a:effectLst/>
                <a:latin typeface="+mn-lt"/>
                <a:ea typeface="Arial" panose="020B0604020202020204" pitchFamily="34" charset="0"/>
              </a:rPr>
              <a:t>low</a:t>
            </a:r>
            <a:endParaRPr lang="en-US" sz="1200" spc="-15" dirty="0">
              <a:effectLst/>
              <a:latin typeface="+mn-lt"/>
              <a:ea typeface="Arial" panose="020B0604020202020204" pitchFamily="34" charset="0"/>
            </a:endParaRPr>
          </a:p>
          <a:p>
            <a:pPr marL="342900" marR="538480" indent="-34290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Even aggressive</a:t>
            </a:r>
            <a:r>
              <a:rPr lang="en-US" sz="1200" spc="-5" dirty="0">
                <a:effectLst/>
                <a:latin typeface="+mn-lt"/>
                <a:ea typeface="Arial" panose="020B0604020202020204" pitchFamily="34" charset="0"/>
              </a:rPr>
              <a:t> </a:t>
            </a:r>
            <a:r>
              <a:rPr lang="en-US" sz="1200" spc="-15" dirty="0">
                <a:effectLst/>
                <a:latin typeface="+mn-lt"/>
                <a:ea typeface="Arial" panose="020B0604020202020204" pitchFamily="34" charset="0"/>
              </a:rPr>
              <a:t>treatment</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at this</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stage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does</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not</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result</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in </a:t>
            </a:r>
            <a:r>
              <a:rPr lang="en-US" sz="1200" spc="-10" dirty="0">
                <a:effectLst/>
                <a:latin typeface="+mn-lt"/>
                <a:ea typeface="Arial" panose="020B0604020202020204" pitchFamily="34" charset="0"/>
              </a:rPr>
              <a:t>recovery</a:t>
            </a:r>
            <a:endParaRPr lang="en-US" sz="1200" spc="-15" dirty="0">
              <a:effectLst/>
              <a:latin typeface="+mn-lt"/>
              <a:ea typeface="Arial" panose="020B0604020202020204" pitchFamily="34" charset="0"/>
            </a:endParaRPr>
          </a:p>
          <a:p>
            <a:pPr marL="342900" marR="538480" indent="-342900">
              <a:lnSpc>
                <a:spcPct val="100000"/>
              </a:lnSpc>
              <a:spcBef>
                <a:spcPts val="0"/>
              </a:spcBef>
              <a:buClr>
                <a:srgbClr val="349D96"/>
              </a:buClr>
              <a:buSzPct val="100000"/>
              <a:buFont typeface="Courier New" panose="02070309020205020404" pitchFamily="49" charset="0"/>
              <a:buChar char="o"/>
              <a:tabLst>
                <a:tab pos="686435" algn="l"/>
              </a:tabLst>
            </a:pPr>
            <a:endParaRPr lang="en-US" sz="1200" spc="-5" dirty="0">
              <a:effectLst/>
              <a:latin typeface="+mn-lt"/>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85</a:t>
            </a:fld>
            <a:endParaRPr lang="en-US" dirty="0"/>
          </a:p>
        </p:txBody>
      </p:sp>
    </p:spTree>
    <p:extLst>
      <p:ext uri="{BB962C8B-B14F-4D97-AF65-F5344CB8AC3E}">
        <p14:creationId xmlns:p14="http://schemas.microsoft.com/office/powerpoint/2010/main" val="21780627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latin typeface="+mn-lt"/>
                <a:ea typeface="Calibri" panose="020F0502020204030204" pitchFamily="34" charset="0"/>
              </a:rPr>
              <a:t>Pathophysiology- Etiologic classifications</a:t>
            </a:r>
            <a:endParaRPr lang="en-US" sz="1200" spc="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1200" spc="-5" dirty="0">
                <a:latin typeface="+mn-lt"/>
                <a:ea typeface="Calibri" panose="020F0502020204030204" pitchFamily="34" charset="0"/>
              </a:rPr>
              <a:t>Hypovolemic</a:t>
            </a:r>
          </a:p>
          <a:p>
            <a:pPr marL="171450" marR="538480" indent="-171450">
              <a:lnSpc>
                <a:spcPct val="100000"/>
              </a:lnSpc>
              <a:spcBef>
                <a:spcPts val="0"/>
              </a:spcBef>
              <a:buSzPct val="100000"/>
              <a:buFont typeface="Arial" panose="020B0604020202020204" pitchFamily="34" charset="0"/>
              <a:buChar char="•"/>
              <a:tabLst>
                <a:tab pos="686435" algn="l"/>
              </a:tabLst>
            </a:pPr>
            <a:r>
              <a:rPr lang="en-US" sz="1200" spc="-10" dirty="0">
                <a:effectLst/>
                <a:latin typeface="+mn-lt"/>
                <a:ea typeface="Arial" panose="020B0604020202020204" pitchFamily="34" charset="0"/>
              </a:rPr>
              <a:t>Hemorrhage</a:t>
            </a:r>
            <a:endParaRPr lang="en-US" sz="1200" spc="-15" dirty="0">
              <a:effectLst/>
              <a:latin typeface="+mn-lt"/>
              <a:ea typeface="Arial" panose="020B060402020202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Plasma </a:t>
            </a:r>
            <a:r>
              <a:rPr lang="en-US" sz="1200" spc="-20" dirty="0">
                <a:effectLst/>
                <a:latin typeface="+mn-lt"/>
                <a:ea typeface="Arial" panose="020B0604020202020204" pitchFamily="34" charset="0"/>
              </a:rPr>
              <a:t>loss</a:t>
            </a:r>
            <a:endParaRPr lang="en-US" sz="1200" spc="-15" dirty="0">
              <a:effectLst/>
              <a:latin typeface="+mn-lt"/>
              <a:ea typeface="Arial" panose="020B060402020202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z="1200" spc="-15" dirty="0">
                <a:effectLst/>
                <a:latin typeface="+mn-lt"/>
                <a:ea typeface="Arial" panose="020B0604020202020204" pitchFamily="34" charset="0"/>
              </a:rPr>
              <a:t>Fluid</a:t>
            </a:r>
            <a:r>
              <a:rPr lang="en-US" sz="1200" spc="-30" dirty="0">
                <a:effectLst/>
                <a:latin typeface="+mn-lt"/>
                <a:ea typeface="Arial" panose="020B0604020202020204" pitchFamily="34" charset="0"/>
              </a:rPr>
              <a:t> </a:t>
            </a:r>
            <a:r>
              <a:rPr lang="en-US" sz="1200" spc="-15" dirty="0">
                <a:effectLst/>
                <a:latin typeface="+mn-lt"/>
                <a:ea typeface="Arial" panose="020B0604020202020204" pitchFamily="34" charset="0"/>
              </a:rPr>
              <a:t>and electrolyte</a:t>
            </a:r>
            <a:r>
              <a:rPr lang="en-US" sz="1200" spc="-10" dirty="0">
                <a:effectLst/>
                <a:latin typeface="+mn-lt"/>
                <a:ea typeface="Arial" panose="020B0604020202020204" pitchFamily="34" charset="0"/>
              </a:rPr>
              <a:t> </a:t>
            </a:r>
            <a:r>
              <a:rPr lang="en-US" sz="1200" spc="-20" dirty="0">
                <a:effectLst/>
                <a:latin typeface="+mn-lt"/>
                <a:ea typeface="Arial" panose="020B0604020202020204" pitchFamily="34" charset="0"/>
              </a:rPr>
              <a:t>loss</a:t>
            </a:r>
            <a:endParaRPr lang="en-US" sz="1200" spc="-15" dirty="0">
              <a:effectLst/>
              <a:latin typeface="+mn-lt"/>
              <a:ea typeface="Arial" panose="020B060402020202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z="1200" spc="-10" dirty="0">
                <a:effectLst/>
                <a:latin typeface="+mn-lt"/>
                <a:ea typeface="Arial" panose="020B0604020202020204" pitchFamily="34" charset="0"/>
              </a:rPr>
              <a:t>Endocrine</a:t>
            </a:r>
            <a:endParaRPr lang="en-US" sz="1200" spc="-15" dirty="0">
              <a:effectLst/>
              <a:latin typeface="+mn-lt"/>
              <a:ea typeface="Arial" panose="020B0604020202020204" pitchFamily="34" charset="0"/>
            </a:endParaRPr>
          </a:p>
          <a:p>
            <a:pPr marL="342900" marR="538480" indent="-342900">
              <a:lnSpc>
                <a:spcPct val="100000"/>
              </a:lnSpc>
              <a:spcBef>
                <a:spcPts val="0"/>
              </a:spcBef>
              <a:buClr>
                <a:srgbClr val="349D96"/>
              </a:buClr>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86</a:t>
            </a:fld>
            <a:endParaRPr lang="en-US" dirty="0"/>
          </a:p>
        </p:txBody>
      </p:sp>
    </p:spTree>
    <p:extLst>
      <p:ext uri="{BB962C8B-B14F-4D97-AF65-F5344CB8AC3E}">
        <p14:creationId xmlns:p14="http://schemas.microsoft.com/office/powerpoint/2010/main" val="29968167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latin typeface="+mn-lt"/>
                <a:ea typeface="Calibri" panose="020F0502020204030204" pitchFamily="34" charset="0"/>
              </a:rPr>
              <a:t>Pathophysiology- Etiologic classifications</a:t>
            </a:r>
            <a:endParaRPr lang="en-US" sz="1200" spc="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2000" spc="-5" dirty="0">
                <a:effectLst/>
                <a:latin typeface="Calibri" panose="020F0502020204030204" pitchFamily="34" charset="0"/>
                <a:ea typeface="Calibri" panose="020F0502020204030204" pitchFamily="34" charset="0"/>
              </a:rPr>
              <a:t>Distributive</a:t>
            </a:r>
            <a:r>
              <a:rPr lang="en-US" sz="2000" spc="-4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(Vasogenic)</a:t>
            </a:r>
            <a:endParaRPr lang="en-US" sz="2000" spc="-5" dirty="0">
              <a:effectLst/>
              <a:latin typeface="Calibri" panose="020F0502020204030204" pitchFamily="34" charset="0"/>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pc="-15" dirty="0">
                <a:effectLst/>
                <a:latin typeface="Calibri" panose="020F0502020204030204" pitchFamily="34" charset="0"/>
                <a:ea typeface="Arial" panose="020B0604020202020204" pitchFamily="34" charset="0"/>
              </a:rPr>
              <a:t>Increased</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venous</a:t>
            </a:r>
            <a:r>
              <a:rPr lang="en-US" spc="-10" dirty="0">
                <a:effectLst/>
                <a:latin typeface="Calibri" panose="020F0502020204030204" pitchFamily="34" charset="0"/>
                <a:ea typeface="Arial" panose="020B0604020202020204" pitchFamily="34" charset="0"/>
              </a:rPr>
              <a:t> capacitance</a:t>
            </a:r>
            <a:endParaRPr lang="en-US" spc="-15" dirty="0">
              <a:effectLst/>
              <a:latin typeface="Calibri" panose="020F0502020204030204" pitchFamily="34" charset="0"/>
              <a:ea typeface="Arial" panose="020B060402020202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pc="-15" dirty="0">
                <a:effectLst/>
                <a:latin typeface="Calibri" panose="020F0502020204030204" pitchFamily="34" charset="0"/>
                <a:ea typeface="Arial" panose="020B0604020202020204" pitchFamily="34" charset="0"/>
              </a:rPr>
              <a:t>Low</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resistance,</a:t>
            </a:r>
            <a:r>
              <a:rPr lang="en-US" spc="-30"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vasodilatation</a:t>
            </a:r>
            <a:endParaRPr lang="en-US" spc="-15" dirty="0">
              <a:effectLst/>
              <a:latin typeface="Calibri" panose="020F0502020204030204" pitchFamily="34" charset="0"/>
              <a:ea typeface="Arial" panose="020B0604020202020204" pitchFamily="34" charset="0"/>
            </a:endParaRPr>
          </a:p>
          <a:p>
            <a:pPr marL="342900" marR="538480" indent="-342900">
              <a:lnSpc>
                <a:spcPct val="100000"/>
              </a:lnSpc>
              <a:spcBef>
                <a:spcPts val="0"/>
              </a:spcBef>
              <a:buClr>
                <a:srgbClr val="349D96"/>
              </a:buClr>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87</a:t>
            </a:fld>
            <a:endParaRPr lang="en-US" dirty="0"/>
          </a:p>
        </p:txBody>
      </p:sp>
    </p:spTree>
    <p:extLst>
      <p:ext uri="{BB962C8B-B14F-4D97-AF65-F5344CB8AC3E}">
        <p14:creationId xmlns:p14="http://schemas.microsoft.com/office/powerpoint/2010/main" val="1938990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latin typeface="+mn-lt"/>
                <a:ea typeface="Calibri" panose="020F0502020204030204" pitchFamily="34" charset="0"/>
              </a:rPr>
              <a:t>Pathophysiology- Etiologic classifications</a:t>
            </a:r>
            <a:endParaRPr lang="en-US" sz="1200" spc="0" dirty="0">
              <a:effectLst/>
              <a:latin typeface="+mn-lt"/>
              <a:ea typeface="Calibri" panose="020F0502020204030204" pitchFamily="34" charset="0"/>
            </a:endParaRPr>
          </a:p>
          <a:p>
            <a:pPr marR="538480">
              <a:lnSpc>
                <a:spcPct val="100000"/>
              </a:lnSpc>
              <a:spcBef>
                <a:spcPts val="0"/>
              </a:spcBef>
              <a:buSzPct val="100000"/>
              <a:tabLst>
                <a:tab pos="686435" algn="l"/>
              </a:tabLst>
            </a:pPr>
            <a:r>
              <a:rPr lang="en-US" sz="2000" spc="-5" dirty="0">
                <a:latin typeface="Calibri" panose="020F0502020204030204" pitchFamily="34" charset="0"/>
                <a:ea typeface="Calibri" panose="020F0502020204030204" pitchFamily="34" charset="0"/>
              </a:rPr>
              <a:t>Cardiogenic</a:t>
            </a:r>
            <a:endParaRPr lang="en-US" sz="2000" spc="-5" dirty="0">
              <a:effectLst/>
              <a:latin typeface="Calibri" panose="020F0502020204030204" pitchFamily="34" charset="0"/>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r>
              <a:rPr lang="en-US" spc="-15" dirty="0">
                <a:effectLst/>
                <a:latin typeface="Calibri" panose="020F0502020204030204" pitchFamily="34" charset="0"/>
                <a:ea typeface="Arial" panose="020B0604020202020204" pitchFamily="34" charset="0"/>
              </a:rPr>
              <a:t>Myocardial </a:t>
            </a:r>
            <a:r>
              <a:rPr lang="en-US" spc="-10" dirty="0">
                <a:effectLst/>
                <a:latin typeface="Calibri" panose="020F0502020204030204" pitchFamily="34" charset="0"/>
                <a:ea typeface="Arial" panose="020B0604020202020204" pitchFamily="34" charset="0"/>
              </a:rPr>
              <a:t>insufficiency</a:t>
            </a:r>
          </a:p>
          <a:p>
            <a:pPr marL="171450" marR="538480" indent="-171450">
              <a:lnSpc>
                <a:spcPct val="100000"/>
              </a:lnSpc>
              <a:spcBef>
                <a:spcPts val="0"/>
              </a:spcBef>
              <a:buSzPct val="100000"/>
              <a:buFont typeface="Arial" panose="020B0604020202020204" pitchFamily="34" charset="0"/>
              <a:buChar char="•"/>
              <a:tabLst>
                <a:tab pos="686435" algn="l"/>
              </a:tabLst>
            </a:pPr>
            <a:r>
              <a:rPr lang="en-US" spc="-15" dirty="0">
                <a:effectLst/>
                <a:latin typeface="Calibri" panose="020F0502020204030204" pitchFamily="34" charset="0"/>
                <a:ea typeface="Arial" panose="020B0604020202020204" pitchFamily="34" charset="0"/>
              </a:rPr>
              <a:t>Filling</a:t>
            </a:r>
            <a:r>
              <a:rPr lang="en-US" spc="-3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or outflow</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obstruction</a:t>
            </a:r>
            <a:r>
              <a:rPr lang="en-US" spc="-20"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(obstructive)</a:t>
            </a:r>
            <a:endParaRPr lang="en-US" spc="-15" dirty="0">
              <a:effectLst/>
              <a:latin typeface="Calibri" panose="020F0502020204030204" pitchFamily="34" charset="0"/>
              <a:ea typeface="Arial" panose="020B0604020202020204" pitchFamily="34" charset="0"/>
            </a:endParaRPr>
          </a:p>
          <a:p>
            <a:pPr marL="342900" marR="538480" indent="-342900">
              <a:lnSpc>
                <a:spcPct val="100000"/>
              </a:lnSpc>
              <a:spcBef>
                <a:spcPts val="0"/>
              </a:spcBef>
              <a:buClr>
                <a:srgbClr val="349D96"/>
              </a:buClr>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88</a:t>
            </a:fld>
            <a:endParaRPr lang="en-US" dirty="0"/>
          </a:p>
        </p:txBody>
      </p:sp>
    </p:spTree>
    <p:extLst>
      <p:ext uri="{BB962C8B-B14F-4D97-AF65-F5344CB8AC3E}">
        <p14:creationId xmlns:p14="http://schemas.microsoft.com/office/powerpoint/2010/main" val="2815322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latin typeface="+mn-lt"/>
                <a:ea typeface="Calibri" panose="020F0502020204030204" pitchFamily="34" charset="0"/>
              </a:rPr>
              <a:t>Assessment- Hypovolemic shock due to hemorrhage</a:t>
            </a: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mn-lt"/>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1200" spc="-5" dirty="0">
                <a:effectLst/>
                <a:latin typeface="+mn-lt"/>
                <a:ea typeface="Calibri" panose="020F0502020204030204" pitchFamily="34" charset="0"/>
              </a:rPr>
              <a:t>Early or Compensated Shock</a:t>
            </a:r>
          </a:p>
          <a:p>
            <a:pPr marL="681037">
              <a:lnSpc>
                <a:spcPct val="100000"/>
              </a:lnSpc>
              <a:spcBef>
                <a:spcPts val="5"/>
              </a:spcBef>
              <a:buSzPct val="100000"/>
              <a:tabLst>
                <a:tab pos="1430020" algn="l"/>
              </a:tabLst>
            </a:pP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15" dirty="0">
                <a:effectLst/>
                <a:latin typeface="+mn-lt"/>
                <a:ea typeface="Arial" panose="020B0604020202020204" pitchFamily="34" charset="0"/>
              </a:rPr>
              <a:t>Tachycardia</a:t>
            </a:r>
            <a:endParaRPr lang="en-US" sz="1200" spc="-15" dirty="0">
              <a:latin typeface="+mn-lt"/>
              <a:ea typeface="Arial" panose="020B0604020202020204" pitchFamily="34" charset="0"/>
            </a:endParaRPr>
          </a:p>
          <a:p>
            <a:pPr marL="1543050" lvl="1" indent="-342900">
              <a:lnSpc>
                <a:spcPct val="100000"/>
              </a:lnSpc>
              <a:spcBef>
                <a:spcPts val="5"/>
              </a:spcBef>
              <a:buSzPct val="100000"/>
              <a:tabLst>
                <a:tab pos="1430020" algn="l"/>
              </a:tabLst>
            </a:pPr>
            <a:r>
              <a:rPr lang="en-US" sz="1200" spc="-5" dirty="0">
                <a:effectLst/>
                <a:latin typeface="+mn-lt"/>
                <a:ea typeface="Calibri" panose="020F0502020204030204" pitchFamily="34" charset="0"/>
              </a:rPr>
              <a:t>Pale,</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cool</a:t>
            </a:r>
            <a:r>
              <a:rPr lang="en-US" sz="1200" spc="-10" dirty="0">
                <a:effectLst/>
                <a:latin typeface="+mn-lt"/>
                <a:ea typeface="Calibri" panose="020F0502020204030204" pitchFamily="34" charset="0"/>
              </a:rPr>
              <a:t> </a:t>
            </a:r>
            <a:r>
              <a:rPr lang="en-US" sz="1200" spc="-20" dirty="0">
                <a:effectLst/>
                <a:latin typeface="+mn-lt"/>
                <a:ea typeface="Calibri" panose="020F0502020204030204" pitchFamily="34" charset="0"/>
              </a:rPr>
              <a:t>skin</a:t>
            </a:r>
          </a:p>
          <a:p>
            <a:pPr marL="1543050" lvl="1" indent="-342900">
              <a:lnSpc>
                <a:spcPct val="100000"/>
              </a:lnSpc>
              <a:spcBef>
                <a:spcPts val="5"/>
              </a:spcBef>
              <a:buSzPct val="100000"/>
              <a:tabLst>
                <a:tab pos="1430020" algn="l"/>
              </a:tabLst>
            </a:pPr>
            <a:r>
              <a:rPr lang="en-US" sz="1200" spc="-20" dirty="0">
                <a:latin typeface="+mn-lt"/>
                <a:ea typeface="Calibri" panose="020F0502020204030204" pitchFamily="34" charset="0"/>
              </a:rPr>
              <a:t>Diaphoresis</a:t>
            </a:r>
          </a:p>
          <a:p>
            <a:pPr marL="1543050" lvl="1" indent="-342900">
              <a:lnSpc>
                <a:spcPct val="100000"/>
              </a:lnSpc>
              <a:spcBef>
                <a:spcPts val="5"/>
              </a:spcBef>
              <a:buSzPct val="100000"/>
              <a:tabLst>
                <a:tab pos="1430020" algn="l"/>
              </a:tabLst>
            </a:pPr>
            <a:r>
              <a:rPr lang="en-US" sz="1200" spc="-20" dirty="0">
                <a:effectLst/>
                <a:latin typeface="+mn-lt"/>
                <a:ea typeface="Calibri" panose="020F0502020204030204" pitchFamily="34" charset="0"/>
              </a:rPr>
              <a:t>Level of consciousness</a:t>
            </a:r>
          </a:p>
          <a:p>
            <a:pPr marL="1543050" lvl="1" indent="-342900">
              <a:lnSpc>
                <a:spcPct val="100000"/>
              </a:lnSpc>
              <a:spcBef>
                <a:spcPts val="5"/>
              </a:spcBef>
              <a:buSzPct val="100000"/>
              <a:tabLst>
                <a:tab pos="1430020" algn="l"/>
              </a:tabLst>
            </a:pPr>
            <a:r>
              <a:rPr lang="en-US" sz="1200" spc="-20" dirty="0">
                <a:latin typeface="+mn-lt"/>
                <a:ea typeface="Calibri" panose="020F0502020204030204" pitchFamily="34" charset="0"/>
              </a:rPr>
              <a:t>Blood pressure maintained</a:t>
            </a:r>
            <a:endParaRPr lang="en-US" sz="1200" spc="-5" dirty="0">
              <a:effectLst/>
              <a:latin typeface="+mn-lt"/>
              <a:ea typeface="Calibri" panose="020F0502020204030204" pitchFamily="34" charset="0"/>
            </a:endParaRPr>
          </a:p>
          <a:p>
            <a:pPr marL="0" marR="53848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1200" spc="-20" dirty="0">
              <a:effectLst/>
              <a:latin typeface="+mn-lt"/>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1200" spc="-20" dirty="0">
              <a:effectLst/>
              <a:latin typeface="+mn-lt"/>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89</a:t>
            </a:fld>
            <a:endParaRPr lang="en-US" dirty="0"/>
          </a:p>
        </p:txBody>
      </p:sp>
    </p:spTree>
    <p:extLst>
      <p:ext uri="{BB962C8B-B14F-4D97-AF65-F5344CB8AC3E}">
        <p14:creationId xmlns:p14="http://schemas.microsoft.com/office/powerpoint/2010/main" val="35254854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latin typeface="+mn-lt"/>
                <a:ea typeface="Calibri" panose="020F0502020204030204" pitchFamily="34" charset="0"/>
              </a:rPr>
              <a:t>Assessment- Hypovolemic shock due to hemorrhage</a:t>
            </a: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mn-lt"/>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1200" spc="-5" dirty="0">
                <a:effectLst/>
                <a:latin typeface="+mn-lt"/>
                <a:ea typeface="Calibri" panose="020F0502020204030204" pitchFamily="34" charset="0"/>
              </a:rPr>
              <a:t>Early or Compensated Shock</a:t>
            </a:r>
          </a:p>
          <a:p>
            <a:pPr marL="681037">
              <a:lnSpc>
                <a:spcPct val="100000"/>
              </a:lnSpc>
              <a:spcBef>
                <a:spcPts val="5"/>
              </a:spcBef>
              <a:buSzPct val="100000"/>
              <a:tabLst>
                <a:tab pos="1430020" algn="l"/>
              </a:tabLst>
            </a:pPr>
            <a:endParaRPr lang="en-US" sz="1200" spc="-5" dirty="0">
              <a:latin typeface="+mn-lt"/>
              <a:ea typeface="Calibri" panose="020F0502020204030204" pitchFamily="34" charset="0"/>
            </a:endParaRPr>
          </a:p>
          <a:p>
            <a:pPr marL="1600200" marR="0" lvl="3" indent="-228600">
              <a:lnSpc>
                <a:spcPct val="100000"/>
              </a:lnSpc>
              <a:spcBef>
                <a:spcPts val="5"/>
              </a:spcBef>
              <a:spcAft>
                <a:spcPts val="0"/>
              </a:spcAft>
              <a:buClr>
                <a:srgbClr val="349D96"/>
              </a:buClr>
              <a:buSzPct val="100000"/>
              <a:buFont typeface="Courier New" panose="02070309020205020404" pitchFamily="49" charset="0"/>
              <a:buChar char="o"/>
              <a:tabLst>
                <a:tab pos="1332230" algn="l"/>
              </a:tabLst>
            </a:pPr>
            <a:r>
              <a:rPr lang="en-US" sz="1200" spc="-5" dirty="0">
                <a:effectLst/>
                <a:latin typeface="+mn-lt"/>
                <a:ea typeface="Calibri" panose="020F0502020204030204" pitchFamily="34" charset="0"/>
              </a:rPr>
              <a:t>Narrow</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pulse</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pressure</a:t>
            </a:r>
            <a:endParaRPr lang="en-US" sz="1200" spc="-5" dirty="0">
              <a:effectLst/>
              <a:latin typeface="+mn-lt"/>
              <a:ea typeface="Calibri" panose="020F0502020204030204" pitchFamily="34" charset="0"/>
            </a:endParaRPr>
          </a:p>
          <a:p>
            <a:pPr marL="2057400" marR="481330" lvl="4" indent="-228600">
              <a:lnSpc>
                <a:spcPct val="100000"/>
              </a:lnSpc>
              <a:spcBef>
                <a:spcPts val="0"/>
              </a:spcBef>
              <a:spcAft>
                <a:spcPts val="0"/>
              </a:spcAft>
              <a:buClr>
                <a:srgbClr val="349D96"/>
              </a:buClr>
              <a:buSzPct val="100000"/>
              <a:buFont typeface="Courier New" panose="02070309020205020404" pitchFamily="49" charset="0"/>
              <a:buChar char="o"/>
              <a:tabLst>
                <a:tab pos="1600835" algn="l"/>
              </a:tabLst>
            </a:pPr>
            <a:r>
              <a:rPr lang="en-US" sz="1200" spc="-15" dirty="0">
                <a:effectLst/>
                <a:latin typeface="+mn-lt"/>
                <a:ea typeface="Arial" panose="020B0604020202020204" pitchFamily="34" charset="0"/>
              </a:rPr>
              <a:t>Pulse pressure</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is</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the</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difference between</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the systolic</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and</a:t>
            </a:r>
            <a:r>
              <a:rPr lang="en-US" sz="1200" spc="-25" dirty="0">
                <a:effectLst/>
                <a:latin typeface="+mn-lt"/>
                <a:ea typeface="Arial" panose="020B0604020202020204" pitchFamily="34" charset="0"/>
              </a:rPr>
              <a:t> </a:t>
            </a:r>
            <a:r>
              <a:rPr lang="en-US" sz="1200" spc="-15" dirty="0">
                <a:effectLst/>
                <a:latin typeface="+mn-lt"/>
                <a:ea typeface="Arial" panose="020B0604020202020204" pitchFamily="34" charset="0"/>
              </a:rPr>
              <a:t>diastolic</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pressures, i.e., Pulse pressure = systolic – diastolic</a:t>
            </a:r>
          </a:p>
          <a:p>
            <a:pPr marL="2057400" marR="403860" lvl="4" indent="-228600">
              <a:lnSpc>
                <a:spcPct val="100000"/>
              </a:lnSpc>
              <a:spcBef>
                <a:spcPts val="0"/>
              </a:spcBef>
              <a:spcAft>
                <a:spcPts val="0"/>
              </a:spcAft>
              <a:buClr>
                <a:srgbClr val="349D96"/>
              </a:buClr>
              <a:buSzPct val="100000"/>
              <a:buFont typeface="Courier New" panose="02070309020205020404" pitchFamily="49" charset="0"/>
              <a:buChar char="o"/>
              <a:tabLst>
                <a:tab pos="1600835" algn="l"/>
              </a:tabLst>
            </a:pPr>
            <a:r>
              <a:rPr lang="en-US" sz="1200" spc="-15" dirty="0">
                <a:effectLst/>
                <a:latin typeface="+mn-lt"/>
                <a:ea typeface="Arial" panose="020B0604020202020204" pitchFamily="34" charset="0"/>
              </a:rPr>
              <a:t>Pulse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pressure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reflects</a:t>
            </a:r>
            <a:r>
              <a:rPr lang="en-US" sz="1200" spc="-5" dirty="0">
                <a:effectLst/>
                <a:latin typeface="+mn-lt"/>
                <a:ea typeface="Arial" panose="020B0604020202020204" pitchFamily="34" charset="0"/>
              </a:rPr>
              <a:t> </a:t>
            </a:r>
            <a:r>
              <a:rPr lang="en-US" sz="1200" spc="-15" dirty="0">
                <a:effectLst/>
                <a:latin typeface="+mn-lt"/>
                <a:ea typeface="Arial" panose="020B0604020202020204" pitchFamily="34" charset="0"/>
              </a:rPr>
              <a:t>the</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tone</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of</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the</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arterial</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system and is</a:t>
            </a:r>
            <a:r>
              <a:rPr lang="en-US" sz="1200" spc="-10" dirty="0">
                <a:effectLst/>
                <a:latin typeface="+mn-lt"/>
                <a:ea typeface="Arial" panose="020B0604020202020204" pitchFamily="34" charset="0"/>
              </a:rPr>
              <a:t> </a:t>
            </a:r>
            <a:r>
              <a:rPr lang="en-US" sz="1200" spc="-15" dirty="0">
                <a:effectLst/>
                <a:latin typeface="+mn-lt"/>
                <a:ea typeface="Arial" panose="020B0604020202020204" pitchFamily="34" charset="0"/>
              </a:rPr>
              <a:t>more</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sensitive</a:t>
            </a:r>
            <a:r>
              <a:rPr lang="en-US" sz="1200" spc="-20" dirty="0">
                <a:effectLst/>
                <a:latin typeface="+mn-lt"/>
                <a:ea typeface="Arial" panose="020B0604020202020204" pitchFamily="34" charset="0"/>
              </a:rPr>
              <a:t> </a:t>
            </a:r>
            <a:r>
              <a:rPr lang="en-US" sz="1200" spc="-15" dirty="0">
                <a:effectLst/>
                <a:latin typeface="+mn-lt"/>
                <a:ea typeface="Arial" panose="020B0604020202020204" pitchFamily="34" charset="0"/>
              </a:rPr>
              <a:t>to changes in perfusion than the systolic or diastolic alone</a:t>
            </a: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1200" spc="-20" dirty="0">
              <a:effectLst/>
              <a:latin typeface="+mn-lt"/>
              <a:ea typeface="Calibri" panose="020F0502020204030204" pitchFamily="34" charset="0"/>
            </a:endParaRP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330960" algn="l"/>
              </a:tabLst>
            </a:pPr>
            <a:r>
              <a:rPr lang="en-US" sz="1200" spc="-5" dirty="0">
                <a:effectLst/>
                <a:latin typeface="+mn-lt"/>
                <a:ea typeface="Calibri" panose="020F0502020204030204" pitchFamily="34" charset="0"/>
              </a:rPr>
              <a:t>Orthostatic</a:t>
            </a:r>
            <a:r>
              <a:rPr lang="en-US" sz="1200" spc="-50" dirty="0">
                <a:effectLst/>
                <a:latin typeface="+mn-lt"/>
                <a:ea typeface="Calibri" panose="020F0502020204030204" pitchFamily="34" charset="0"/>
              </a:rPr>
              <a:t> </a:t>
            </a:r>
            <a:r>
              <a:rPr lang="en-US" sz="1200" spc="-10" dirty="0">
                <a:effectLst/>
                <a:latin typeface="+mn-lt"/>
                <a:ea typeface="Calibri" panose="020F0502020204030204" pitchFamily="34" charset="0"/>
              </a:rPr>
              <a:t>hypotension</a:t>
            </a: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330960" algn="l"/>
              </a:tabLst>
            </a:pPr>
            <a:r>
              <a:rPr lang="en-US" sz="1200" spc="-5" dirty="0">
                <a:effectLst/>
                <a:latin typeface="+mn-lt"/>
                <a:ea typeface="Calibri" panose="020F0502020204030204" pitchFamily="34" charset="0"/>
              </a:rPr>
              <a:t>Dry</a:t>
            </a:r>
            <a:r>
              <a:rPr lang="en-US" sz="1200" spc="-20" dirty="0">
                <a:effectLst/>
                <a:latin typeface="+mn-lt"/>
                <a:ea typeface="Calibri" panose="020F0502020204030204" pitchFamily="34" charset="0"/>
              </a:rPr>
              <a:t> </a:t>
            </a:r>
            <a:r>
              <a:rPr lang="en-US" sz="1200" spc="-10" dirty="0">
                <a:effectLst/>
                <a:latin typeface="+mn-lt"/>
                <a:ea typeface="Calibri" panose="020F0502020204030204" pitchFamily="34" charset="0"/>
              </a:rPr>
              <a:t>mucosa</a:t>
            </a:r>
            <a:endParaRPr lang="en-US" sz="1200" spc="-5" dirty="0">
              <a:effectLst/>
              <a:latin typeface="+mn-lt"/>
              <a:ea typeface="Calibri" panose="020F0502020204030204" pitchFamily="34" charset="0"/>
            </a:endParaRP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332230" algn="l"/>
              </a:tabLst>
            </a:pPr>
            <a:r>
              <a:rPr lang="en-US" sz="1200" spc="-5" dirty="0">
                <a:effectLst/>
                <a:latin typeface="+mn-lt"/>
                <a:ea typeface="Calibri" panose="020F0502020204030204" pitchFamily="34" charset="0"/>
              </a:rPr>
              <a:t>Complaints</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of</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thirst</a:t>
            </a:r>
            <a:endParaRPr lang="en-US" sz="1200" spc="-5" dirty="0">
              <a:effectLst/>
              <a:latin typeface="+mn-lt"/>
              <a:ea typeface="Calibri" panose="020F0502020204030204" pitchFamily="34" charset="0"/>
            </a:endParaRP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402715" algn="l"/>
              </a:tabLst>
            </a:pPr>
            <a:r>
              <a:rPr lang="en-US" sz="1200" spc="-10" dirty="0">
                <a:effectLst/>
                <a:latin typeface="+mn-lt"/>
                <a:ea typeface="Calibri" panose="020F0502020204030204" pitchFamily="34" charset="0"/>
              </a:rPr>
              <a:t>Weakness</a:t>
            </a:r>
            <a:endParaRPr lang="en-US" sz="1200" spc="-5" dirty="0">
              <a:effectLst/>
              <a:latin typeface="+mn-lt"/>
              <a:ea typeface="Calibri" panose="020F0502020204030204" pitchFamily="34" charset="0"/>
            </a:endParaRP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402715" algn="l"/>
              </a:tabLst>
            </a:pPr>
            <a:r>
              <a:rPr lang="en-US" sz="1200" spc="-5" dirty="0">
                <a:effectLst/>
                <a:latin typeface="+mn-lt"/>
                <a:ea typeface="Calibri" panose="020F0502020204030204" pitchFamily="34" charset="0"/>
              </a:rPr>
              <a:t>Possible</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delay</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of</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capillary</a:t>
            </a:r>
            <a:r>
              <a:rPr lang="en-US" sz="1200" spc="-15" dirty="0">
                <a:effectLst/>
                <a:latin typeface="+mn-lt"/>
                <a:ea typeface="Calibri" panose="020F0502020204030204" pitchFamily="34" charset="0"/>
              </a:rPr>
              <a:t> </a:t>
            </a:r>
            <a:r>
              <a:rPr lang="en-US" sz="1200" spc="-10" dirty="0">
                <a:effectLst/>
                <a:latin typeface="+mn-lt"/>
                <a:ea typeface="Calibri" panose="020F0502020204030204" pitchFamily="34" charset="0"/>
              </a:rPr>
              <a:t>refill</a:t>
            </a:r>
            <a:endParaRPr lang="en-US" sz="1200" spc="-5" dirty="0">
              <a:effectLst/>
              <a:latin typeface="+mn-lt"/>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1200" spc="-20" dirty="0">
              <a:effectLst/>
              <a:latin typeface="+mn-lt"/>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90</a:t>
            </a:fld>
            <a:endParaRPr lang="en-US" dirty="0"/>
          </a:p>
        </p:txBody>
      </p:sp>
    </p:spTree>
    <p:extLst>
      <p:ext uri="{BB962C8B-B14F-4D97-AF65-F5344CB8AC3E}">
        <p14:creationId xmlns:p14="http://schemas.microsoft.com/office/powerpoint/2010/main" val="72377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100"/>
              <a:buFont typeface="Calibri" panose="020F0502020204030204" pitchFamily="34" charset="0"/>
              <a:buNone/>
              <a:tabLst>
                <a:tab pos="829945" algn="l"/>
              </a:tabLst>
            </a:pPr>
            <a:r>
              <a:rPr lang="en-US" sz="1200" dirty="0">
                <a:effectLst/>
                <a:latin typeface="Calibri" panose="020F0502020204030204" pitchFamily="34" charset="0"/>
                <a:ea typeface="Calibri" panose="020F0502020204030204" pitchFamily="34" charset="0"/>
              </a:rPr>
              <a:t>The</a:t>
            </a:r>
            <a:r>
              <a:rPr lang="en-US" sz="1200" spc="-4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pre-hospital</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environment</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Calibri" panose="020F0502020204030204" pitchFamily="34" charset="0"/>
              <a:buAutoNum type="arabicPeriod"/>
              <a:tabLst>
                <a:tab pos="1282065" algn="l"/>
              </a:tabLst>
            </a:pPr>
            <a:r>
              <a:rPr lang="en-US" sz="1200" dirty="0">
                <a:effectLst/>
                <a:latin typeface="Calibri" panose="020F0502020204030204" pitchFamily="34" charset="0"/>
                <a:ea typeface="Calibri" panose="020F0502020204030204" pitchFamily="34" charset="0"/>
              </a:rPr>
              <a:t>Unlike</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other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environments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where</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care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traditionally</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rendered</a:t>
            </a:r>
            <a:endParaRPr lang="en-US" sz="1200" dirty="0">
              <a:effectLst/>
              <a:latin typeface="Calibri" panose="020F0502020204030204" pitchFamily="34" charset="0"/>
              <a:ea typeface="Calibri" panose="020F0502020204030204" pitchFamily="34" charset="0"/>
            </a:endParaRPr>
          </a:p>
          <a:p>
            <a:pPr marL="1143000" marR="0" lvl="2" indent="-228600">
              <a:spcBef>
                <a:spcPts val="5"/>
              </a:spcBef>
              <a:spcAft>
                <a:spcPts val="0"/>
              </a:spcAft>
              <a:buSzPts val="1100"/>
              <a:buFont typeface="Calibri" panose="020F0502020204030204" pitchFamily="34" charset="0"/>
              <a:buAutoNum type="arabicPeriod"/>
              <a:tabLst>
                <a:tab pos="1282065" algn="l"/>
              </a:tabLst>
            </a:pPr>
            <a:r>
              <a:rPr lang="en-US" sz="1200" dirty="0">
                <a:effectLst/>
                <a:latin typeface="Calibri" panose="020F0502020204030204" pitchFamily="34" charset="0"/>
                <a:ea typeface="Calibri" panose="020F0502020204030204" pitchFamily="34" charset="0"/>
              </a:rPr>
              <a:t>Unique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heavily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influenced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factors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not</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exist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other</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a:t>
            </a:r>
            <a:r>
              <a:rPr lang="en-US" sz="1200" spc="-10" dirty="0">
                <a:effectLst/>
                <a:latin typeface="Calibri" panose="020F0502020204030204" pitchFamily="34" charset="0"/>
                <a:ea typeface="Calibri" panose="020F0502020204030204" pitchFamily="34" charset="0"/>
              </a:rPr>
              <a:t> settings.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10</a:t>
            </a:fld>
            <a:endParaRPr lang="en-US" dirty="0"/>
          </a:p>
        </p:txBody>
      </p:sp>
    </p:spTree>
    <p:extLst>
      <p:ext uri="{BB962C8B-B14F-4D97-AF65-F5344CB8AC3E}">
        <p14:creationId xmlns:p14="http://schemas.microsoft.com/office/powerpoint/2010/main" val="9851580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latin typeface="+mn-lt"/>
                <a:ea typeface="Calibri" panose="020F0502020204030204" pitchFamily="34" charset="0"/>
              </a:rPr>
              <a:t>Assessment- Hypovolemic shock due to hemorrhage</a:t>
            </a:r>
            <a:endParaRPr lang="en-US" sz="1200" dirty="0">
              <a:effectLst/>
              <a:latin typeface="+mn-lt"/>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mn-lt"/>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1200" spc="-5" dirty="0">
                <a:latin typeface="+mn-lt"/>
                <a:ea typeface="Calibri" panose="020F0502020204030204" pitchFamily="34" charset="0"/>
              </a:rPr>
              <a:t>L</a:t>
            </a:r>
            <a:r>
              <a:rPr lang="en-US" sz="1200" spc="-5" dirty="0">
                <a:effectLst/>
                <a:latin typeface="+mn-lt"/>
                <a:ea typeface="Calibri" panose="020F0502020204030204" pitchFamily="34" charset="0"/>
              </a:rPr>
              <a:t>ate </a:t>
            </a:r>
            <a:r>
              <a:rPr lang="en-US" sz="1200" spc="-5" dirty="0">
                <a:latin typeface="+mn-lt"/>
                <a:ea typeface="Calibri" panose="020F0502020204030204" pitchFamily="34" charset="0"/>
              </a:rPr>
              <a:t>o</a:t>
            </a:r>
            <a:r>
              <a:rPr lang="en-US" sz="1200" spc="-5" dirty="0">
                <a:effectLst/>
                <a:latin typeface="+mn-lt"/>
                <a:ea typeface="Calibri" panose="020F0502020204030204" pitchFamily="34" charset="0"/>
              </a:rPr>
              <a:t>r Progressive Shock</a:t>
            </a: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5" dirty="0">
                <a:effectLst/>
                <a:latin typeface="+mn-lt"/>
                <a:ea typeface="Calibri" panose="020F0502020204030204" pitchFamily="34" charset="0"/>
              </a:rPr>
              <a:t>Extreme</a:t>
            </a:r>
            <a:r>
              <a:rPr lang="en-US" sz="1200" spc="-40" dirty="0">
                <a:effectLst/>
                <a:latin typeface="+mn-lt"/>
                <a:ea typeface="Calibri" panose="020F0502020204030204" pitchFamily="34" charset="0"/>
              </a:rPr>
              <a:t> </a:t>
            </a:r>
            <a:r>
              <a:rPr lang="en-US" sz="1200" spc="-10" dirty="0">
                <a:effectLst/>
                <a:latin typeface="+mn-lt"/>
                <a:ea typeface="Calibri" panose="020F0502020204030204" pitchFamily="34" charset="0"/>
              </a:rPr>
              <a:t>tachycardia</a:t>
            </a:r>
          </a:p>
          <a:p>
            <a:pPr marL="1543050" lvl="1" indent="-342900">
              <a:lnSpc>
                <a:spcPct val="100000"/>
              </a:lnSpc>
              <a:spcBef>
                <a:spcPts val="5"/>
              </a:spcBef>
              <a:buSzPct val="100000"/>
              <a:tabLst>
                <a:tab pos="1430020" algn="l"/>
              </a:tabLst>
            </a:pPr>
            <a:r>
              <a:rPr lang="en-US" sz="1200" spc="-5" dirty="0">
                <a:effectLst/>
                <a:latin typeface="+mn-lt"/>
                <a:ea typeface="Calibri" panose="020F0502020204030204" pitchFamily="34" charset="0"/>
              </a:rPr>
              <a:t>Extremely</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pale,</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cool</a:t>
            </a:r>
            <a:r>
              <a:rPr lang="en-US" sz="1200" spc="-25" dirty="0">
                <a:effectLst/>
                <a:latin typeface="+mn-lt"/>
                <a:ea typeface="Calibri" panose="020F0502020204030204" pitchFamily="34" charset="0"/>
              </a:rPr>
              <a:t> </a:t>
            </a:r>
            <a:r>
              <a:rPr lang="en-US" sz="1200" spc="-20" dirty="0">
                <a:effectLst/>
                <a:latin typeface="+mn-lt"/>
                <a:ea typeface="Calibri" panose="020F0502020204030204" pitchFamily="34" charset="0"/>
              </a:rPr>
              <a:t>skin</a:t>
            </a: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10" dirty="0">
                <a:effectLst/>
                <a:latin typeface="+mn-lt"/>
                <a:ea typeface="Calibri" panose="020F0502020204030204" pitchFamily="34" charset="0"/>
              </a:rPr>
              <a:t>Diaphoresis</a:t>
            </a: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5" dirty="0">
                <a:effectLst/>
                <a:latin typeface="+mn-lt"/>
                <a:ea typeface="Calibri" panose="020F0502020204030204" pitchFamily="34" charset="0"/>
              </a:rPr>
              <a:t>Significant</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decrease</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in</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level</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of</a:t>
            </a:r>
            <a:r>
              <a:rPr lang="en-US" sz="1200" spc="-25" dirty="0">
                <a:effectLst/>
                <a:latin typeface="+mn-lt"/>
                <a:ea typeface="Calibri" panose="020F0502020204030204" pitchFamily="34" charset="0"/>
              </a:rPr>
              <a:t> </a:t>
            </a:r>
            <a:r>
              <a:rPr lang="en-US" sz="1200" spc="-10" dirty="0">
                <a:effectLst/>
                <a:latin typeface="+mn-lt"/>
                <a:ea typeface="Calibri" panose="020F0502020204030204" pitchFamily="34" charset="0"/>
              </a:rPr>
              <a:t>consciousness</a:t>
            </a: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10" dirty="0">
                <a:effectLst/>
                <a:latin typeface="+mn-lt"/>
                <a:ea typeface="Calibri" panose="020F0502020204030204" pitchFamily="34" charset="0"/>
              </a:rPr>
              <a:t>Hypotension</a:t>
            </a: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5" dirty="0">
                <a:effectLst/>
                <a:latin typeface="+mn-lt"/>
                <a:ea typeface="Calibri" panose="020F0502020204030204" pitchFamily="34" charset="0"/>
              </a:rPr>
              <a:t>Dry</a:t>
            </a:r>
            <a:r>
              <a:rPr lang="en-US" sz="1200" spc="-20" dirty="0">
                <a:effectLst/>
                <a:latin typeface="+mn-lt"/>
                <a:ea typeface="Calibri" panose="020F0502020204030204" pitchFamily="34" charset="0"/>
              </a:rPr>
              <a:t> </a:t>
            </a:r>
            <a:r>
              <a:rPr lang="en-US" sz="1200" spc="-10" dirty="0">
                <a:effectLst/>
                <a:latin typeface="+mn-lt"/>
                <a:ea typeface="Calibri" panose="020F0502020204030204" pitchFamily="34" charset="0"/>
              </a:rPr>
              <a:t>mucosa</a:t>
            </a: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10" dirty="0">
                <a:effectLst/>
                <a:latin typeface="+mn-lt"/>
                <a:ea typeface="Calibri" panose="020F0502020204030204" pitchFamily="34" charset="0"/>
              </a:rPr>
              <a:t>Nausea</a:t>
            </a:r>
            <a:endParaRPr lang="en-US" sz="1200" spc="-5" dirty="0">
              <a:latin typeface="+mn-lt"/>
              <a:ea typeface="Calibri" panose="020F0502020204030204" pitchFamily="34" charset="0"/>
            </a:endParaRPr>
          </a:p>
          <a:p>
            <a:pPr marL="1543050" lvl="1" indent="-342900">
              <a:lnSpc>
                <a:spcPct val="100000"/>
              </a:lnSpc>
              <a:spcBef>
                <a:spcPts val="5"/>
              </a:spcBef>
              <a:buSzPct val="100000"/>
              <a:tabLst>
                <a:tab pos="1430020" algn="l"/>
              </a:tabLst>
            </a:pPr>
            <a:r>
              <a:rPr lang="en-US" sz="1200" spc="-5" dirty="0">
                <a:effectLst/>
                <a:latin typeface="+mn-lt"/>
                <a:ea typeface="Calibri" panose="020F0502020204030204" pitchFamily="34" charset="0"/>
              </a:rPr>
              <a:t>Cyanosis</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with</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white</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waxy</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looking</a:t>
            </a:r>
            <a:r>
              <a:rPr lang="en-US" sz="1200" spc="-30" dirty="0">
                <a:effectLst/>
                <a:latin typeface="+mn-lt"/>
                <a:ea typeface="Calibri" panose="020F0502020204030204" pitchFamily="34" charset="0"/>
              </a:rPr>
              <a:t> </a:t>
            </a:r>
            <a:r>
              <a:rPr lang="en-US" sz="1200" spc="-20" dirty="0">
                <a:effectLst/>
                <a:latin typeface="+mn-lt"/>
                <a:ea typeface="Calibri" panose="020F0502020204030204" pitchFamily="34" charset="0"/>
              </a:rPr>
              <a:t>skin</a:t>
            </a:r>
            <a:endParaRPr lang="en-US" sz="1200" spc="-5" dirty="0">
              <a:effectLst/>
              <a:latin typeface="+mn-lt"/>
              <a:ea typeface="Calibri" panose="020F0502020204030204" pitchFamily="34" charset="0"/>
            </a:endParaRPr>
          </a:p>
          <a:p>
            <a:pPr marL="1543050" lvl="1" indent="-342900">
              <a:lnSpc>
                <a:spcPct val="100000"/>
              </a:lnSpc>
              <a:spcBef>
                <a:spcPts val="5"/>
              </a:spcBef>
              <a:buSzPct val="100000"/>
              <a:tabLst>
                <a:tab pos="1430020" algn="l"/>
              </a:tabLst>
            </a:pPr>
            <a:endParaRPr lang="en-US" sz="1200" spc="-5" dirty="0">
              <a:latin typeface="+mn-lt"/>
              <a:ea typeface="Calibri" panose="020F0502020204030204" pitchFamily="34" charset="0"/>
            </a:endParaRPr>
          </a:p>
          <a:p>
            <a:pPr marL="0" marR="53848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1200" spc="-20" dirty="0">
              <a:effectLst/>
              <a:latin typeface="+mn-lt"/>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1200" spc="-20" dirty="0">
              <a:effectLst/>
              <a:latin typeface="+mn-lt"/>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91</a:t>
            </a:fld>
            <a:endParaRPr lang="en-US" dirty="0"/>
          </a:p>
        </p:txBody>
      </p:sp>
    </p:spTree>
    <p:extLst>
      <p:ext uri="{BB962C8B-B14F-4D97-AF65-F5344CB8AC3E}">
        <p14:creationId xmlns:p14="http://schemas.microsoft.com/office/powerpoint/2010/main" val="24496251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100" dirty="0">
                <a:effectLst/>
                <a:latin typeface="+mn-lt"/>
                <a:ea typeface="Calibri" panose="020F0502020204030204" pitchFamily="34" charset="0"/>
              </a:rPr>
              <a:t>Differential</a:t>
            </a:r>
            <a:r>
              <a:rPr lang="en-US" sz="1100" spc="-40" dirty="0">
                <a:effectLst/>
                <a:latin typeface="+mn-lt"/>
                <a:ea typeface="Calibri" panose="020F0502020204030204" pitchFamily="34" charset="0"/>
              </a:rPr>
              <a:t> </a:t>
            </a:r>
            <a:r>
              <a:rPr lang="en-US" sz="1100" dirty="0">
                <a:effectLst/>
                <a:latin typeface="+mn-lt"/>
                <a:ea typeface="Calibri" panose="020F0502020204030204" pitchFamily="34" charset="0"/>
              </a:rPr>
              <a:t>shock</a:t>
            </a:r>
            <a:r>
              <a:rPr lang="en-US" sz="1100" spc="-15" dirty="0">
                <a:effectLst/>
                <a:latin typeface="+mn-lt"/>
                <a:ea typeface="Calibri" panose="020F0502020204030204" pitchFamily="34" charset="0"/>
              </a:rPr>
              <a:t> </a:t>
            </a:r>
            <a:r>
              <a:rPr lang="en-US" sz="1100" dirty="0">
                <a:effectLst/>
                <a:latin typeface="+mn-lt"/>
                <a:ea typeface="Calibri" panose="020F0502020204030204" pitchFamily="34" charset="0"/>
              </a:rPr>
              <a:t>assessment</a:t>
            </a:r>
            <a:r>
              <a:rPr lang="en-US" sz="1100" spc="-30" dirty="0">
                <a:effectLst/>
                <a:latin typeface="+mn-lt"/>
                <a:ea typeface="Calibri" panose="020F0502020204030204" pitchFamily="34" charset="0"/>
              </a:rPr>
              <a:t> </a:t>
            </a:r>
            <a:r>
              <a:rPr lang="en-US" sz="1100" spc="-10" dirty="0">
                <a:effectLst/>
                <a:latin typeface="+mn-lt"/>
                <a:ea typeface="Calibri" panose="020F0502020204030204" pitchFamily="34" charset="0"/>
              </a:rPr>
              <a:t>findings</a:t>
            </a:r>
          </a:p>
          <a:p>
            <a:pPr marR="538480">
              <a:lnSpc>
                <a:spcPct val="100000"/>
              </a:lnSpc>
              <a:spcBef>
                <a:spcPts val="0"/>
              </a:spcBef>
              <a:buSzPct val="100000"/>
              <a:tabLst>
                <a:tab pos="686435" algn="l"/>
              </a:tabLst>
            </a:pPr>
            <a:endParaRPr lang="en-US" sz="1100" dirty="0">
              <a:effectLst/>
              <a:latin typeface="+mn-lt"/>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1143635" algn="l"/>
              </a:tabLst>
            </a:pPr>
            <a:r>
              <a:rPr lang="en-US" sz="1100" spc="-5" dirty="0">
                <a:effectLst/>
                <a:latin typeface="+mn-lt"/>
                <a:ea typeface="Calibri" panose="020F0502020204030204" pitchFamily="34" charset="0"/>
              </a:rPr>
              <a:t>Shock</a:t>
            </a:r>
            <a:r>
              <a:rPr lang="en-US" sz="1100" spc="-15" dirty="0">
                <a:effectLst/>
                <a:latin typeface="+mn-lt"/>
                <a:ea typeface="Calibri" panose="020F0502020204030204" pitchFamily="34" charset="0"/>
              </a:rPr>
              <a:t> </a:t>
            </a:r>
            <a:r>
              <a:rPr lang="en-US" sz="1100" spc="-5" dirty="0">
                <a:effectLst/>
                <a:latin typeface="+mn-lt"/>
                <a:ea typeface="Calibri" panose="020F0502020204030204" pitchFamily="34" charset="0"/>
              </a:rPr>
              <a:t>is</a:t>
            </a:r>
            <a:r>
              <a:rPr lang="en-US" sz="1100" spc="-30" dirty="0">
                <a:effectLst/>
                <a:latin typeface="+mn-lt"/>
                <a:ea typeface="Calibri" panose="020F0502020204030204" pitchFamily="34" charset="0"/>
              </a:rPr>
              <a:t> </a:t>
            </a:r>
            <a:r>
              <a:rPr lang="en-US" sz="1100" spc="-5" dirty="0">
                <a:effectLst/>
                <a:latin typeface="+mn-lt"/>
                <a:ea typeface="Calibri" panose="020F0502020204030204" pitchFamily="34" charset="0"/>
              </a:rPr>
              <a:t>assumed</a:t>
            </a:r>
            <a:r>
              <a:rPr lang="en-US" sz="1100" spc="-15" dirty="0">
                <a:effectLst/>
                <a:latin typeface="+mn-lt"/>
                <a:ea typeface="Calibri" panose="020F0502020204030204" pitchFamily="34" charset="0"/>
              </a:rPr>
              <a:t> </a:t>
            </a:r>
            <a:r>
              <a:rPr lang="en-US" sz="1100" spc="-5" dirty="0">
                <a:effectLst/>
                <a:latin typeface="+mn-lt"/>
                <a:ea typeface="Calibri" panose="020F0502020204030204" pitchFamily="34" charset="0"/>
              </a:rPr>
              <a:t>to</a:t>
            </a:r>
            <a:r>
              <a:rPr lang="en-US" sz="1100" spc="-10" dirty="0">
                <a:effectLst/>
                <a:latin typeface="+mn-lt"/>
                <a:ea typeface="Calibri" panose="020F0502020204030204" pitchFamily="34" charset="0"/>
              </a:rPr>
              <a:t> </a:t>
            </a:r>
            <a:r>
              <a:rPr lang="en-US" sz="1100" spc="-5" dirty="0">
                <a:effectLst/>
                <a:latin typeface="+mn-lt"/>
                <a:ea typeface="Calibri" panose="020F0502020204030204" pitchFamily="34" charset="0"/>
              </a:rPr>
              <a:t>be</a:t>
            </a:r>
            <a:r>
              <a:rPr lang="en-US" sz="1100" spc="-10" dirty="0">
                <a:effectLst/>
                <a:latin typeface="+mn-lt"/>
                <a:ea typeface="Calibri" panose="020F0502020204030204" pitchFamily="34" charset="0"/>
              </a:rPr>
              <a:t> </a:t>
            </a:r>
            <a:r>
              <a:rPr lang="en-US" sz="1100" spc="-5" dirty="0">
                <a:effectLst/>
                <a:latin typeface="+mn-lt"/>
                <a:ea typeface="Calibri" panose="020F0502020204030204" pitchFamily="34" charset="0"/>
              </a:rPr>
              <a:t>hypovolemic</a:t>
            </a:r>
            <a:r>
              <a:rPr lang="en-US" sz="1100" spc="-15" dirty="0">
                <a:effectLst/>
                <a:latin typeface="+mn-lt"/>
                <a:ea typeface="Calibri" panose="020F0502020204030204" pitchFamily="34" charset="0"/>
              </a:rPr>
              <a:t> </a:t>
            </a:r>
            <a:r>
              <a:rPr lang="en-US" sz="1100" spc="-5" dirty="0">
                <a:effectLst/>
                <a:latin typeface="+mn-lt"/>
                <a:ea typeface="Calibri" panose="020F0502020204030204" pitchFamily="34" charset="0"/>
              </a:rPr>
              <a:t>until</a:t>
            </a:r>
            <a:r>
              <a:rPr lang="en-US" sz="1100" spc="-30" dirty="0">
                <a:effectLst/>
                <a:latin typeface="+mn-lt"/>
                <a:ea typeface="Calibri" panose="020F0502020204030204" pitchFamily="34" charset="0"/>
              </a:rPr>
              <a:t> </a:t>
            </a:r>
            <a:r>
              <a:rPr lang="en-US" sz="1100" spc="-5" dirty="0">
                <a:effectLst/>
                <a:latin typeface="+mn-lt"/>
                <a:ea typeface="Calibri" panose="020F0502020204030204" pitchFamily="34" charset="0"/>
              </a:rPr>
              <a:t>proven</a:t>
            </a:r>
            <a:r>
              <a:rPr lang="en-US" sz="1100" spc="-25" dirty="0">
                <a:effectLst/>
                <a:latin typeface="+mn-lt"/>
                <a:ea typeface="Calibri" panose="020F0502020204030204" pitchFamily="34" charset="0"/>
              </a:rPr>
              <a:t> </a:t>
            </a:r>
            <a:r>
              <a:rPr lang="en-US" sz="1100" spc="-10" dirty="0">
                <a:effectLst/>
                <a:latin typeface="+mn-lt"/>
                <a:ea typeface="Calibri" panose="020F0502020204030204" pitchFamily="34" charset="0"/>
              </a:rPr>
              <a:t>otherwise</a:t>
            </a:r>
          </a:p>
          <a:p>
            <a:pPr marL="914400" marR="0" lvl="2" indent="0">
              <a:lnSpc>
                <a:spcPct val="100000"/>
              </a:lnSpc>
              <a:spcBef>
                <a:spcPts val="0"/>
              </a:spcBef>
              <a:spcAft>
                <a:spcPts val="0"/>
              </a:spcAft>
              <a:buSzPct val="100000"/>
              <a:buNone/>
              <a:tabLst>
                <a:tab pos="1143635" algn="l"/>
              </a:tabLst>
            </a:pPr>
            <a:endParaRPr lang="en-US" sz="1100" spc="-5" dirty="0">
              <a:effectLst/>
              <a:latin typeface="+mn-lt"/>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1143635" algn="l"/>
              </a:tabLst>
            </a:pPr>
            <a:r>
              <a:rPr lang="en-US" sz="1100" spc="-5" dirty="0">
                <a:effectLst/>
                <a:latin typeface="+mn-lt"/>
                <a:ea typeface="Calibri" panose="020F0502020204030204" pitchFamily="34" charset="0"/>
              </a:rPr>
              <a:t>Cardiogenic</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shock</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is</a:t>
            </a:r>
            <a:r>
              <a:rPr lang="en-US" sz="1100" spc="-15" dirty="0">
                <a:effectLst/>
                <a:latin typeface="+mn-lt"/>
                <a:ea typeface="Calibri" panose="020F0502020204030204" pitchFamily="34" charset="0"/>
              </a:rPr>
              <a:t> </a:t>
            </a:r>
            <a:r>
              <a:rPr lang="en-US" sz="1100" spc="-5" dirty="0">
                <a:effectLst/>
                <a:latin typeface="+mn-lt"/>
                <a:ea typeface="Calibri" panose="020F0502020204030204" pitchFamily="34" charset="0"/>
              </a:rPr>
              <a:t>differentiated</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from</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hypovolemic</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shock</a:t>
            </a:r>
            <a:r>
              <a:rPr lang="en-US" sz="1100" spc="-10" dirty="0">
                <a:effectLst/>
                <a:latin typeface="+mn-lt"/>
                <a:ea typeface="Calibri" panose="020F0502020204030204" pitchFamily="34" charset="0"/>
              </a:rPr>
              <a:t> </a:t>
            </a:r>
            <a:r>
              <a:rPr lang="en-US" sz="1100" spc="-5" dirty="0">
                <a:effectLst/>
                <a:latin typeface="+mn-lt"/>
                <a:ea typeface="Calibri" panose="020F0502020204030204" pitchFamily="34" charset="0"/>
              </a:rPr>
              <a:t>by</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one</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or</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more</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of</a:t>
            </a:r>
            <a:r>
              <a:rPr lang="en-US" sz="1100" spc="-10" dirty="0">
                <a:effectLst/>
                <a:latin typeface="+mn-lt"/>
                <a:ea typeface="Calibri" panose="020F0502020204030204" pitchFamily="34" charset="0"/>
              </a:rPr>
              <a:t> following</a:t>
            </a:r>
            <a:endParaRPr lang="en-US" sz="1100" spc="-5" dirty="0">
              <a:latin typeface="+mn-lt"/>
              <a:ea typeface="Calibri" panose="020F0502020204030204" pitchFamily="34" charset="0"/>
            </a:endParaRPr>
          </a:p>
          <a:p>
            <a:pPr marL="1714500" marR="0" lvl="3" indent="-342900">
              <a:lnSpc>
                <a:spcPct val="100000"/>
              </a:lnSpc>
              <a:spcBef>
                <a:spcPts val="0"/>
              </a:spcBef>
              <a:spcAft>
                <a:spcPts val="0"/>
              </a:spcAft>
              <a:buSzPct val="100000"/>
              <a:buFont typeface="Courier New" panose="02070309020205020404" pitchFamily="49" charset="0"/>
              <a:buChar char="o"/>
              <a:tabLst>
                <a:tab pos="1332230" algn="l"/>
              </a:tabLst>
            </a:pPr>
            <a:r>
              <a:rPr lang="en-US" sz="1100" spc="-5" dirty="0">
                <a:effectLst/>
                <a:latin typeface="+mn-lt"/>
                <a:ea typeface="Calibri" panose="020F0502020204030204" pitchFamily="34" charset="0"/>
              </a:rPr>
              <a:t>Chief</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complaint,</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e.g.,</a:t>
            </a:r>
            <a:r>
              <a:rPr lang="en-US" sz="1100" spc="-30" dirty="0">
                <a:effectLst/>
                <a:latin typeface="+mn-lt"/>
                <a:ea typeface="Calibri" panose="020F0502020204030204" pitchFamily="34" charset="0"/>
              </a:rPr>
              <a:t> </a:t>
            </a:r>
            <a:r>
              <a:rPr lang="en-US" sz="1100" spc="-5" dirty="0">
                <a:effectLst/>
                <a:latin typeface="+mn-lt"/>
                <a:ea typeface="Calibri" panose="020F0502020204030204" pitchFamily="34" charset="0"/>
              </a:rPr>
              <a:t>Chest</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pain,</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dyspnea,</a:t>
            </a:r>
            <a:r>
              <a:rPr lang="en-US" sz="1100" spc="-20" dirty="0">
                <a:effectLst/>
                <a:latin typeface="+mn-lt"/>
                <a:ea typeface="Calibri" panose="020F0502020204030204" pitchFamily="34" charset="0"/>
              </a:rPr>
              <a:t> </a:t>
            </a:r>
            <a:r>
              <a:rPr lang="en-US" sz="1100" spc="-10" dirty="0">
                <a:effectLst/>
                <a:latin typeface="+mn-lt"/>
                <a:ea typeface="Calibri" panose="020F0502020204030204" pitchFamily="34" charset="0"/>
              </a:rPr>
              <a:t>tachycardia</a:t>
            </a:r>
            <a:endParaRPr lang="en-US" sz="1100" spc="-5" dirty="0">
              <a:effectLst/>
              <a:latin typeface="+mn-lt"/>
              <a:ea typeface="Calibri" panose="020F0502020204030204" pitchFamily="34" charset="0"/>
            </a:endParaRPr>
          </a:p>
          <a:p>
            <a:pPr marL="1714500" marR="0" lvl="3" indent="-342900">
              <a:lnSpc>
                <a:spcPct val="100000"/>
              </a:lnSpc>
              <a:spcBef>
                <a:spcPts val="0"/>
              </a:spcBef>
              <a:spcAft>
                <a:spcPts val="0"/>
              </a:spcAft>
              <a:buSzPct val="100000"/>
              <a:buFont typeface="Courier New" panose="02070309020205020404" pitchFamily="49" charset="0"/>
              <a:buChar char="o"/>
              <a:tabLst>
                <a:tab pos="1332230" algn="l"/>
              </a:tabLst>
            </a:pPr>
            <a:r>
              <a:rPr lang="en-US" sz="1100" spc="-5" dirty="0">
                <a:effectLst/>
                <a:latin typeface="+mn-lt"/>
                <a:ea typeface="Calibri" panose="020F0502020204030204" pitchFamily="34" charset="0"/>
              </a:rPr>
              <a:t>Heart</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rate,</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i.e.,</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Bradycardia</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or</a:t>
            </a:r>
            <a:r>
              <a:rPr lang="en-US" sz="1100" spc="-30" dirty="0">
                <a:effectLst/>
                <a:latin typeface="+mn-lt"/>
                <a:ea typeface="Calibri" panose="020F0502020204030204" pitchFamily="34" charset="0"/>
              </a:rPr>
              <a:t> </a:t>
            </a:r>
            <a:r>
              <a:rPr lang="en-US" sz="1100" spc="-5" dirty="0">
                <a:effectLst/>
                <a:latin typeface="+mn-lt"/>
                <a:ea typeface="Calibri" panose="020F0502020204030204" pitchFamily="34" charset="0"/>
              </a:rPr>
              <a:t>excessive</a:t>
            </a:r>
            <a:r>
              <a:rPr lang="en-US" sz="1100" spc="-10" dirty="0">
                <a:effectLst/>
                <a:latin typeface="+mn-lt"/>
                <a:ea typeface="Calibri" panose="020F0502020204030204" pitchFamily="34" charset="0"/>
              </a:rPr>
              <a:t> tachycardia</a:t>
            </a:r>
            <a:endParaRPr lang="en-US" sz="1100" spc="-5" dirty="0">
              <a:effectLst/>
              <a:latin typeface="+mn-lt"/>
              <a:ea typeface="Calibri" panose="020F0502020204030204" pitchFamily="34" charset="0"/>
            </a:endParaRPr>
          </a:p>
          <a:p>
            <a:pPr marL="1714500" marR="0" lvl="3" indent="-342900">
              <a:lnSpc>
                <a:spcPct val="100000"/>
              </a:lnSpc>
              <a:spcBef>
                <a:spcPts val="5"/>
              </a:spcBef>
              <a:spcAft>
                <a:spcPts val="0"/>
              </a:spcAft>
              <a:buSzPct val="100000"/>
              <a:buFont typeface="Courier New" panose="02070309020205020404" pitchFamily="49" charset="0"/>
              <a:buChar char="o"/>
              <a:tabLst>
                <a:tab pos="1332230" algn="l"/>
              </a:tabLst>
            </a:pPr>
            <a:r>
              <a:rPr lang="en-US" sz="1100" spc="-5" dirty="0">
                <a:effectLst/>
                <a:latin typeface="+mn-lt"/>
                <a:ea typeface="Calibri" panose="020F0502020204030204" pitchFamily="34" charset="0"/>
              </a:rPr>
              <a:t>Signs</a:t>
            </a:r>
            <a:r>
              <a:rPr lang="en-US" sz="1100" spc="-40" dirty="0">
                <a:effectLst/>
                <a:latin typeface="+mn-lt"/>
                <a:ea typeface="Calibri" panose="020F0502020204030204" pitchFamily="34" charset="0"/>
              </a:rPr>
              <a:t> </a:t>
            </a:r>
            <a:r>
              <a:rPr lang="en-US" sz="1100" spc="-5" dirty="0">
                <a:effectLst/>
                <a:latin typeface="+mn-lt"/>
                <a:ea typeface="Calibri" panose="020F0502020204030204" pitchFamily="34" charset="0"/>
              </a:rPr>
              <a:t>of</a:t>
            </a:r>
            <a:r>
              <a:rPr lang="en-US" sz="1100" spc="-15" dirty="0">
                <a:effectLst/>
                <a:latin typeface="+mn-lt"/>
                <a:ea typeface="Calibri" panose="020F0502020204030204" pitchFamily="34" charset="0"/>
              </a:rPr>
              <a:t> </a:t>
            </a:r>
            <a:r>
              <a:rPr lang="en-US" sz="1100" spc="-5" dirty="0">
                <a:effectLst/>
                <a:latin typeface="+mn-lt"/>
                <a:ea typeface="Calibri" panose="020F0502020204030204" pitchFamily="34" charset="0"/>
              </a:rPr>
              <a:t>congestive</a:t>
            </a:r>
            <a:r>
              <a:rPr lang="en-US" sz="1100" spc="-25" dirty="0">
                <a:effectLst/>
                <a:latin typeface="+mn-lt"/>
                <a:ea typeface="Calibri" panose="020F0502020204030204" pitchFamily="34" charset="0"/>
              </a:rPr>
              <a:t> </a:t>
            </a:r>
            <a:r>
              <a:rPr lang="en-US" sz="1100" spc="-5" dirty="0">
                <a:effectLst/>
                <a:latin typeface="+mn-lt"/>
                <a:ea typeface="Calibri" panose="020F0502020204030204" pitchFamily="34" charset="0"/>
              </a:rPr>
              <a:t>heart</a:t>
            </a:r>
            <a:r>
              <a:rPr lang="en-US" sz="1100" spc="-15" dirty="0">
                <a:effectLst/>
                <a:latin typeface="+mn-lt"/>
                <a:ea typeface="Calibri" panose="020F0502020204030204" pitchFamily="34" charset="0"/>
              </a:rPr>
              <a:t> </a:t>
            </a:r>
            <a:r>
              <a:rPr lang="en-US" sz="1100" spc="-5" dirty="0">
                <a:effectLst/>
                <a:latin typeface="+mn-lt"/>
                <a:ea typeface="Calibri" panose="020F0502020204030204" pitchFamily="34" charset="0"/>
              </a:rPr>
              <a:t>failure,</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i.e.,</a:t>
            </a:r>
            <a:r>
              <a:rPr lang="en-US" sz="1100" spc="-30" dirty="0">
                <a:effectLst/>
                <a:latin typeface="+mn-lt"/>
                <a:ea typeface="Calibri" panose="020F0502020204030204" pitchFamily="34" charset="0"/>
              </a:rPr>
              <a:t> </a:t>
            </a:r>
            <a:r>
              <a:rPr lang="en-US" sz="1100" spc="-5" dirty="0">
                <a:effectLst/>
                <a:latin typeface="+mn-lt"/>
                <a:ea typeface="Calibri" panose="020F0502020204030204" pitchFamily="34" charset="0"/>
              </a:rPr>
              <a:t>Jugular</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vein</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distention</a:t>
            </a:r>
            <a:r>
              <a:rPr lang="en-US" sz="1100" spc="-20" dirty="0">
                <a:effectLst/>
                <a:latin typeface="+mn-lt"/>
                <a:ea typeface="Calibri" panose="020F0502020204030204" pitchFamily="34" charset="0"/>
              </a:rPr>
              <a:t> </a:t>
            </a:r>
            <a:r>
              <a:rPr lang="en-US" sz="1100" spc="-5" dirty="0">
                <a:effectLst/>
                <a:latin typeface="+mn-lt"/>
                <a:ea typeface="Calibri" panose="020F0502020204030204" pitchFamily="34" charset="0"/>
              </a:rPr>
              <a:t>(JVD),</a:t>
            </a:r>
            <a:r>
              <a:rPr lang="en-US" sz="1100" spc="-15" dirty="0">
                <a:effectLst/>
                <a:latin typeface="+mn-lt"/>
                <a:ea typeface="Calibri" panose="020F0502020204030204" pitchFamily="34" charset="0"/>
              </a:rPr>
              <a:t> </a:t>
            </a:r>
            <a:r>
              <a:rPr lang="en-US" sz="1100" spc="-10" dirty="0">
                <a:effectLst/>
                <a:latin typeface="+mn-lt"/>
                <a:ea typeface="Calibri" panose="020F0502020204030204" pitchFamily="34" charset="0"/>
              </a:rPr>
              <a:t>rales</a:t>
            </a:r>
          </a:p>
          <a:p>
            <a:pPr marL="1714500" marR="0" lvl="3" indent="-342900">
              <a:lnSpc>
                <a:spcPct val="100000"/>
              </a:lnSpc>
              <a:spcBef>
                <a:spcPts val="5"/>
              </a:spcBef>
              <a:spcAft>
                <a:spcPts val="0"/>
              </a:spcAft>
              <a:buSzPct val="100000"/>
              <a:buFont typeface="Courier New" panose="02070309020205020404" pitchFamily="49" charset="0"/>
              <a:buChar char="o"/>
              <a:tabLst>
                <a:tab pos="1332230" algn="l"/>
              </a:tabLst>
            </a:pPr>
            <a:r>
              <a:rPr lang="en-US" sz="1100" spc="-10" dirty="0">
                <a:latin typeface="+mn-lt"/>
                <a:ea typeface="Calibri" panose="020F0502020204030204" pitchFamily="34" charset="0"/>
              </a:rPr>
              <a:t>Dysrhythmias</a:t>
            </a:r>
            <a:endParaRPr lang="en-US" sz="1100" spc="-5" dirty="0">
              <a:effectLst/>
              <a:latin typeface="+mn-lt"/>
              <a:ea typeface="Calibri" panose="020F0502020204030204" pitchFamily="34" charset="0"/>
            </a:endParaRPr>
          </a:p>
          <a:p>
            <a:pPr marL="1543050" lvl="1" indent="-342900">
              <a:lnSpc>
                <a:spcPct val="100000"/>
              </a:lnSpc>
              <a:spcBef>
                <a:spcPts val="5"/>
              </a:spcBef>
              <a:buSzPct val="100000"/>
              <a:tabLst>
                <a:tab pos="1430020" algn="l"/>
              </a:tabLst>
            </a:pPr>
            <a:endParaRPr lang="en-US" sz="1100" spc="-5" dirty="0">
              <a:latin typeface="+mn-lt"/>
              <a:ea typeface="Calibri" panose="020F0502020204030204" pitchFamily="34" charset="0"/>
            </a:endParaRPr>
          </a:p>
          <a:p>
            <a:pPr marL="0" marR="53848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1200" spc="-20" dirty="0">
              <a:effectLst/>
              <a:latin typeface="+mn-lt"/>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1200" spc="-20" dirty="0">
              <a:effectLst/>
              <a:latin typeface="+mn-lt"/>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92</a:t>
            </a:fld>
            <a:endParaRPr lang="en-US" dirty="0"/>
          </a:p>
        </p:txBody>
      </p:sp>
    </p:spTree>
    <p:extLst>
      <p:ext uri="{BB962C8B-B14F-4D97-AF65-F5344CB8AC3E}">
        <p14:creationId xmlns:p14="http://schemas.microsoft.com/office/powerpoint/2010/main" val="9188070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Differential</a:t>
            </a:r>
            <a:r>
              <a:rPr lang="en-US" sz="1200" spc="-40" dirty="0">
                <a:effectLst/>
                <a:latin typeface="+mn-lt"/>
                <a:ea typeface="Calibri" panose="020F0502020204030204" pitchFamily="34" charset="0"/>
              </a:rPr>
              <a:t> </a:t>
            </a:r>
            <a:r>
              <a:rPr lang="en-US" sz="1200" dirty="0">
                <a:effectLst/>
                <a:latin typeface="+mn-lt"/>
                <a:ea typeface="Calibri" panose="020F0502020204030204" pitchFamily="34" charset="0"/>
              </a:rPr>
              <a:t>shock</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findings</a:t>
            </a:r>
          </a:p>
          <a:p>
            <a:pPr marL="1257300" marR="520700" lvl="2" indent="-342900">
              <a:lnSpc>
                <a:spcPct val="100000"/>
              </a:lnSpc>
              <a:spcBef>
                <a:spcPts val="195"/>
              </a:spcBef>
              <a:spcAft>
                <a:spcPts val="0"/>
              </a:spcAft>
              <a:buSzPct val="100000"/>
              <a:buFont typeface="Wingdings" panose="05000000000000000000" pitchFamily="2" charset="2"/>
              <a:buChar char="§"/>
              <a:tabLst>
                <a:tab pos="1143635" algn="l"/>
              </a:tabLst>
            </a:pPr>
            <a:r>
              <a:rPr lang="en-US" sz="1200" spc="-5" dirty="0">
                <a:effectLst/>
                <a:latin typeface="+mn-lt"/>
                <a:ea typeface="Calibri" panose="020F0502020204030204" pitchFamily="34" charset="0"/>
              </a:rPr>
              <a:t>Obstructive</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shock</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(filling</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or</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outflow</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obstruction)</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is</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differentiated</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from</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hypovolemic shock by presence of signs and symptoms suggestive of-</a:t>
            </a:r>
          </a:p>
          <a:p>
            <a:pPr marL="1714500" marR="0" lvl="3" indent="-342900">
              <a:lnSpc>
                <a:spcPct val="100000"/>
              </a:lnSpc>
              <a:spcBef>
                <a:spcPts val="5"/>
              </a:spcBef>
              <a:spcAft>
                <a:spcPts val="0"/>
              </a:spcAft>
              <a:buSzPct val="100000"/>
              <a:buFont typeface="Courier New" panose="02070309020205020404" pitchFamily="49" charset="0"/>
              <a:buChar char="o"/>
              <a:tabLst>
                <a:tab pos="1332230" algn="l"/>
              </a:tabLst>
            </a:pPr>
            <a:r>
              <a:rPr lang="en-US" sz="1200" spc="-5" dirty="0">
                <a:effectLst/>
                <a:latin typeface="+mn-lt"/>
                <a:ea typeface="Calibri" panose="020F0502020204030204" pitchFamily="34" charset="0"/>
              </a:rPr>
              <a:t>Cardiac</a:t>
            </a:r>
            <a:r>
              <a:rPr lang="en-US" sz="1200" spc="-40" dirty="0">
                <a:effectLst/>
                <a:latin typeface="+mn-lt"/>
                <a:ea typeface="Calibri" panose="020F0502020204030204" pitchFamily="34" charset="0"/>
              </a:rPr>
              <a:t> </a:t>
            </a:r>
            <a:r>
              <a:rPr lang="en-US" sz="1200" spc="-10" dirty="0">
                <a:effectLst/>
                <a:latin typeface="+mn-lt"/>
                <a:ea typeface="Calibri" panose="020F0502020204030204" pitchFamily="34" charset="0"/>
              </a:rPr>
              <a:t>tamponade</a:t>
            </a:r>
            <a:endParaRPr lang="en-US" sz="1200" spc="-5" dirty="0">
              <a:effectLst/>
              <a:latin typeface="+mn-lt"/>
              <a:ea typeface="Calibri" panose="020F0502020204030204" pitchFamily="34" charset="0"/>
            </a:endParaRPr>
          </a:p>
          <a:p>
            <a:pPr marL="1714500" marR="0" lvl="3" indent="-342900">
              <a:lnSpc>
                <a:spcPct val="100000"/>
              </a:lnSpc>
              <a:spcBef>
                <a:spcPts val="0"/>
              </a:spcBef>
              <a:spcAft>
                <a:spcPts val="0"/>
              </a:spcAft>
              <a:buSzPct val="100000"/>
              <a:buFont typeface="Courier New" panose="02070309020205020404" pitchFamily="49" charset="0"/>
              <a:buChar char="o"/>
              <a:tabLst>
                <a:tab pos="1330960" algn="l"/>
              </a:tabLst>
            </a:pPr>
            <a:r>
              <a:rPr lang="en-US" sz="1200" spc="-5" dirty="0">
                <a:effectLst/>
                <a:latin typeface="+mn-lt"/>
                <a:ea typeface="Calibri" panose="020F0502020204030204" pitchFamily="34" charset="0"/>
              </a:rPr>
              <a:t>Tension</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pneumothorax</a:t>
            </a:r>
          </a:p>
          <a:p>
            <a:pPr marL="1714500" lvl="3" indent="-342900">
              <a:lnSpc>
                <a:spcPct val="100000"/>
              </a:lnSpc>
              <a:spcBef>
                <a:spcPts val="0"/>
              </a:spcBef>
              <a:buSzPct val="100000"/>
              <a:buFont typeface="Courier New" panose="02070309020205020404" pitchFamily="49" charset="0"/>
              <a:buChar char="o"/>
              <a:tabLst>
                <a:tab pos="1330960" algn="l"/>
              </a:tabLst>
            </a:pPr>
            <a:r>
              <a:rPr lang="en-US" sz="1200" dirty="0">
                <a:effectLst/>
                <a:latin typeface="+mn-lt"/>
                <a:ea typeface="Calibri" panose="020F0502020204030204" pitchFamily="34" charset="0"/>
              </a:rPr>
              <a:t>Pulmonary</a:t>
            </a:r>
            <a:r>
              <a:rPr lang="en-US" sz="1200" spc="-35" dirty="0">
                <a:effectLst/>
                <a:latin typeface="+mn-lt"/>
                <a:ea typeface="Calibri" panose="020F0502020204030204" pitchFamily="34" charset="0"/>
              </a:rPr>
              <a:t> </a:t>
            </a:r>
            <a:r>
              <a:rPr lang="en-US" sz="1200" spc="-10" dirty="0">
                <a:effectLst/>
                <a:latin typeface="+mn-lt"/>
                <a:ea typeface="Calibri" panose="020F0502020204030204" pitchFamily="34" charset="0"/>
              </a:rPr>
              <a:t>Embolism</a:t>
            </a:r>
            <a:endParaRPr lang="en-US" sz="1200" spc="-10" dirty="0">
              <a:latin typeface="+mn-lt"/>
              <a:ea typeface="Calibri" panose="020F0502020204030204" pitchFamily="34" charset="0"/>
            </a:endParaRPr>
          </a:p>
          <a:p>
            <a:pPr marL="1543050" lvl="1" indent="-342900">
              <a:lnSpc>
                <a:spcPct val="100000"/>
              </a:lnSpc>
              <a:spcBef>
                <a:spcPts val="5"/>
              </a:spcBef>
              <a:buSzPct val="100000"/>
              <a:tabLst>
                <a:tab pos="1430020" algn="l"/>
              </a:tabLst>
            </a:pPr>
            <a:endParaRPr lang="en-US" sz="1100" spc="-5" dirty="0">
              <a:latin typeface="+mn-lt"/>
              <a:ea typeface="Calibri" panose="020F0502020204030204" pitchFamily="34" charset="0"/>
            </a:endParaRPr>
          </a:p>
          <a:p>
            <a:pPr marL="0" marR="53848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1200" spc="-20" dirty="0">
              <a:effectLst/>
              <a:latin typeface="+mn-lt"/>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1200" spc="-20" dirty="0">
              <a:effectLst/>
              <a:latin typeface="+mn-lt"/>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93</a:t>
            </a:fld>
            <a:endParaRPr lang="en-US" dirty="0"/>
          </a:p>
        </p:txBody>
      </p:sp>
    </p:spTree>
    <p:extLst>
      <p:ext uri="{BB962C8B-B14F-4D97-AF65-F5344CB8AC3E}">
        <p14:creationId xmlns:p14="http://schemas.microsoft.com/office/powerpoint/2010/main" val="40837854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dirty="0">
                <a:effectLst/>
                <a:latin typeface="+mn-lt"/>
                <a:ea typeface="Calibri" panose="020F0502020204030204" pitchFamily="34" charset="0"/>
              </a:rPr>
              <a:t>Differential</a:t>
            </a:r>
            <a:r>
              <a:rPr lang="en-US" sz="1200" spc="-40" dirty="0">
                <a:effectLst/>
                <a:latin typeface="+mn-lt"/>
                <a:ea typeface="Calibri" panose="020F0502020204030204" pitchFamily="34" charset="0"/>
              </a:rPr>
              <a:t> </a:t>
            </a:r>
            <a:r>
              <a:rPr lang="en-US" sz="1200" dirty="0">
                <a:effectLst/>
                <a:latin typeface="+mn-lt"/>
                <a:ea typeface="Calibri" panose="020F0502020204030204" pitchFamily="34" charset="0"/>
              </a:rPr>
              <a:t>shock</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assessment</a:t>
            </a:r>
            <a:r>
              <a:rPr lang="en-US" sz="1200" spc="-30" dirty="0">
                <a:effectLst/>
                <a:latin typeface="+mn-lt"/>
                <a:ea typeface="Calibri" panose="020F0502020204030204" pitchFamily="34" charset="0"/>
              </a:rPr>
              <a:t> </a:t>
            </a:r>
            <a:r>
              <a:rPr lang="en-US" sz="1200" spc="-10" dirty="0">
                <a:effectLst/>
                <a:latin typeface="+mn-lt"/>
                <a:ea typeface="Calibri" panose="020F0502020204030204" pitchFamily="34" charset="0"/>
              </a:rPr>
              <a:t>findings</a:t>
            </a:r>
          </a:p>
          <a:p>
            <a:pPr marL="1257300" marR="351790" lvl="2" indent="-342900">
              <a:lnSpc>
                <a:spcPct val="100000"/>
              </a:lnSpc>
              <a:spcBef>
                <a:spcPts val="0"/>
              </a:spcBef>
              <a:spcAft>
                <a:spcPts val="0"/>
              </a:spcAft>
              <a:buSzPct val="100000"/>
              <a:buFont typeface="Wingdings" panose="05000000000000000000" pitchFamily="2" charset="2"/>
              <a:buChar char="§"/>
              <a:tabLst>
                <a:tab pos="1143635" algn="l"/>
              </a:tabLst>
            </a:pPr>
            <a:r>
              <a:rPr lang="en-US" sz="1200" spc="-5" dirty="0">
                <a:effectLst/>
                <a:latin typeface="+mn-lt"/>
                <a:ea typeface="Calibri" panose="020F0502020204030204" pitchFamily="34" charset="0"/>
              </a:rPr>
              <a:t>Distributive</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shock</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(Vasogenic)</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is</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differentiated</a:t>
            </a:r>
            <a:r>
              <a:rPr lang="en-US" sz="1200" spc="-35" dirty="0">
                <a:effectLst/>
                <a:latin typeface="+mn-lt"/>
                <a:ea typeface="Calibri" panose="020F0502020204030204" pitchFamily="34" charset="0"/>
              </a:rPr>
              <a:t> </a:t>
            </a:r>
            <a:r>
              <a:rPr lang="en-US" sz="1200" spc="-5" dirty="0">
                <a:effectLst/>
                <a:latin typeface="+mn-lt"/>
                <a:ea typeface="Calibri" panose="020F0502020204030204" pitchFamily="34" charset="0"/>
              </a:rPr>
              <a:t>from</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hypovolemic</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shock</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by</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presence</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of one or more of following-</a:t>
            </a:r>
          </a:p>
          <a:p>
            <a:pPr marL="1714500" marR="572770" lvl="3" indent="-342900">
              <a:lnSpc>
                <a:spcPct val="100000"/>
              </a:lnSpc>
              <a:spcBef>
                <a:spcPts val="5"/>
              </a:spcBef>
              <a:spcAft>
                <a:spcPts val="0"/>
              </a:spcAft>
              <a:buSzPct val="100000"/>
              <a:buFont typeface="Courier New" panose="02070309020205020404" pitchFamily="49" charset="0"/>
              <a:buChar char="o"/>
              <a:tabLst>
                <a:tab pos="1330960" algn="l"/>
              </a:tabLst>
            </a:pPr>
            <a:r>
              <a:rPr lang="en-US" sz="1200" spc="-5" dirty="0">
                <a:effectLst/>
                <a:latin typeface="+mn-lt"/>
                <a:ea typeface="Calibri" panose="020F0502020204030204" pitchFamily="34" charset="0"/>
              </a:rPr>
              <a:t>Mechanism</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that</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suggests</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vasodilatation,</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e.g.,</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Spinal</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cord</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injury,</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drug</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overdose, sepsis, anaphylaxis</a:t>
            </a:r>
          </a:p>
          <a:p>
            <a:pPr marL="1714500" marR="0" lvl="3" indent="-342900">
              <a:lnSpc>
                <a:spcPct val="100000"/>
              </a:lnSpc>
              <a:spcBef>
                <a:spcPts val="0"/>
              </a:spcBef>
              <a:spcAft>
                <a:spcPts val="0"/>
              </a:spcAft>
              <a:buSzPct val="100000"/>
              <a:buFont typeface="Courier New" panose="02070309020205020404" pitchFamily="49" charset="0"/>
              <a:buChar char="o"/>
              <a:tabLst>
                <a:tab pos="1330960" algn="l"/>
              </a:tabLst>
            </a:pPr>
            <a:r>
              <a:rPr lang="en-US" sz="1200" spc="-5" dirty="0">
                <a:effectLst/>
                <a:latin typeface="+mn-lt"/>
                <a:ea typeface="Calibri" panose="020F0502020204030204" pitchFamily="34" charset="0"/>
              </a:rPr>
              <a:t>Warm,</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flushed</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skin,</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especially</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in</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dependent</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areas</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and</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possibly</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normal</a:t>
            </a:r>
            <a:r>
              <a:rPr lang="en-US" sz="1200" spc="-30" dirty="0">
                <a:effectLst/>
                <a:latin typeface="+mn-lt"/>
                <a:ea typeface="Calibri" panose="020F0502020204030204" pitchFamily="34" charset="0"/>
              </a:rPr>
              <a:t> </a:t>
            </a:r>
            <a:r>
              <a:rPr lang="en-US" sz="1200" spc="-5" dirty="0">
                <a:effectLst/>
                <a:latin typeface="+mn-lt"/>
                <a:ea typeface="Calibri" panose="020F0502020204030204" pitchFamily="34" charset="0"/>
              </a:rPr>
              <a:t>to</a:t>
            </a:r>
            <a:r>
              <a:rPr lang="en-US" sz="1200" spc="-10" dirty="0">
                <a:effectLst/>
                <a:latin typeface="+mn-lt"/>
                <a:ea typeface="Calibri" panose="020F0502020204030204" pitchFamily="34" charset="0"/>
              </a:rPr>
              <a:t> “</a:t>
            </a:r>
            <a:r>
              <a:rPr lang="en-US" sz="1200" spc="-10" dirty="0" err="1">
                <a:effectLst/>
                <a:latin typeface="+mn-lt"/>
                <a:ea typeface="Calibri" panose="020F0502020204030204" pitchFamily="34" charset="0"/>
              </a:rPr>
              <a:t>Shocky</a:t>
            </a:r>
            <a:r>
              <a:rPr lang="en-US" sz="1200" spc="-10" dirty="0">
                <a:effectLst/>
                <a:latin typeface="+mn-lt"/>
                <a:ea typeface="Calibri" panose="020F0502020204030204" pitchFamily="34" charset="0"/>
              </a:rPr>
              <a:t>”</a:t>
            </a:r>
            <a:r>
              <a:rPr lang="en-US" sz="1200" spc="-5" dirty="0">
                <a:latin typeface="+mn-lt"/>
                <a:ea typeface="Calibri" panose="020F0502020204030204" pitchFamily="34" charset="0"/>
              </a:rPr>
              <a:t> </a:t>
            </a:r>
            <a:r>
              <a:rPr lang="en-US" sz="1200" dirty="0">
                <a:effectLst/>
                <a:latin typeface="+mn-lt"/>
                <a:ea typeface="Calibri" panose="020F0502020204030204" pitchFamily="34" charset="0"/>
              </a:rPr>
              <a:t>skin</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findings</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in</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areas</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not</a:t>
            </a:r>
            <a:r>
              <a:rPr lang="en-US" sz="1200" spc="-25" dirty="0">
                <a:effectLst/>
                <a:latin typeface="+mn-lt"/>
                <a:ea typeface="Calibri" panose="020F0502020204030204" pitchFamily="34" charset="0"/>
              </a:rPr>
              <a:t> </a:t>
            </a:r>
            <a:r>
              <a:rPr lang="en-US" sz="1200" dirty="0">
                <a:effectLst/>
                <a:latin typeface="+mn-lt"/>
                <a:ea typeface="Calibri" panose="020F0502020204030204" pitchFamily="34" charset="0"/>
              </a:rPr>
              <a:t>affected</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by</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the</a:t>
            </a:r>
            <a:r>
              <a:rPr lang="en-US" sz="1200" spc="-10" dirty="0">
                <a:effectLst/>
                <a:latin typeface="+mn-lt"/>
                <a:ea typeface="Calibri" panose="020F0502020204030204" pitchFamily="34" charset="0"/>
              </a:rPr>
              <a:t> </a:t>
            </a:r>
            <a:r>
              <a:rPr lang="en-US" sz="1200" dirty="0">
                <a:effectLst/>
                <a:latin typeface="+mn-lt"/>
                <a:ea typeface="Calibri" panose="020F0502020204030204" pitchFamily="34" charset="0"/>
              </a:rPr>
              <a:t>spinal</a:t>
            </a:r>
            <a:r>
              <a:rPr lang="en-US" sz="1200" spc="-15" dirty="0">
                <a:effectLst/>
                <a:latin typeface="+mn-lt"/>
                <a:ea typeface="Calibri" panose="020F0502020204030204" pitchFamily="34" charset="0"/>
              </a:rPr>
              <a:t> </a:t>
            </a:r>
            <a:r>
              <a:rPr lang="en-US" sz="1200" dirty="0">
                <a:effectLst/>
                <a:latin typeface="+mn-lt"/>
                <a:ea typeface="Calibri" panose="020F0502020204030204" pitchFamily="34" charset="0"/>
              </a:rPr>
              <a:t>cord</a:t>
            </a:r>
            <a:r>
              <a:rPr lang="en-US" sz="1200" spc="-20" dirty="0">
                <a:effectLst/>
                <a:latin typeface="+mn-lt"/>
                <a:ea typeface="Calibri" panose="020F0502020204030204" pitchFamily="34" charset="0"/>
              </a:rPr>
              <a:t> </a:t>
            </a:r>
            <a:r>
              <a:rPr lang="en-US" sz="1200" spc="-10" dirty="0">
                <a:effectLst/>
                <a:latin typeface="+mn-lt"/>
                <a:ea typeface="Calibri" panose="020F0502020204030204" pitchFamily="34" charset="0"/>
              </a:rPr>
              <a:t>injury.</a:t>
            </a:r>
            <a:endParaRPr lang="en-US" sz="1200" dirty="0">
              <a:effectLst/>
              <a:latin typeface="+mn-lt"/>
              <a:ea typeface="Calibri" panose="020F0502020204030204" pitchFamily="34" charset="0"/>
            </a:endParaRPr>
          </a:p>
          <a:p>
            <a:pPr marL="1714500" marR="667385" lvl="3" indent="-342900">
              <a:lnSpc>
                <a:spcPct val="100000"/>
              </a:lnSpc>
              <a:spcBef>
                <a:spcPts val="0"/>
              </a:spcBef>
              <a:spcAft>
                <a:spcPts val="0"/>
              </a:spcAft>
              <a:buSzPct val="100000"/>
              <a:buFont typeface="Courier New" panose="02070309020205020404" pitchFamily="49" charset="0"/>
              <a:buChar char="o"/>
              <a:tabLst>
                <a:tab pos="1330960" algn="l"/>
              </a:tabLst>
            </a:pPr>
            <a:r>
              <a:rPr lang="en-US" sz="1200" spc="-5" dirty="0">
                <a:effectLst/>
                <a:latin typeface="+mn-lt"/>
                <a:ea typeface="Calibri" panose="020F0502020204030204" pitchFamily="34" charset="0"/>
              </a:rPr>
              <a:t>Lack</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of</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tachycardia</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response</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(not</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reliable,</a:t>
            </a:r>
            <a:r>
              <a:rPr lang="en-US" sz="1200" spc="-25" dirty="0">
                <a:effectLst/>
                <a:latin typeface="+mn-lt"/>
                <a:ea typeface="Calibri" panose="020F0502020204030204" pitchFamily="34" charset="0"/>
              </a:rPr>
              <a:t> </a:t>
            </a:r>
            <a:r>
              <a:rPr lang="en-US" sz="1200" spc="-5" dirty="0">
                <a:effectLst/>
                <a:latin typeface="+mn-lt"/>
                <a:ea typeface="Calibri" panose="020F0502020204030204" pitchFamily="34" charset="0"/>
              </a:rPr>
              <a:t>though,</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since</a:t>
            </a:r>
            <a:r>
              <a:rPr lang="en-US" sz="1200" spc="-10" dirty="0">
                <a:effectLst/>
                <a:latin typeface="+mn-lt"/>
                <a:ea typeface="Calibri" panose="020F0502020204030204" pitchFamily="34" charset="0"/>
              </a:rPr>
              <a:t> </a:t>
            </a:r>
            <a:r>
              <a:rPr lang="en-US" sz="1200" spc="-5" dirty="0">
                <a:effectLst/>
                <a:latin typeface="+mn-lt"/>
                <a:ea typeface="Calibri" panose="020F0502020204030204" pitchFamily="34" charset="0"/>
              </a:rPr>
              <a:t>significant</a:t>
            </a:r>
            <a:r>
              <a:rPr lang="en-US" sz="1200" spc="-15" dirty="0">
                <a:effectLst/>
                <a:latin typeface="+mn-lt"/>
                <a:ea typeface="Calibri" panose="020F0502020204030204" pitchFamily="34" charset="0"/>
              </a:rPr>
              <a:t> </a:t>
            </a:r>
            <a:r>
              <a:rPr lang="en-US" sz="1200" spc="-5" dirty="0">
                <a:effectLst/>
                <a:latin typeface="+mn-lt"/>
                <a:ea typeface="Calibri" panose="020F0502020204030204" pitchFamily="34" charset="0"/>
              </a:rPr>
              <a:t>number</a:t>
            </a:r>
            <a:r>
              <a:rPr lang="en-US" sz="1200" spc="-20" dirty="0">
                <a:effectLst/>
                <a:latin typeface="+mn-lt"/>
                <a:ea typeface="Calibri" panose="020F0502020204030204" pitchFamily="34" charset="0"/>
              </a:rPr>
              <a:t> </a:t>
            </a:r>
            <a:r>
              <a:rPr lang="en-US" sz="1200" spc="-5" dirty="0">
                <a:effectLst/>
                <a:latin typeface="+mn-lt"/>
                <a:ea typeface="Calibri" panose="020F0502020204030204" pitchFamily="34" charset="0"/>
              </a:rPr>
              <a:t>of hypovolemic patients never become tachycardic)</a:t>
            </a:r>
          </a:p>
          <a:p>
            <a:pPr marL="1371600" marR="0" lvl="3" indent="0">
              <a:lnSpc>
                <a:spcPts val="1335"/>
              </a:lnSpc>
              <a:spcBef>
                <a:spcPts val="0"/>
              </a:spcBef>
              <a:spcAft>
                <a:spcPts val="0"/>
              </a:spcAft>
              <a:buSzPts val="1100"/>
              <a:buNone/>
              <a:tabLst>
                <a:tab pos="1330960" algn="l"/>
              </a:tabLst>
            </a:pPr>
            <a:endParaRPr lang="en-US" sz="1200" spc="-5" dirty="0">
              <a:effectLst/>
              <a:latin typeface="+mn-lt"/>
              <a:ea typeface="Calibri" panose="020F0502020204030204" pitchFamily="34" charset="0"/>
            </a:endParaRPr>
          </a:p>
          <a:p>
            <a:pPr marR="538480">
              <a:lnSpc>
                <a:spcPct val="100000"/>
              </a:lnSpc>
              <a:spcBef>
                <a:spcPts val="0"/>
              </a:spcBef>
              <a:buSzPct val="100000"/>
              <a:tabLst>
                <a:tab pos="686435" algn="l"/>
              </a:tabLst>
            </a:pPr>
            <a:endParaRPr lang="en-US" sz="1100" spc="-5" dirty="0">
              <a:latin typeface="+mn-lt"/>
              <a:ea typeface="Calibri" panose="020F0502020204030204" pitchFamily="34" charset="0"/>
            </a:endParaRPr>
          </a:p>
          <a:p>
            <a:pPr marL="0" marR="53848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1200" spc="-20" dirty="0">
              <a:effectLst/>
              <a:latin typeface="+mn-lt"/>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1200" spc="-20" dirty="0">
              <a:effectLst/>
              <a:latin typeface="+mn-lt"/>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94</a:t>
            </a:fld>
            <a:endParaRPr lang="en-US" dirty="0"/>
          </a:p>
        </p:txBody>
      </p:sp>
    </p:spTree>
    <p:extLst>
      <p:ext uri="{BB962C8B-B14F-4D97-AF65-F5344CB8AC3E}">
        <p14:creationId xmlns:p14="http://schemas.microsoft.com/office/powerpoint/2010/main" val="33818403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latin typeface="Calibri" panose="020F0502020204030204" pitchFamily="34" charset="0"/>
                <a:ea typeface="Calibri" panose="020F0502020204030204" pitchFamily="34" charset="0"/>
              </a:rPr>
              <a:t>Management / Treatment Plan</a:t>
            </a:r>
            <a:endParaRPr lang="en-US" sz="1200" spc="-10" dirty="0">
              <a:effectLst/>
              <a:latin typeface="Calibri" panose="020F0502020204030204" pitchFamily="34" charset="0"/>
              <a:ea typeface="Calibri" panose="020F0502020204030204" pitchFamily="34" charset="0"/>
            </a:endParaRPr>
          </a:p>
          <a:p>
            <a:pPr marL="1371600" marR="0" lvl="3" indent="0">
              <a:lnSpc>
                <a:spcPts val="1335"/>
              </a:lnSpc>
              <a:spcBef>
                <a:spcPts val="0"/>
              </a:spcBef>
              <a:spcAft>
                <a:spcPts val="0"/>
              </a:spcAft>
              <a:buSzPts val="1100"/>
              <a:buNone/>
              <a:tabLst>
                <a:tab pos="1330960" algn="l"/>
              </a:tabLst>
            </a:pPr>
            <a:endParaRPr lang="en-US" sz="1200" spc="-5" dirty="0">
              <a:effectLst/>
              <a:latin typeface="Calibri" panose="020F0502020204030204" pitchFamily="34" charset="0"/>
              <a:ea typeface="Calibri" panose="020F0502020204030204" pitchFamily="34" charset="0"/>
            </a:endParaRPr>
          </a:p>
          <a:p>
            <a:pPr marL="862013" marR="538480" lvl="1" indent="-342900">
              <a:lnSpc>
                <a:spcPct val="100000"/>
              </a:lnSpc>
              <a:spcBef>
                <a:spcPts val="0"/>
              </a:spcBef>
              <a:buSzPct val="100000"/>
              <a:buFont typeface="Wingdings" panose="05000000000000000000" pitchFamily="2" charset="2"/>
              <a:buChar char="§"/>
              <a:tabLst>
                <a:tab pos="686435" algn="l"/>
              </a:tabLst>
            </a:pPr>
            <a:r>
              <a:rPr lang="en-US" sz="1200" spc="-10" dirty="0">
                <a:effectLst/>
                <a:latin typeface="Calibri" panose="020F0502020204030204" pitchFamily="34" charset="0"/>
                <a:ea typeface="Calibri" panose="020F0502020204030204" pitchFamily="34" charset="0"/>
              </a:rPr>
              <a:t>Airway and ventilatory support</a:t>
            </a:r>
          </a:p>
          <a:p>
            <a:pPr marL="1257300" marR="0" lvl="2" indent="-342900">
              <a:lnSpc>
                <a:spcPct val="100000"/>
              </a:lnSpc>
              <a:spcBef>
                <a:spcPts val="0"/>
              </a:spcBef>
              <a:spcAft>
                <a:spcPts val="0"/>
              </a:spcAft>
              <a:buSzPct val="100000"/>
              <a:buFont typeface="Courier New" panose="02070309020205020404" pitchFamily="49" charset="0"/>
              <a:buChar char="o"/>
              <a:tabLst>
                <a:tab pos="1143635" algn="l"/>
              </a:tabLst>
            </a:pPr>
            <a:r>
              <a:rPr lang="en-US" sz="1200" spc="-5" dirty="0">
                <a:effectLst/>
                <a:latin typeface="Calibri" panose="020F0502020204030204" pitchFamily="34" charset="0"/>
                <a:ea typeface="Calibri" panose="020F0502020204030204" pitchFamily="34" charset="0"/>
              </a:rPr>
              <a:t>Ventilate</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suction</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as</a:t>
            </a:r>
            <a:r>
              <a:rPr lang="en-US" sz="1200" spc="-10" dirty="0">
                <a:effectLst/>
                <a:latin typeface="Calibri" panose="020F0502020204030204" pitchFamily="34" charset="0"/>
                <a:ea typeface="Calibri" panose="020F0502020204030204" pitchFamily="34" charset="0"/>
              </a:rPr>
              <a:t> necessary</a:t>
            </a:r>
            <a:endParaRPr lang="en-US" sz="12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1143635" algn="l"/>
              </a:tabLst>
            </a:pPr>
            <a:r>
              <a:rPr lang="en-US" sz="1200" spc="-5" dirty="0">
                <a:effectLst/>
                <a:latin typeface="Calibri" panose="020F0502020204030204" pitchFamily="34" charset="0"/>
                <a:ea typeface="Calibri" panose="020F0502020204030204" pitchFamily="34" charset="0"/>
              </a:rPr>
              <a:t>Administer</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high</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concentration</a:t>
            </a:r>
            <a:r>
              <a:rPr lang="en-US" sz="1200" spc="-2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oxygen</a:t>
            </a:r>
            <a:endParaRPr lang="en-US" sz="12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Calibri" panose="020F0502020204030204" pitchFamily="34" charset="0"/>
              <a:ea typeface="Calibri" panose="020F0502020204030204" pitchFamily="34" charset="0"/>
            </a:endParaRPr>
          </a:p>
          <a:p>
            <a:pPr marL="0" marR="53848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1200" spc="-20" dirty="0">
              <a:effectLst/>
              <a:latin typeface="+mn-lt"/>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1200" spc="-20" dirty="0">
              <a:effectLst/>
              <a:latin typeface="+mn-lt"/>
              <a:ea typeface="Calibri" panose="020F0502020204030204" pitchFamily="34" charset="0"/>
            </a:endParaRPr>
          </a:p>
          <a:p>
            <a:pPr marL="0" marR="538480" indent="0">
              <a:lnSpc>
                <a:spcPct val="15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10" dirty="0">
              <a:effectLst/>
              <a:latin typeface="+mn-lt"/>
              <a:ea typeface="Calibri" panose="020F0502020204030204" pitchFamily="34" charset="0"/>
            </a:endParaRPr>
          </a:p>
          <a:p>
            <a:pPr marL="171450" marR="538480" indent="-171450">
              <a:lnSpc>
                <a:spcPct val="100000"/>
              </a:lnSpc>
              <a:spcBef>
                <a:spcPts val="0"/>
              </a:spcBef>
              <a:buSzPct val="100000"/>
              <a:buFont typeface="Arial" panose="020B0604020202020204" pitchFamily="34" charset="0"/>
              <a:buChar char="•"/>
              <a:tabLst>
                <a:tab pos="686435" algn="l"/>
              </a:tabLst>
            </a:pPr>
            <a:endParaRPr lang="en-US" sz="1200" spc="-5" dirty="0">
              <a:effectLst/>
              <a:latin typeface="+mn-lt"/>
              <a:ea typeface="Calibri" panose="020F0502020204030204" pitchFamily="34" charset="0"/>
            </a:endParaRPr>
          </a:p>
          <a:p>
            <a:pPr marL="0" marR="538480" lvl="0" indent="0">
              <a:lnSpc>
                <a:spcPct val="100000"/>
              </a:lnSpc>
              <a:spcBef>
                <a:spcPts val="0"/>
              </a:spcBef>
              <a:buClr>
                <a:srgbClr val="349D96"/>
              </a:buClr>
              <a:buSzPct val="100000"/>
              <a:buFont typeface="Arial" panose="020B0604020202020204" pitchFamily="34" charset="0"/>
              <a:buNone/>
              <a:tabLst>
                <a:tab pos="686435" algn="l"/>
              </a:tabLst>
            </a:pPr>
            <a:endParaRPr lang="en-US" sz="1200" spc="-5" dirty="0">
              <a:effectLst/>
              <a:latin typeface="+mn-lt"/>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95</a:t>
            </a:fld>
            <a:endParaRPr lang="en-US" dirty="0"/>
          </a:p>
        </p:txBody>
      </p:sp>
    </p:spTree>
    <p:extLst>
      <p:ext uri="{BB962C8B-B14F-4D97-AF65-F5344CB8AC3E}">
        <p14:creationId xmlns:p14="http://schemas.microsoft.com/office/powerpoint/2010/main" val="22960459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8480">
              <a:lnSpc>
                <a:spcPct val="100000"/>
              </a:lnSpc>
              <a:spcBef>
                <a:spcPts val="0"/>
              </a:spcBef>
              <a:buSzPct val="100000"/>
              <a:tabLst>
                <a:tab pos="686435" algn="l"/>
              </a:tabLst>
            </a:pPr>
            <a:r>
              <a:rPr lang="en-US" sz="1200" spc="-10" dirty="0">
                <a:effectLst/>
                <a:latin typeface="Calibri" panose="020F0502020204030204" pitchFamily="34" charset="0"/>
                <a:ea typeface="Calibri" panose="020F0502020204030204" pitchFamily="34" charset="0"/>
              </a:rPr>
              <a:t>Circulatory support</a:t>
            </a:r>
          </a:p>
          <a:p>
            <a:pPr marL="862013" marR="538480" lvl="1" indent="-342900">
              <a:lnSpc>
                <a:spcPct val="150000"/>
              </a:lnSpc>
              <a:spcBef>
                <a:spcPts val="0"/>
              </a:spcBef>
              <a:buSzPct val="100000"/>
              <a:buFont typeface="Wingdings" panose="05000000000000000000" pitchFamily="2" charset="2"/>
              <a:buChar char="§"/>
              <a:tabLst>
                <a:tab pos="686435" algn="l"/>
              </a:tabLst>
            </a:pPr>
            <a:r>
              <a:rPr lang="en-US" sz="1200" spc="-10" dirty="0">
                <a:latin typeface="Calibri" panose="020F0502020204030204" pitchFamily="34" charset="0"/>
                <a:ea typeface="Calibri" panose="020F0502020204030204" pitchFamily="34" charset="0"/>
              </a:rPr>
              <a:t>Hemorrhage control</a:t>
            </a:r>
          </a:p>
          <a:p>
            <a:pPr marL="862013" marR="538480" lvl="1" indent="-342900">
              <a:lnSpc>
                <a:spcPct val="150000"/>
              </a:lnSpc>
              <a:spcBef>
                <a:spcPts val="0"/>
              </a:spcBef>
              <a:buSzPct val="100000"/>
              <a:buFont typeface="Wingdings" panose="05000000000000000000" pitchFamily="2" charset="2"/>
              <a:buChar char="§"/>
              <a:tabLst>
                <a:tab pos="686435" algn="l"/>
              </a:tabLst>
            </a:pPr>
            <a:r>
              <a:rPr lang="en-US" sz="1200" spc="-10" dirty="0">
                <a:effectLst/>
                <a:latin typeface="Calibri" panose="020F0502020204030204" pitchFamily="34" charset="0"/>
                <a:ea typeface="Calibri" panose="020F0502020204030204" pitchFamily="34" charset="0"/>
              </a:rPr>
              <a:t>Intravenous volume expanders</a:t>
            </a: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r>
              <a:rPr lang="en-US" sz="1200" spc="-5" dirty="0">
                <a:latin typeface="Calibri" panose="020F0502020204030204" pitchFamily="34" charset="0"/>
                <a:ea typeface="Calibri" panose="020F0502020204030204" pitchFamily="34" charset="0"/>
              </a:rPr>
              <a:t>Types- Isotonic solutions</a:t>
            </a:r>
            <a:endParaRPr lang="en-US" sz="12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r>
              <a:rPr lang="en-US" sz="1200" spc="-5" dirty="0">
                <a:latin typeface="Calibri" panose="020F0502020204030204" pitchFamily="34" charset="0"/>
                <a:ea typeface="Calibri" panose="020F0502020204030204" pitchFamily="34" charset="0"/>
              </a:rPr>
              <a:t>Rate of administration-</a:t>
            </a:r>
          </a:p>
          <a:p>
            <a:pPr marL="685800" marR="0" lvl="1" indent="-228600">
              <a:lnSpc>
                <a:spcPts val="1335"/>
              </a:lnSpc>
              <a:spcBef>
                <a:spcPts val="0"/>
              </a:spcBef>
              <a:spcAft>
                <a:spcPts val="0"/>
              </a:spcAft>
              <a:buSzPts val="1100"/>
              <a:buFont typeface="Arial" panose="020B0604020202020204" pitchFamily="34" charset="0"/>
              <a:buChar char="•"/>
              <a:tabLst>
                <a:tab pos="1600835" algn="l"/>
              </a:tabLst>
            </a:pPr>
            <a:r>
              <a:rPr lang="en-US" sz="1200" spc="-15" dirty="0">
                <a:effectLst/>
                <a:latin typeface="Calibri" panose="020F0502020204030204" pitchFamily="34" charset="0"/>
                <a:ea typeface="Arial" panose="020B0604020202020204" pitchFamily="34" charset="0"/>
              </a:rPr>
              <a:t>External</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hemorrhage</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that</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can</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 </a:t>
            </a:r>
            <a:r>
              <a:rPr lang="en-US" sz="1200" spc="-10" dirty="0">
                <a:effectLst/>
                <a:latin typeface="Calibri" panose="020F0502020204030204" pitchFamily="34" charset="0"/>
                <a:ea typeface="Arial" panose="020B0604020202020204" pitchFamily="34" charset="0"/>
              </a:rPr>
              <a:t>controlled</a:t>
            </a:r>
            <a:endParaRPr lang="en-US" sz="1200" spc="-15" dirty="0">
              <a:effectLst/>
              <a:latin typeface="Calibri" panose="020F0502020204030204" pitchFamily="34" charset="0"/>
              <a:ea typeface="Arial" panose="020B0604020202020204" pitchFamily="34" charset="0"/>
            </a:endParaRPr>
          </a:p>
          <a:p>
            <a:pPr marL="685800" marR="0" lvl="1" indent="-228600">
              <a:lnSpc>
                <a:spcPts val="1335"/>
              </a:lnSpc>
              <a:spcBef>
                <a:spcPts val="0"/>
              </a:spcBef>
              <a:spcAft>
                <a:spcPts val="0"/>
              </a:spcAft>
              <a:buSzPts val="1100"/>
              <a:buFont typeface="Arial" panose="020B0604020202020204" pitchFamily="34" charset="0"/>
              <a:buChar char="•"/>
              <a:tabLst>
                <a:tab pos="1600835" algn="l"/>
              </a:tabLst>
            </a:pPr>
            <a:r>
              <a:rPr lang="en-US" sz="1200" spc="-15" dirty="0">
                <a:effectLst/>
                <a:latin typeface="Calibri" panose="020F0502020204030204" pitchFamily="34" charset="0"/>
                <a:ea typeface="Arial" panose="020B0604020202020204" pitchFamily="34" charset="0"/>
              </a:rPr>
              <a:t>External</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hemorrhage</a:t>
            </a:r>
            <a:r>
              <a:rPr lang="en-US" sz="1200" spc="-25"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that</a:t>
            </a:r>
            <a:r>
              <a:rPr lang="en-US" sz="1200" spc="-2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cannot</a:t>
            </a:r>
            <a:r>
              <a:rPr lang="en-US" sz="1200" spc="-10" dirty="0">
                <a:effectLst/>
                <a:latin typeface="Calibri" panose="020F0502020204030204" pitchFamily="34" charset="0"/>
                <a:ea typeface="Arial" panose="020B0604020202020204" pitchFamily="34" charset="0"/>
              </a:rPr>
              <a:t> </a:t>
            </a:r>
            <a:r>
              <a:rPr lang="en-US" sz="1200" spc="-15" dirty="0">
                <a:effectLst/>
                <a:latin typeface="Calibri" panose="020F0502020204030204" pitchFamily="34" charset="0"/>
                <a:ea typeface="Arial" panose="020B0604020202020204" pitchFamily="34" charset="0"/>
              </a:rPr>
              <a:t>be</a:t>
            </a:r>
            <a:r>
              <a:rPr lang="en-US" sz="1200" spc="-25" dirty="0">
                <a:effectLst/>
                <a:latin typeface="Calibri" panose="020F0502020204030204" pitchFamily="34" charset="0"/>
                <a:ea typeface="Arial" panose="020B0604020202020204" pitchFamily="34" charset="0"/>
              </a:rPr>
              <a:t> </a:t>
            </a:r>
            <a:r>
              <a:rPr lang="en-US" sz="1200" spc="-10" dirty="0">
                <a:effectLst/>
                <a:latin typeface="Calibri" panose="020F0502020204030204" pitchFamily="34" charset="0"/>
                <a:ea typeface="Arial" panose="020B0604020202020204" pitchFamily="34" charset="0"/>
              </a:rPr>
              <a:t>controlled</a:t>
            </a:r>
            <a:endParaRPr lang="en-US" sz="1200" spc="-15" dirty="0">
              <a:effectLst/>
              <a:latin typeface="Calibri" panose="020F0502020204030204" pitchFamily="34" charset="0"/>
              <a:ea typeface="Arial" panose="020B0604020202020204" pitchFamily="34" charset="0"/>
            </a:endParaRPr>
          </a:p>
          <a:p>
            <a:pPr marL="685800" marR="0" lvl="1" indent="-228600">
              <a:spcBef>
                <a:spcPts val="0"/>
              </a:spcBef>
              <a:spcAft>
                <a:spcPts val="0"/>
              </a:spcAft>
              <a:buSzPts val="1100"/>
              <a:buFont typeface="Arial" panose="020B0604020202020204" pitchFamily="34" charset="0"/>
              <a:buChar char="•"/>
              <a:tabLst>
                <a:tab pos="1600835" algn="l"/>
              </a:tabLst>
            </a:pPr>
            <a:r>
              <a:rPr lang="en-US" sz="1200" spc="-15" dirty="0">
                <a:effectLst/>
                <a:latin typeface="Calibri" panose="020F0502020204030204" pitchFamily="34" charset="0"/>
                <a:ea typeface="Arial" panose="020B0604020202020204" pitchFamily="34" charset="0"/>
              </a:rPr>
              <a:t>Internal </a:t>
            </a:r>
            <a:r>
              <a:rPr lang="en-US" sz="1200" spc="-10" dirty="0">
                <a:effectLst/>
                <a:latin typeface="Calibri" panose="020F0502020204030204" pitchFamily="34" charset="0"/>
                <a:ea typeface="Arial" panose="020B0604020202020204" pitchFamily="34" charset="0"/>
              </a:rPr>
              <a:t>hemorrhage</a:t>
            </a:r>
            <a:endParaRPr lang="en-US" sz="1200" spc="-15" dirty="0">
              <a:effectLst/>
              <a:latin typeface="Calibri" panose="020F0502020204030204" pitchFamily="34" charset="0"/>
              <a:ea typeface="Arial" panose="020B0604020202020204" pitchFamily="34" charset="0"/>
            </a:endParaRPr>
          </a:p>
          <a:p>
            <a:pPr marL="1143000" marR="0" lvl="2" indent="-228600">
              <a:spcBef>
                <a:spcPts val="5"/>
              </a:spcBef>
              <a:spcAft>
                <a:spcPts val="0"/>
              </a:spcAft>
              <a:buSzPts val="1100"/>
              <a:buFont typeface="Arial" panose="020B0604020202020204" pitchFamily="34" charset="0"/>
              <a:buChar char="•"/>
              <a:tabLst>
                <a:tab pos="1750060" algn="l"/>
              </a:tabLst>
            </a:pPr>
            <a:r>
              <a:rPr lang="en-US" sz="1200" spc="-5" dirty="0">
                <a:effectLst/>
                <a:latin typeface="Calibri" panose="020F0502020204030204" pitchFamily="34" charset="0"/>
                <a:ea typeface="Calibri" panose="020F0502020204030204" pitchFamily="34" charset="0"/>
              </a:rPr>
              <a:t>Blunt</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trauma</a:t>
            </a:r>
            <a:endParaRPr lang="en-US" sz="1200" spc="-5"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SzPts val="1100"/>
              <a:buFont typeface="Arial" panose="020B0604020202020204" pitchFamily="34" charset="0"/>
              <a:buChar char="•"/>
              <a:tabLst>
                <a:tab pos="1781810" algn="l"/>
              </a:tabLst>
            </a:pPr>
            <a:r>
              <a:rPr lang="en-US" sz="1200" spc="-5" dirty="0">
                <a:effectLst/>
                <a:latin typeface="Calibri" panose="020F0502020204030204" pitchFamily="34" charset="0"/>
                <a:ea typeface="Calibri" panose="020F0502020204030204" pitchFamily="34" charset="0"/>
              </a:rPr>
              <a:t>Penetrating</a:t>
            </a:r>
            <a:r>
              <a:rPr lang="en-US" sz="1200" spc="-3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trauma</a:t>
            </a:r>
            <a:endParaRPr lang="en-US" sz="12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endParaRPr lang="en-US" sz="12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96</a:t>
            </a:fld>
            <a:endParaRPr lang="en-US" dirty="0"/>
          </a:p>
        </p:txBody>
      </p:sp>
    </p:spTree>
    <p:extLst>
      <p:ext uri="{BB962C8B-B14F-4D97-AF65-F5344CB8AC3E}">
        <p14:creationId xmlns:p14="http://schemas.microsoft.com/office/powerpoint/2010/main" val="19732032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endParaRPr lang="en-US" sz="12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r>
              <a:rPr lang="en-US" sz="1200" spc="-10" dirty="0">
                <a:latin typeface="Calibri" panose="020F0502020204030204" pitchFamily="34" charset="0"/>
                <a:ea typeface="Calibri" panose="020F0502020204030204" pitchFamily="34" charset="0"/>
              </a:rPr>
              <a:t>Fluid replacement</a:t>
            </a:r>
            <a:endParaRPr lang="en-US" sz="1200" spc="-10" dirty="0">
              <a:effectLst/>
              <a:latin typeface="Calibri" panose="020F0502020204030204" pitchFamily="34" charset="0"/>
              <a:ea typeface="Calibri" panose="020F0502020204030204" pitchFamily="34" charset="0"/>
            </a:endParaRPr>
          </a:p>
          <a:p>
            <a:pPr marL="1371600" marR="0" lvl="3" indent="0">
              <a:lnSpc>
                <a:spcPts val="1335"/>
              </a:lnSpc>
              <a:spcBef>
                <a:spcPts val="0"/>
              </a:spcBef>
              <a:spcAft>
                <a:spcPts val="0"/>
              </a:spcAft>
              <a:buSzPts val="1100"/>
              <a:buNone/>
              <a:tabLst>
                <a:tab pos="1330960" algn="l"/>
              </a:tabLst>
            </a:pPr>
            <a:endParaRPr lang="en-US" sz="1200" spc="-5" dirty="0">
              <a:effectLst/>
              <a:latin typeface="Calibri" panose="020F0502020204030204" pitchFamily="34" charset="0"/>
              <a:ea typeface="Calibri" panose="020F0502020204030204" pitchFamily="34" charset="0"/>
            </a:endParaRPr>
          </a:p>
          <a:p>
            <a:pPr marL="862013" marR="538480" lvl="1" indent="-342900">
              <a:lnSpc>
                <a:spcPct val="150000"/>
              </a:lnSpc>
              <a:spcBef>
                <a:spcPts val="0"/>
              </a:spcBef>
              <a:buSzPct val="100000"/>
              <a:buFont typeface="Wingdings" panose="05000000000000000000" pitchFamily="2" charset="2"/>
              <a:buChar char="§"/>
              <a:tabLst>
                <a:tab pos="686435" algn="l"/>
              </a:tabLst>
            </a:pPr>
            <a:r>
              <a:rPr lang="en-US" sz="1200" spc="-10" dirty="0">
                <a:latin typeface="Calibri" panose="020F0502020204030204" pitchFamily="34" charset="0"/>
                <a:ea typeface="Calibri" panose="020F0502020204030204" pitchFamily="34" charset="0"/>
              </a:rPr>
              <a:t>Hypovolemic shock, Cardiogenic shock, Distributive shock, Obstructive shock</a:t>
            </a:r>
          </a:p>
          <a:p>
            <a:pPr marL="1262063" marR="538480" lvl="3" indent="-342900">
              <a:lnSpc>
                <a:spcPct val="150000"/>
              </a:lnSpc>
              <a:spcBef>
                <a:spcPts val="0"/>
              </a:spcBef>
              <a:buSzPct val="100000"/>
              <a:buFont typeface="Courier New" panose="02070309020205020404" pitchFamily="49" charset="0"/>
              <a:buChar char="o"/>
              <a:tabLst>
                <a:tab pos="686435" algn="l"/>
              </a:tabLst>
            </a:pPr>
            <a:r>
              <a:rPr lang="en-US" sz="1200" spc="-10" dirty="0">
                <a:latin typeface="Calibri" panose="020F0502020204030204" pitchFamily="34" charset="0"/>
                <a:ea typeface="Calibri" panose="020F0502020204030204" pitchFamily="34" charset="0"/>
              </a:rPr>
              <a:t>Volume expanders</a:t>
            </a:r>
          </a:p>
          <a:p>
            <a:pPr marR="538480">
              <a:lnSpc>
                <a:spcPct val="100000"/>
              </a:lnSpc>
              <a:spcBef>
                <a:spcPts val="0"/>
              </a:spcBef>
              <a:buSzPct val="100000"/>
              <a:tabLst>
                <a:tab pos="686435" algn="l"/>
              </a:tabLst>
            </a:pPr>
            <a:endParaRPr lang="en-US" sz="1200" spc="-1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97</a:t>
            </a:fld>
            <a:endParaRPr lang="en-US" dirty="0"/>
          </a:p>
        </p:txBody>
      </p:sp>
    </p:spTree>
    <p:extLst>
      <p:ext uri="{BB962C8B-B14F-4D97-AF65-F5344CB8AC3E}">
        <p14:creationId xmlns:p14="http://schemas.microsoft.com/office/powerpoint/2010/main" val="21350785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dirty="0"/>
          </a:p>
          <a:p>
            <a:pPr marL="862013" marR="538480" lvl="1" indent="-342900">
              <a:lnSpc>
                <a:spcPct val="100000"/>
              </a:lnSpc>
              <a:spcBef>
                <a:spcPts val="0"/>
              </a:spcBef>
              <a:buSzPct val="100000"/>
              <a:buFont typeface="Wingdings" panose="05000000000000000000" pitchFamily="2" charset="2"/>
              <a:buChar char="§"/>
              <a:tabLst>
                <a:tab pos="686435" algn="l"/>
              </a:tabLst>
            </a:pPr>
            <a:r>
              <a:rPr lang="en-US" sz="1800" spc="-1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Psychological support &amp; Communication strategies</a:t>
            </a:r>
            <a:endParaRPr lang="en-US" spc="-10" dirty="0">
              <a:effectLst/>
              <a:latin typeface="Calibri" panose="020F0502020204030204" pitchFamily="34" charset="0"/>
              <a:ea typeface="Calibri" panose="020F0502020204030204" pitchFamily="34" charset="0"/>
            </a:endParaRPr>
          </a:p>
          <a:p>
            <a:pPr marL="1371600" marR="0" lvl="3" indent="0">
              <a:lnSpc>
                <a:spcPts val="1335"/>
              </a:lnSpc>
              <a:spcBef>
                <a:spcPts val="0"/>
              </a:spcBef>
              <a:spcAft>
                <a:spcPts val="0"/>
              </a:spcAft>
              <a:buSzPts val="1100"/>
              <a:buNone/>
              <a:tabLst>
                <a:tab pos="1330960" algn="l"/>
              </a:tabLst>
            </a:pPr>
            <a:endParaRPr lang="en-US" sz="20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98</a:t>
            </a:fld>
            <a:endParaRPr lang="en-US" dirty="0"/>
          </a:p>
        </p:txBody>
      </p:sp>
    </p:spTree>
    <p:extLst>
      <p:ext uri="{BB962C8B-B14F-4D97-AF65-F5344CB8AC3E}">
        <p14:creationId xmlns:p14="http://schemas.microsoft.com/office/powerpoint/2010/main" val="19511878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Shock:</a:t>
            </a:r>
            <a:endParaRPr lang="en-US" sz="2000" spc="-5" dirty="0">
              <a:effectLst/>
              <a:latin typeface="Calibri" panose="020F0502020204030204" pitchFamily="34" charset="0"/>
              <a:ea typeface="Calibri" panose="020F0502020204030204" pitchFamily="34" charset="0"/>
            </a:endParaRPr>
          </a:p>
          <a:p>
            <a:pPr marR="538480" lvl="1" indent="0">
              <a:lnSpc>
                <a:spcPct val="150000"/>
              </a:lnSpc>
              <a:spcBef>
                <a:spcPts val="0"/>
              </a:spcBef>
              <a:buSzPct val="100000"/>
              <a:buNone/>
              <a:tabLst>
                <a:tab pos="686435" algn="l"/>
              </a:tabLst>
            </a:pPr>
            <a:r>
              <a:rPr lang="en-US" sz="1200" spc="-10" dirty="0">
                <a:effectLst/>
                <a:latin typeface="Calibri" panose="020F0502020204030204" pitchFamily="34" charset="0"/>
                <a:ea typeface="Calibri" panose="020F0502020204030204" pitchFamily="34" charset="0"/>
              </a:rPr>
              <a:t>Transport consid</a:t>
            </a:r>
            <a:r>
              <a:rPr lang="en-US" sz="1200" spc="-10" dirty="0">
                <a:latin typeface="Calibri" panose="020F0502020204030204" pitchFamily="34" charset="0"/>
                <a:ea typeface="Calibri" panose="020F0502020204030204" pitchFamily="34" charset="0"/>
              </a:rPr>
              <a:t>erations</a:t>
            </a:r>
          </a:p>
          <a:p>
            <a:pPr marL="1200150" marR="0" lvl="2" indent="-285750">
              <a:lnSpc>
                <a:spcPct val="150000"/>
              </a:lnSpc>
              <a:spcBef>
                <a:spcPts val="5"/>
              </a:spcBef>
              <a:spcAft>
                <a:spcPts val="0"/>
              </a:spcAft>
              <a:buSzPct val="100000"/>
              <a:buFont typeface="Wingdings" panose="05000000000000000000" pitchFamily="2" charset="2"/>
              <a:buChar char="§"/>
              <a:tabLst>
                <a:tab pos="1029335" algn="l"/>
              </a:tabLst>
            </a:pPr>
            <a:r>
              <a:rPr lang="en-US" sz="1200" spc="-5" dirty="0">
                <a:effectLst/>
                <a:latin typeface="Calibri" panose="020F0502020204030204" pitchFamily="34" charset="0"/>
                <a:ea typeface="Calibri" panose="020F0502020204030204" pitchFamily="34" charset="0"/>
              </a:rPr>
              <a:t>Indications</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rapid</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transport</a:t>
            </a:r>
            <a:endParaRPr lang="en-US" sz="1200" spc="-5" dirty="0">
              <a:effectLst/>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ct val="100000"/>
              <a:buFont typeface="Wingdings" panose="05000000000000000000" pitchFamily="2" charset="2"/>
              <a:buChar char="§"/>
              <a:tabLst>
                <a:tab pos="1029335" algn="l"/>
              </a:tabLst>
            </a:pPr>
            <a:r>
              <a:rPr lang="en-US" sz="1200" spc="-5" dirty="0">
                <a:effectLst/>
                <a:latin typeface="Calibri" panose="020F0502020204030204" pitchFamily="34" charset="0"/>
                <a:ea typeface="Calibri" panose="020F0502020204030204" pitchFamily="34" charset="0"/>
              </a:rPr>
              <a:t>Indications</a:t>
            </a:r>
            <a:r>
              <a:rPr lang="en-US" sz="1200" spc="-20"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transport</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to</a:t>
            </a:r>
            <a:r>
              <a:rPr lang="en-US" sz="1200" spc="-2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spc="-5" dirty="0">
                <a:effectLst/>
                <a:latin typeface="Calibri" panose="020F0502020204030204" pitchFamily="34" charset="0"/>
                <a:ea typeface="Calibri" panose="020F0502020204030204" pitchFamily="34" charset="0"/>
              </a:rPr>
              <a:t>Trauma</a:t>
            </a:r>
            <a:r>
              <a:rPr lang="en-US" sz="1200" spc="-15" dirty="0">
                <a:effectLst/>
                <a:latin typeface="Calibri" panose="020F0502020204030204" pitchFamily="34" charset="0"/>
                <a:ea typeface="Calibri" panose="020F0502020204030204" pitchFamily="34" charset="0"/>
              </a:rPr>
              <a:t> </a:t>
            </a:r>
            <a:r>
              <a:rPr lang="en-US" sz="1200" spc="-10" dirty="0">
                <a:effectLst/>
                <a:latin typeface="Calibri" panose="020F0502020204030204" pitchFamily="34" charset="0"/>
                <a:ea typeface="Calibri" panose="020F0502020204030204" pitchFamily="34" charset="0"/>
              </a:rPr>
              <a:t>Center</a:t>
            </a:r>
            <a:endParaRPr lang="en-US" sz="12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1200" spc="-1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99</a:t>
            </a:fld>
            <a:endParaRPr lang="en-US" dirty="0"/>
          </a:p>
        </p:txBody>
      </p:sp>
    </p:spTree>
    <p:extLst>
      <p:ext uri="{BB962C8B-B14F-4D97-AF65-F5344CB8AC3E}">
        <p14:creationId xmlns:p14="http://schemas.microsoft.com/office/powerpoint/2010/main" val="40405152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lnSpc>
                <a:spcPct val="100000"/>
              </a:lnSpc>
              <a:spcBef>
                <a:spcPts val="125"/>
              </a:spcBef>
              <a:buSzPct val="100000"/>
              <a:buFont typeface="Wingdings" panose="05000000000000000000" pitchFamily="2" charset="2"/>
              <a:buChar char="§"/>
              <a:tabLst>
                <a:tab pos="515620" algn="l"/>
              </a:tabLst>
            </a:pPr>
            <a:r>
              <a:rPr lang="en-US" sz="1200" spc="-10" dirty="0">
                <a:effectLst/>
                <a:latin typeface="Calibri" panose="020F0502020204030204" pitchFamily="34" charset="0"/>
                <a:ea typeface="Calibri" panose="020F0502020204030204" pitchFamily="34" charset="0"/>
              </a:rPr>
              <a:t>Definition:</a:t>
            </a:r>
          </a:p>
          <a:p>
            <a:pPr marL="1028700" marR="306705" lvl="2" indent="-342900">
              <a:lnSpc>
                <a:spcPct val="100000"/>
              </a:lnSpc>
              <a:spcBef>
                <a:spcPts val="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The placement of a catheter into a vein. It is used to administer fluids, or medications directly into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circulatory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system.</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also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used</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obtain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venous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blood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specimens</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laboratory </a:t>
            </a:r>
            <a:r>
              <a:rPr lang="en-US" sz="1200" spc="-10" dirty="0">
                <a:effectLst/>
                <a:latin typeface="Calibri" panose="020F0502020204030204" pitchFamily="34" charset="0"/>
                <a:ea typeface="Calibri" panose="020F0502020204030204" pitchFamily="34" charset="0"/>
              </a:rPr>
              <a:t>determinations.</a:t>
            </a:r>
          </a:p>
          <a:p>
            <a:pPr marL="685800" marR="306705" lvl="2" indent="0">
              <a:lnSpc>
                <a:spcPct val="100000"/>
              </a:lnSpc>
              <a:spcBef>
                <a:spcPts val="0"/>
              </a:spcBef>
              <a:buSzPct val="100000"/>
              <a:buNone/>
              <a:tabLst>
                <a:tab pos="686435" algn="l"/>
              </a:tabLst>
            </a:pPr>
            <a:endParaRPr lang="en-US" sz="1200" dirty="0">
              <a:effectLst/>
              <a:latin typeface="Calibri" panose="020F0502020204030204" pitchFamily="34" charset="0"/>
              <a:ea typeface="Calibri" panose="020F0502020204030204" pitchFamily="34" charset="0"/>
            </a:endParaRPr>
          </a:p>
          <a:p>
            <a:pPr marL="1028700" marR="270510" lvl="2" indent="-342900">
              <a:lnSpc>
                <a:spcPct val="100000"/>
              </a:lnSpc>
              <a:spcBef>
                <a:spcPts val="0"/>
              </a:spcBef>
              <a:buSzPct val="100000"/>
              <a:buFont typeface="Courier New" panose="02070309020205020404" pitchFamily="49" charset="0"/>
              <a:buChar char="o"/>
              <a:tabLst>
                <a:tab pos="686435" algn="l"/>
              </a:tabLst>
            </a:pPr>
            <a:r>
              <a:rPr lang="en-US" sz="1200" dirty="0">
                <a:effectLst/>
                <a:latin typeface="Calibri" panose="020F0502020204030204" pitchFamily="34" charset="0"/>
                <a:ea typeface="Calibri" panose="020F0502020204030204" pitchFamily="34" charset="0"/>
              </a:rPr>
              <a:t>Because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IV</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fluids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drugs,</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on-line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medical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direction/control</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standing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orders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are</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required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 the EMT-IV to administer IV fluids.</a:t>
            </a:r>
          </a:p>
          <a:p>
            <a:pPr marL="800100" lvl="1" indent="-342900">
              <a:lnSpc>
                <a:spcPct val="100000"/>
              </a:lnSpc>
              <a:spcBef>
                <a:spcPts val="125"/>
              </a:spcBef>
              <a:buSzPct val="100000"/>
              <a:tabLst>
                <a:tab pos="515620" algn="l"/>
              </a:tabLst>
            </a:pPr>
            <a:endParaRPr lang="en-US" sz="1200" spc="-10" dirty="0">
              <a:effectLst/>
              <a:latin typeface="Calibri" panose="020F0502020204030204" pitchFamily="34" charset="0"/>
              <a:ea typeface="Calibri" panose="020F0502020204030204" pitchFamily="34" charset="0"/>
            </a:endParaRPr>
          </a:p>
          <a:p>
            <a:pPr marL="0" marR="4427220" lvl="0" indent="0">
              <a:lnSpc>
                <a:spcPct val="150000"/>
              </a:lnSpc>
              <a:spcBef>
                <a:spcPts val="5"/>
              </a:spcBef>
              <a:buSzPct val="100000"/>
              <a:buFont typeface="Wingdings" panose="05000000000000000000" pitchFamily="2" charset="2"/>
              <a:buNone/>
              <a:tabLst>
                <a:tab pos="744220" algn="l"/>
              </a:tabLs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100</a:t>
            </a:fld>
            <a:endParaRPr lang="en-US" dirty="0"/>
          </a:p>
        </p:txBody>
      </p:sp>
    </p:spTree>
    <p:extLst>
      <p:ext uri="{BB962C8B-B14F-4D97-AF65-F5344CB8AC3E}">
        <p14:creationId xmlns:p14="http://schemas.microsoft.com/office/powerpoint/2010/main" val="3135709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pic>
        <p:nvPicPr>
          <p:cNvPr id="10" name="Picture 9" descr="photo illustration of the hands of different races and genders of people raised in the air against a white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t="14612"/>
          <a:stretch/>
        </p:blipFill>
        <p:spPr>
          <a:xfrm>
            <a:off x="0" y="0"/>
            <a:ext cx="9144000" cy="4591050"/>
          </a:xfrm>
          <a:prstGeom prst="rect">
            <a:avLst/>
          </a:prstGeom>
        </p:spPr>
      </p:pic>
      <p:sp>
        <p:nvSpPr>
          <p:cNvPr id="5" name="Text Placeholder 9">
            <a:extLst>
              <a:ext uri="{FF2B5EF4-FFF2-40B4-BE49-F238E27FC236}">
                <a16:creationId xmlns:a16="http://schemas.microsoft.com/office/drawing/2014/main" id="{68E9264F-F94A-8D06-326D-08ABE99B13A6}"/>
              </a:ext>
            </a:extLst>
          </p:cNvPr>
          <p:cNvSpPr>
            <a:spLocks noGrp="1"/>
          </p:cNvSpPr>
          <p:nvPr>
            <p:ph type="body" sz="quarter" idx="11"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6" name="Title 3">
            <a:extLst>
              <a:ext uri="{FF2B5EF4-FFF2-40B4-BE49-F238E27FC236}">
                <a16:creationId xmlns:a16="http://schemas.microsoft.com/office/drawing/2014/main" id="{44640238-DA40-5EA1-80C9-F8E417D919E0}"/>
              </a:ext>
            </a:extLst>
          </p:cNvPr>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7" name="Picture 6">
            <a:extLst>
              <a:ext uri="{FF2B5EF4-FFF2-40B4-BE49-F238E27FC236}">
                <a16:creationId xmlns:a16="http://schemas.microsoft.com/office/drawing/2014/main" id="{FA564107-E36A-9CDB-3F29-7374A6A69D1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Tree>
    <p:extLst>
      <p:ext uri="{BB962C8B-B14F-4D97-AF65-F5344CB8AC3E}">
        <p14:creationId xmlns:p14="http://schemas.microsoft.com/office/powerpoint/2010/main" val="3352617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103883"/>
            <a:ext cx="2473325"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1817688" y="2103883"/>
            <a:ext cx="2484437"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6" name="Text Placeholder 15"/>
          <p:cNvSpPr>
            <a:spLocks noGrp="1"/>
          </p:cNvSpPr>
          <p:nvPr>
            <p:ph type="body" sz="quarter" idx="12" hasCustomPrompt="1"/>
          </p:nvPr>
        </p:nvSpPr>
        <p:spPr>
          <a:xfrm>
            <a:off x="-8313" y="1248908"/>
            <a:ext cx="9143999" cy="304800"/>
          </a:xfrm>
        </p:spPr>
        <p:txBody>
          <a:bodyPr/>
          <a:lstStyle>
            <a:lvl1pPr marL="0" indent="0" algn="ctr">
              <a:buNone/>
              <a:defRPr sz="18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1817689" y="4832576"/>
            <a:ext cx="2484436"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901550" y="4830223"/>
            <a:ext cx="2487133" cy="412750"/>
          </a:xfrm>
        </p:spPr>
        <p:txBody>
          <a:bodyPr>
            <a:normAutofit/>
          </a:bodyPr>
          <a:lstStyle>
            <a:lvl1pPr marL="0" indent="0" algn="ctr">
              <a:buNone/>
              <a:defRPr sz="22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817688" y="5266174"/>
            <a:ext cx="248443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901551" y="5265980"/>
            <a:ext cx="2487132"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817688" y="5610138"/>
            <a:ext cx="2484437"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908129" y="5606642"/>
            <a:ext cx="2484437" cy="374650"/>
          </a:xfrm>
        </p:spPr>
        <p:txBody>
          <a:bodyPr/>
          <a:lstStyle>
            <a:lvl1pPr marL="0" indent="0" algn="ctr">
              <a:buNone/>
              <a:defRPr sz="2000">
                <a:solidFill>
                  <a:schemeClr val="tx1"/>
                </a:solidFill>
                <a:latin typeface="+mn-lt"/>
              </a:defRPr>
            </a:lvl1pPr>
          </a:lstStyle>
          <a:p>
            <a:pPr lvl="0"/>
            <a:r>
              <a:rPr lang="en-US" dirty="0"/>
              <a:t>Program</a:t>
            </a:r>
          </a:p>
        </p:txBody>
      </p:sp>
      <p:cxnSp>
        <p:nvCxnSpPr>
          <p:cNvPr id="17" name="Straight Connector 16"/>
          <p:cNvCxnSpPr/>
          <p:nvPr userDrawn="1"/>
        </p:nvCxnSpPr>
        <p:spPr>
          <a:xfrm flipV="1">
            <a:off x="4322814" y="1699836"/>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8313" y="677873"/>
            <a:ext cx="9135686" cy="454236"/>
          </a:xfrm>
        </p:spPr>
        <p:txBody>
          <a:bodyPr>
            <a:normAutofit/>
          </a:bodyPr>
          <a:lstStyle>
            <a:lvl1pPr algn="ctr">
              <a:defRPr sz="3000"/>
            </a:lvl1pPr>
          </a:lstStyle>
          <a:p>
            <a:pPr lvl="0"/>
            <a:r>
              <a:rPr lang="en-US" dirty="0"/>
              <a:t>Subtitle 2</a:t>
            </a:r>
          </a:p>
        </p:txBody>
      </p:sp>
    </p:spTree>
    <p:extLst>
      <p:ext uri="{BB962C8B-B14F-4D97-AF65-F5344CB8AC3E}">
        <p14:creationId xmlns:p14="http://schemas.microsoft.com/office/powerpoint/2010/main" val="161679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4739028"/>
            <a:ext cx="250915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883836" y="4736675"/>
            <a:ext cx="247332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792974" y="5172622"/>
            <a:ext cx="2509151"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883836" y="5172428"/>
            <a:ext cx="247332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792974" y="5522974"/>
            <a:ext cx="2509151"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883836" y="5519478"/>
            <a:ext cx="2473325" cy="374650"/>
          </a:xfrm>
        </p:spPr>
        <p:txBody>
          <a:bodyPr/>
          <a:lstStyle>
            <a:lvl1pPr marL="0" indent="0" algn="ctr">
              <a:buNone/>
              <a:defRPr sz="2000">
                <a:solidFill>
                  <a:schemeClr val="tx1"/>
                </a:solidFill>
                <a:latin typeface="+mn-lt"/>
              </a:defRPr>
            </a:lvl1pPr>
          </a:lstStyle>
          <a:p>
            <a:pPr lvl="0"/>
            <a:r>
              <a:rPr lang="en-US" dirty="0"/>
              <a:t>Program</a:t>
            </a:r>
          </a:p>
        </p:txBody>
      </p:sp>
      <p:sp>
        <p:nvSpPr>
          <p:cNvPr id="45" name="Picture Placeholder 19"/>
          <p:cNvSpPr>
            <a:spLocks noGrp="1"/>
          </p:cNvSpPr>
          <p:nvPr>
            <p:ph type="pic" sz="quarter" idx="14"/>
          </p:nvPr>
        </p:nvSpPr>
        <p:spPr>
          <a:xfrm>
            <a:off x="4883836" y="2010333"/>
            <a:ext cx="2473325"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7"/>
          <p:cNvSpPr>
            <a:spLocks noGrp="1"/>
          </p:cNvSpPr>
          <p:nvPr>
            <p:ph type="pic" sz="quarter" idx="13"/>
          </p:nvPr>
        </p:nvSpPr>
        <p:spPr>
          <a:xfrm>
            <a:off x="1792974" y="2010333"/>
            <a:ext cx="2484437"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itle 1"/>
          <p:cNvSpPr>
            <a:spLocks noGrp="1"/>
          </p:cNvSpPr>
          <p:nvPr>
            <p:ph type="title" hasCustomPrompt="1"/>
          </p:nvPr>
        </p:nvSpPr>
        <p:spPr>
          <a:xfrm>
            <a:off x="29472" y="666762"/>
            <a:ext cx="9152311" cy="489242"/>
          </a:xfrm>
        </p:spPr>
        <p:txBody>
          <a:bodyPr>
            <a:normAutofit/>
          </a:bodyPr>
          <a:lstStyle>
            <a:lvl1pPr algn="ctr">
              <a:defRPr sz="3000"/>
            </a:lvl1pPr>
          </a:lstStyle>
          <a:p>
            <a:pPr lvl="0"/>
            <a:r>
              <a:rPr lang="en-US" dirty="0"/>
              <a:t>Presenters 1</a:t>
            </a:r>
          </a:p>
        </p:txBody>
      </p:sp>
    </p:spTree>
    <p:extLst>
      <p:ext uri="{BB962C8B-B14F-4D97-AF65-F5344CB8AC3E}">
        <p14:creationId xmlns:p14="http://schemas.microsoft.com/office/powerpoint/2010/main" val="203482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2628231"/>
            <a:ext cx="250915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883836" y="2625878"/>
            <a:ext cx="247332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792974" y="3061825"/>
            <a:ext cx="2509151"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883836" y="3061631"/>
            <a:ext cx="247332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792974" y="3412177"/>
            <a:ext cx="2509151"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883836" y="3408681"/>
            <a:ext cx="2473325" cy="374650"/>
          </a:xfrm>
        </p:spPr>
        <p:txBody>
          <a:bodyPr/>
          <a:lstStyle>
            <a:lvl1pPr marL="0" indent="0" algn="ctr">
              <a:buNone/>
              <a:defRPr sz="2000">
                <a:solidFill>
                  <a:schemeClr val="tx1"/>
                </a:solidFill>
                <a:latin typeface="+mn-lt"/>
              </a:defRPr>
            </a:lvl1pPr>
          </a:lstStyle>
          <a:p>
            <a:pPr lvl="0"/>
            <a:r>
              <a:rPr lang="en-US" dirty="0"/>
              <a:t>Program</a:t>
            </a:r>
          </a:p>
        </p:txBody>
      </p:sp>
      <p:sp>
        <p:nvSpPr>
          <p:cNvPr id="12" name="Title 1"/>
          <p:cNvSpPr>
            <a:spLocks noGrp="1"/>
          </p:cNvSpPr>
          <p:nvPr>
            <p:ph type="title" hasCustomPrompt="1"/>
          </p:nvPr>
        </p:nvSpPr>
        <p:spPr>
          <a:xfrm>
            <a:off x="-8311" y="673575"/>
            <a:ext cx="9143998" cy="482428"/>
          </a:xfrm>
        </p:spPr>
        <p:txBody>
          <a:bodyPr>
            <a:normAutofit/>
          </a:bodyPr>
          <a:lstStyle>
            <a:lvl1pPr algn="ctr">
              <a:defRPr sz="3000"/>
            </a:lvl1pPr>
          </a:lstStyle>
          <a:p>
            <a:pPr lvl="0"/>
            <a:r>
              <a:rPr lang="en-US" dirty="0"/>
              <a:t>Presenters 2</a:t>
            </a:r>
          </a:p>
        </p:txBody>
      </p:sp>
    </p:spTree>
    <p:extLst>
      <p:ext uri="{BB962C8B-B14F-4D97-AF65-F5344CB8AC3E}">
        <p14:creationId xmlns:p14="http://schemas.microsoft.com/office/powerpoint/2010/main" val="74806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512814" y="2628231"/>
            <a:ext cx="250915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3329356" y="2625878"/>
            <a:ext cx="247332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512814" y="3061825"/>
            <a:ext cx="2509151"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3329356" y="3061631"/>
            <a:ext cx="247332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512814" y="3412177"/>
            <a:ext cx="2509151"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3329356" y="3408681"/>
            <a:ext cx="2473325" cy="374650"/>
          </a:xfrm>
        </p:spPr>
        <p:txBody>
          <a:bodyPr/>
          <a:lstStyle>
            <a:lvl1pPr marL="0" indent="0" algn="ctr">
              <a:buNone/>
              <a:defRPr sz="2000">
                <a:solidFill>
                  <a:schemeClr val="tx1"/>
                </a:solidFill>
                <a:latin typeface="+mn-lt"/>
              </a:defRPr>
            </a:lvl1pPr>
          </a:lstStyle>
          <a:p>
            <a:pPr lvl="0"/>
            <a:r>
              <a:rPr lang="en-US" dirty="0"/>
              <a:t>Program</a:t>
            </a:r>
          </a:p>
        </p:txBody>
      </p:sp>
      <p:sp>
        <p:nvSpPr>
          <p:cNvPr id="11" name="Text Placeholder 21"/>
          <p:cNvSpPr>
            <a:spLocks noGrp="1"/>
          </p:cNvSpPr>
          <p:nvPr>
            <p:ph type="body" sz="quarter" idx="22" hasCustomPrompt="1"/>
          </p:nvPr>
        </p:nvSpPr>
        <p:spPr>
          <a:xfrm>
            <a:off x="6110072" y="2625878"/>
            <a:ext cx="250915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12" name="Text Placeholder 24"/>
          <p:cNvSpPr>
            <a:spLocks noGrp="1"/>
          </p:cNvSpPr>
          <p:nvPr>
            <p:ph type="body" sz="quarter" idx="23" hasCustomPrompt="1"/>
          </p:nvPr>
        </p:nvSpPr>
        <p:spPr>
          <a:xfrm>
            <a:off x="6110072" y="3059472"/>
            <a:ext cx="2509151" cy="314335"/>
          </a:xfrm>
        </p:spPr>
        <p:txBody>
          <a:bodyPr/>
          <a:lstStyle>
            <a:lvl1pPr marL="0" indent="0" algn="ctr">
              <a:buNone/>
              <a:defRPr sz="2000" i="1">
                <a:solidFill>
                  <a:schemeClr val="tx1"/>
                </a:solidFill>
                <a:latin typeface="+mn-lt"/>
              </a:defRPr>
            </a:lvl1pPr>
          </a:lstStyle>
          <a:p>
            <a:pPr lvl="0"/>
            <a:r>
              <a:rPr lang="en-US" dirty="0"/>
              <a:t>Title</a:t>
            </a:r>
          </a:p>
        </p:txBody>
      </p:sp>
      <p:sp>
        <p:nvSpPr>
          <p:cNvPr id="13" name="Text Placeholder 27"/>
          <p:cNvSpPr>
            <a:spLocks noGrp="1"/>
          </p:cNvSpPr>
          <p:nvPr>
            <p:ph type="body" sz="quarter" idx="24" hasCustomPrompt="1"/>
          </p:nvPr>
        </p:nvSpPr>
        <p:spPr>
          <a:xfrm>
            <a:off x="6110072" y="3409824"/>
            <a:ext cx="2509151" cy="374650"/>
          </a:xfrm>
        </p:spPr>
        <p:txBody>
          <a:bodyPr/>
          <a:lstStyle>
            <a:lvl1pPr marL="0" indent="0" algn="ctr">
              <a:buNone/>
              <a:defRPr sz="2000">
                <a:solidFill>
                  <a:schemeClr val="tx1"/>
                </a:solidFill>
                <a:latin typeface="+mn-lt"/>
              </a:defRPr>
            </a:lvl1pPr>
          </a:lstStyle>
          <a:p>
            <a:pPr lvl="0"/>
            <a:r>
              <a:rPr lang="en-US" dirty="0"/>
              <a:t>Program</a:t>
            </a:r>
          </a:p>
        </p:txBody>
      </p:sp>
      <p:sp>
        <p:nvSpPr>
          <p:cNvPr id="15" name="Title 1"/>
          <p:cNvSpPr>
            <a:spLocks noGrp="1"/>
          </p:cNvSpPr>
          <p:nvPr>
            <p:ph type="title" hasCustomPrompt="1"/>
          </p:nvPr>
        </p:nvSpPr>
        <p:spPr>
          <a:xfrm>
            <a:off x="1" y="673774"/>
            <a:ext cx="9144000" cy="482428"/>
          </a:xfrm>
        </p:spPr>
        <p:txBody>
          <a:bodyPr>
            <a:normAutofit/>
          </a:bodyPr>
          <a:lstStyle>
            <a:lvl1pPr algn="ctr">
              <a:defRPr sz="3000"/>
            </a:lvl1pPr>
          </a:lstStyle>
          <a:p>
            <a:pPr lvl="0"/>
            <a:r>
              <a:rPr lang="en-US" dirty="0"/>
              <a:t>Presenters 3</a:t>
            </a:r>
          </a:p>
        </p:txBody>
      </p:sp>
    </p:spTree>
    <p:extLst>
      <p:ext uri="{BB962C8B-B14F-4D97-AF65-F5344CB8AC3E}">
        <p14:creationId xmlns:p14="http://schemas.microsoft.com/office/powerpoint/2010/main" val="1282364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4324139" y="2815173"/>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3229980"/>
            <a:ext cx="9135687" cy="1111250"/>
          </a:xfrm>
        </p:spPr>
        <p:txBody>
          <a:bodyPr>
            <a:normAutofit/>
          </a:bodyPr>
          <a:lstStyle>
            <a:lvl1pPr marL="0" indent="0" algn="ctr">
              <a:lnSpc>
                <a:spcPct val="100000"/>
              </a:lnSpc>
              <a:spcBef>
                <a:spcPts val="0"/>
              </a:spcBef>
              <a:buNone/>
              <a:defRPr sz="3000" cap="all" baseline="0">
                <a:solidFill>
                  <a:schemeClr val="tx1"/>
                </a:solidFill>
              </a:defRPr>
            </a:lvl1pPr>
          </a:lstStyle>
          <a:p>
            <a:pPr lvl="0"/>
            <a:r>
              <a:rPr lang="en-US" dirty="0"/>
              <a:t>Chapter title</a:t>
            </a:r>
          </a:p>
        </p:txBody>
      </p:sp>
      <p:sp>
        <p:nvSpPr>
          <p:cNvPr id="8" name="Title 1"/>
          <p:cNvSpPr>
            <a:spLocks noGrp="1"/>
          </p:cNvSpPr>
          <p:nvPr>
            <p:ph type="title" hasCustomPrompt="1"/>
          </p:nvPr>
        </p:nvSpPr>
        <p:spPr>
          <a:xfrm>
            <a:off x="2138" y="2256441"/>
            <a:ext cx="9143999" cy="478522"/>
          </a:xfrm>
        </p:spPr>
        <p:txBody>
          <a:bodyPr>
            <a:normAutofit/>
          </a:bodyPr>
          <a:lstStyle>
            <a:lvl1pPr algn="ctr">
              <a:defRPr sz="3000"/>
            </a:lvl1pPr>
          </a:lstStyle>
          <a:p>
            <a:pPr lvl="0"/>
            <a:r>
              <a:rPr lang="en-US" dirty="0"/>
              <a:t>Section Divider</a:t>
            </a:r>
          </a:p>
        </p:txBody>
      </p:sp>
    </p:spTree>
    <p:extLst>
      <p:ext uri="{BB962C8B-B14F-4D97-AF65-F5344CB8AC3E}">
        <p14:creationId xmlns:p14="http://schemas.microsoft.com/office/powerpoint/2010/main" val="184634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dirty="0"/>
              <a:t>Text…</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a:t>
            </a:r>
            <a:r>
              <a:rPr lang="en-US" baseline="0" dirty="0">
                <a:solidFill>
                  <a:srgbClr val="349D96"/>
                </a:solidFill>
                <a:latin typeface="Century Gothic" panose="020B0502020202020204" pitchFamily="34" charset="0"/>
              </a:rPr>
              <a:t> 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4156" y="673974"/>
            <a:ext cx="9135687" cy="482030"/>
          </a:xfrm>
        </p:spPr>
        <p:txBody>
          <a:bodyPr/>
          <a:lstStyle>
            <a:lvl1pPr algn="ctr">
              <a:defRPr sz="3000"/>
            </a:lvl1pPr>
          </a:lstStyle>
          <a:p>
            <a:r>
              <a:rPr lang="en-US" dirty="0"/>
              <a:t>Title</a:t>
            </a:r>
          </a:p>
        </p:txBody>
      </p:sp>
    </p:spTree>
    <p:extLst>
      <p:ext uri="{BB962C8B-B14F-4D97-AF65-F5344CB8AC3E}">
        <p14:creationId xmlns:p14="http://schemas.microsoft.com/office/powerpoint/2010/main" val="4123846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583956" y="1487830"/>
            <a:ext cx="8005866" cy="4912950"/>
            <a:chOff x="892593" y="1460430"/>
            <a:chExt cx="8005866" cy="4912950"/>
          </a:xfrm>
        </p:grpSpPr>
        <p:sp>
          <p:nvSpPr>
            <p:cNvPr id="16" name="TextBox 15"/>
            <p:cNvSpPr txBox="1"/>
            <p:nvPr/>
          </p:nvSpPr>
          <p:spPr>
            <a:xfrm>
              <a:off x="4082659" y="4080445"/>
              <a:ext cx="2332018" cy="2292935"/>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Strategy</a:t>
              </a:r>
            </a:p>
            <a:p>
              <a:pPr>
                <a:spcBef>
                  <a:spcPts val="600"/>
                </a:spcBef>
              </a:pPr>
              <a:r>
                <a:rPr lang="en-US" sz="1500" kern="1200" dirty="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831271"/>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Mission</a:t>
              </a:r>
            </a:p>
            <a:p>
              <a:pPr>
                <a:spcBef>
                  <a:spcPts val="600"/>
                </a:spcBef>
              </a:pPr>
              <a:r>
                <a:rPr lang="en-US" sz="1500" kern="1200" dirty="0">
                  <a:solidFill>
                    <a:schemeClr val="tx1"/>
                  </a:solidFill>
                  <a:latin typeface="+mn-lt"/>
                  <a:ea typeface="+mn-ea"/>
                  <a:cs typeface="+mn-cs"/>
                </a:rPr>
                <a:t>The Department of Health works with others to protect and improve the health</a:t>
              </a:r>
            </a:p>
            <a:p>
              <a:pPr>
                <a:spcBef>
                  <a:spcPts val="0"/>
                </a:spcBef>
              </a:pPr>
              <a:r>
                <a:rPr lang="en-US" sz="1500" kern="1200" dirty="0">
                  <a:solidFill>
                    <a:schemeClr val="tx1"/>
                  </a:solidFill>
                  <a:latin typeface="+mn-lt"/>
                  <a:ea typeface="+mn-ea"/>
                  <a:cs typeface="+mn-cs"/>
                </a:rPr>
                <a:t>of all people in Washington.</a:t>
              </a:r>
            </a:p>
          </p:txBody>
        </p:sp>
        <p:sp>
          <p:nvSpPr>
            <p:cNvPr id="21" name="TextBox 20"/>
            <p:cNvSpPr txBox="1"/>
            <p:nvPr/>
          </p:nvSpPr>
          <p:spPr>
            <a:xfrm>
              <a:off x="1357926" y="4081738"/>
              <a:ext cx="2116475" cy="1831271"/>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Vision</a:t>
              </a:r>
            </a:p>
            <a:p>
              <a:pPr>
                <a:spcBef>
                  <a:spcPts val="600"/>
                </a:spcBef>
              </a:pPr>
              <a:r>
                <a:rPr lang="en-US" sz="1500" kern="1200" dirty="0">
                  <a:solidFill>
                    <a:schemeClr val="tx1"/>
                  </a:solidFill>
                  <a:latin typeface="+mn-lt"/>
                  <a:ea typeface="+mn-ea"/>
                  <a:cs typeface="+mn-cs"/>
                </a:rPr>
                <a:t>People in Washington enjoy longer and healthier lives because they live in healthy families and communities.</a:t>
              </a:r>
            </a:p>
          </p:txBody>
        </p:sp>
        <p:grpSp>
          <p:nvGrpSpPr>
            <p:cNvPr id="28" name="Group 27"/>
            <p:cNvGrpSpPr/>
            <p:nvPr/>
          </p:nvGrpSpPr>
          <p:grpSpPr>
            <a:xfrm>
              <a:off x="892593" y="1460430"/>
              <a:ext cx="8005866" cy="2416050"/>
              <a:chOff x="846099" y="1909880"/>
              <a:chExt cx="8005866" cy="2416050"/>
            </a:xfrm>
          </p:grpSpPr>
          <p:sp>
            <p:nvSpPr>
              <p:cNvPr id="32" name="TextBox 31"/>
              <p:cNvSpPr txBox="1"/>
              <p:nvPr/>
            </p:nvSpPr>
            <p:spPr>
              <a:xfrm>
                <a:off x="1313790" y="2032497"/>
                <a:ext cx="1792023" cy="2215991"/>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What We Do</a:t>
                </a:r>
              </a:p>
              <a:p>
                <a:pPr>
                  <a:spcBef>
                    <a:spcPts val="600"/>
                  </a:spcBef>
                </a:pPr>
                <a:r>
                  <a:rPr lang="en-US" sz="1500" dirty="0">
                    <a:solidFill>
                      <a:schemeClr val="tx1"/>
                    </a:solidFill>
                    <a:latin typeface="+mn-lt"/>
                  </a:rPr>
                  <a:t>Ensure public safety</a:t>
                </a:r>
              </a:p>
              <a:p>
                <a:pPr>
                  <a:spcBef>
                    <a:spcPts val="600"/>
                  </a:spcBef>
                </a:pPr>
                <a:r>
                  <a:rPr lang="en-US" sz="1500" dirty="0">
                    <a:solidFill>
                      <a:schemeClr val="tx1"/>
                    </a:solidFill>
                    <a:latin typeface="+mn-lt"/>
                  </a:rPr>
                  <a:t>Create the healthiest next generation</a:t>
                </a:r>
              </a:p>
              <a:p>
                <a:pPr>
                  <a:spcBef>
                    <a:spcPts val="600"/>
                  </a:spcBef>
                </a:pPr>
                <a:r>
                  <a:rPr lang="en-US" sz="1500" dirty="0">
                    <a:solidFill>
                      <a:schemeClr val="tx1"/>
                    </a:solidFill>
                    <a:latin typeface="+mn-lt"/>
                  </a:rPr>
                  <a:t>Promote healthy living and healthy aging</a:t>
                </a:r>
              </a:p>
            </p:txBody>
          </p:sp>
          <p:sp>
            <p:nvSpPr>
              <p:cNvPr id="33" name="TextBox 32"/>
              <p:cNvSpPr txBox="1"/>
              <p:nvPr/>
            </p:nvSpPr>
            <p:spPr>
              <a:xfrm>
                <a:off x="4030709" y="1909880"/>
                <a:ext cx="2175037" cy="2262158"/>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How We Do</a:t>
                </a:r>
              </a:p>
              <a:p>
                <a:r>
                  <a:rPr lang="en-US" sz="1800" b="1" dirty="0">
                    <a:solidFill>
                      <a:schemeClr val="tx1"/>
                    </a:solidFill>
                    <a:latin typeface="Century Gothic" panose="020B0502020202020204" pitchFamily="34" charset="0"/>
                  </a:rPr>
                  <a:t>Our Work</a:t>
                </a:r>
              </a:p>
              <a:p>
                <a:pPr>
                  <a:spcBef>
                    <a:spcPts val="600"/>
                  </a:spcBef>
                </a:pPr>
                <a:r>
                  <a:rPr lang="en-US" sz="1500" kern="1200" dirty="0">
                    <a:solidFill>
                      <a:schemeClr val="tx1"/>
                    </a:solidFill>
                    <a:latin typeface="+mn-lt"/>
                    <a:ea typeface="+mn-ea"/>
                    <a:cs typeface="+mn-cs"/>
                  </a:rPr>
                  <a:t>Serve our customers and continue to improve</a:t>
                </a:r>
              </a:p>
              <a:p>
                <a:pPr>
                  <a:spcBef>
                    <a:spcPts val="600"/>
                  </a:spcBef>
                </a:pPr>
                <a:r>
                  <a:rPr lang="en-US" sz="1500" kern="1200" dirty="0">
                    <a:solidFill>
                      <a:schemeClr val="tx1"/>
                    </a:solidFill>
                    <a:latin typeface="+mn-lt"/>
                    <a:ea typeface="+mn-ea"/>
                    <a:cs typeface="+mn-cs"/>
                  </a:rPr>
                  <a:t>Be efficient, innovative and transparent</a:t>
                </a:r>
              </a:p>
              <a:p>
                <a:pPr>
                  <a:spcBef>
                    <a:spcPts val="600"/>
                  </a:spcBef>
                </a:pPr>
                <a:r>
                  <a:rPr lang="en-US" sz="1500" kern="1200" dirty="0">
                    <a:solidFill>
                      <a:schemeClr val="tx1"/>
                    </a:solidFill>
                    <a:latin typeface="+mn-lt"/>
                    <a:ea typeface="+mn-ea"/>
                    <a:cs typeface="+mn-cs"/>
                  </a:rPr>
                  <a:t>Develop and support our workforce</a:t>
                </a:r>
              </a:p>
            </p:txBody>
          </p:sp>
          <p:sp>
            <p:nvSpPr>
              <p:cNvPr id="34" name="TextBox 33"/>
              <p:cNvSpPr txBox="1"/>
              <p:nvPr/>
            </p:nvSpPr>
            <p:spPr>
              <a:xfrm>
                <a:off x="6742366" y="1909884"/>
                <a:ext cx="2109599" cy="241604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Guiding</a:t>
                </a:r>
              </a:p>
              <a:p>
                <a:r>
                  <a:rPr lang="en-US" sz="1800" b="1" dirty="0">
                    <a:solidFill>
                      <a:schemeClr val="tx1"/>
                    </a:solidFill>
                    <a:latin typeface="Century Gothic" panose="020B0502020202020204" pitchFamily="34" charset="0"/>
                  </a:rPr>
                  <a:t>Principles</a:t>
                </a:r>
              </a:p>
              <a:p>
                <a:pPr>
                  <a:spcBef>
                    <a:spcPts val="600"/>
                  </a:spcBef>
                </a:pPr>
                <a:r>
                  <a:rPr lang="en-US" sz="1500" kern="1200" dirty="0">
                    <a:solidFill>
                      <a:schemeClr val="tx1"/>
                    </a:solidFill>
                    <a:latin typeface="+mn-lt"/>
                    <a:ea typeface="+mn-ea"/>
                    <a:cs typeface="+mn-cs"/>
                  </a:rPr>
                  <a:t>Evidence-based public health practice</a:t>
                </a:r>
              </a:p>
              <a:p>
                <a:pPr>
                  <a:spcBef>
                    <a:spcPts val="600"/>
                  </a:spcBef>
                </a:pPr>
                <a:r>
                  <a:rPr lang="en-US" sz="1500" kern="1200" dirty="0">
                    <a:solidFill>
                      <a:schemeClr val="tx1"/>
                    </a:solidFill>
                    <a:latin typeface="+mn-lt"/>
                    <a:ea typeface="+mn-ea"/>
                    <a:cs typeface="+mn-cs"/>
                    <a:sym typeface="Wingdings"/>
                  </a:rPr>
                  <a:t>Partnership</a:t>
                </a:r>
              </a:p>
              <a:p>
                <a:pPr>
                  <a:spcBef>
                    <a:spcPts val="600"/>
                  </a:spcBef>
                </a:pPr>
                <a:r>
                  <a:rPr lang="en-US" sz="1500" kern="1200" dirty="0">
                    <a:solidFill>
                      <a:schemeClr val="tx1"/>
                    </a:solidFill>
                    <a:latin typeface="+mn-lt"/>
                    <a:ea typeface="+mn-ea"/>
                    <a:cs typeface="+mn-cs"/>
                    <a:sym typeface="Wingdings"/>
                  </a:rPr>
                  <a:t>Transparency</a:t>
                </a:r>
              </a:p>
              <a:p>
                <a:pPr>
                  <a:spcBef>
                    <a:spcPts val="600"/>
                  </a:spcBef>
                </a:pPr>
                <a:r>
                  <a:rPr lang="en-US" sz="1500" kern="1200" dirty="0">
                    <a:solidFill>
                      <a:schemeClr val="tx1"/>
                    </a:solidFill>
                    <a:latin typeface="+mn-lt"/>
                    <a:ea typeface="+mn-ea"/>
                    <a:cs typeface="+mn-cs"/>
                    <a:sym typeface="Wingdings"/>
                  </a:rPr>
                  <a:t>Health equity</a:t>
                </a:r>
              </a:p>
              <a:p>
                <a:pPr>
                  <a:spcBef>
                    <a:spcPts val="600"/>
                  </a:spcBef>
                </a:pPr>
                <a:r>
                  <a:rPr lang="en-US" sz="1500" kern="1200" dirty="0">
                    <a:solidFill>
                      <a:schemeClr val="tx1"/>
                    </a:solidFill>
                    <a:latin typeface="+mn-lt"/>
                    <a:ea typeface="+mn-ea"/>
                    <a:cs typeface="+mn-cs"/>
                    <a:sym typeface="Wingdings"/>
                  </a:rPr>
                  <a:t>Seven generations</a:t>
                </a:r>
                <a:endParaRPr lang="en-US" sz="1500" kern="1200" dirty="0">
                  <a:solidFill>
                    <a:schemeClr val="tx1"/>
                  </a:solidFill>
                  <a:latin typeface="+mn-lt"/>
                  <a:ea typeface="+mn-ea"/>
                  <a:cs typeface="+mn-cs"/>
                </a:endParaRPr>
              </a:p>
            </p:txBody>
          </p:sp>
          <p:sp>
            <p:nvSpPr>
              <p:cNvPr id="35" name="Oval 34">
                <a:extLst>
                  <a:ext uri="{C183D7F6-B498-43B3-948B-1728B52AA6E4}">
                    <adec:decorative xmlns:adec="http://schemas.microsoft.com/office/drawing/2017/decorative" val="1"/>
                  </a:ext>
                </a:extLst>
              </p:cNvPr>
              <p:cNvSpPr/>
              <p:nvPr/>
            </p:nvSpPr>
            <p:spPr>
              <a:xfrm>
                <a:off x="846099"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6" name="Oval 35">
                <a:extLst>
                  <a:ext uri="{C183D7F6-B498-43B3-948B-1728B52AA6E4}">
                    <adec:decorative xmlns:adec="http://schemas.microsoft.com/office/drawing/2017/decorative" val="1"/>
                  </a:ext>
                </a:extLst>
              </p:cNvPr>
              <p:cNvSpPr/>
              <p:nvPr/>
            </p:nvSpPr>
            <p:spPr>
              <a:xfrm>
                <a:off x="3557912"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7" name="Oval 36">
                <a:extLst>
                  <a:ext uri="{C183D7F6-B498-43B3-948B-1728B52AA6E4}">
                    <adec:decorative xmlns:adec="http://schemas.microsoft.com/office/drawing/2017/decorative" val="1"/>
                  </a:ext>
                </a:extLst>
              </p:cNvPr>
              <p:cNvSpPr/>
              <p:nvPr/>
            </p:nvSpPr>
            <p:spPr>
              <a:xfrm>
                <a:off x="6267797" y="2073135"/>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9" name="Oval 28">
              <a:extLst>
                <a:ext uri="{C183D7F6-B498-43B3-948B-1728B52AA6E4}">
                  <adec:decorative xmlns:adec="http://schemas.microsoft.com/office/drawing/2017/decorative" val="1"/>
                </a:ext>
              </a:extLst>
            </p:cNvPr>
            <p:cNvSpPr/>
            <p:nvPr/>
          </p:nvSpPr>
          <p:spPr>
            <a:xfrm>
              <a:off x="892593" y="412525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0" name="Oval 29">
              <a:extLst>
                <a:ext uri="{C183D7F6-B498-43B3-948B-1728B52AA6E4}">
                  <adec:decorative xmlns:adec="http://schemas.microsoft.com/office/drawing/2017/decorative" val="1"/>
                </a:ext>
              </a:extLst>
            </p:cNvPr>
            <p:cNvSpPr/>
            <p:nvPr/>
          </p:nvSpPr>
          <p:spPr>
            <a:xfrm>
              <a:off x="3604406" y="412525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1" name="Oval 30">
              <a:extLst>
                <a:ext uri="{C183D7F6-B498-43B3-948B-1728B52AA6E4}">
                  <adec:decorative xmlns:adec="http://schemas.microsoft.com/office/drawing/2017/decorative" val="1"/>
                </a:ext>
              </a:extLst>
            </p:cNvPr>
            <p:cNvSpPr/>
            <p:nvPr/>
          </p:nvSpPr>
          <p:spPr>
            <a:xfrm>
              <a:off x="6314291" y="41223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3" name="Title 2"/>
          <p:cNvSpPr>
            <a:spLocks noGrp="1"/>
          </p:cNvSpPr>
          <p:nvPr>
            <p:ph type="title" hasCustomPrompt="1"/>
          </p:nvPr>
        </p:nvSpPr>
        <p:spPr>
          <a:xfrm>
            <a:off x="1784" y="682992"/>
            <a:ext cx="9144000" cy="405063"/>
          </a:xfrm>
        </p:spPr>
        <p:txBody>
          <a:bodyPr>
            <a:normAutofit/>
          </a:bodyPr>
          <a:lstStyle>
            <a:lvl1pPr algn="ctr">
              <a:defRPr sz="3000"/>
            </a:lvl1pPr>
          </a:lstStyle>
          <a:p>
            <a:r>
              <a:rPr lang="en-US" dirty="0"/>
              <a:t>DOH Strategic Plan</a:t>
            </a:r>
          </a:p>
        </p:txBody>
      </p:sp>
    </p:spTree>
    <p:extLst>
      <p:ext uri="{BB962C8B-B14F-4D97-AF65-F5344CB8AC3E}">
        <p14:creationId xmlns:p14="http://schemas.microsoft.com/office/powerpoint/2010/main" val="3506937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a:extLst>
              <a:ext uri="{C183D7F6-B498-43B3-948B-1728B52AA6E4}">
                <adec:decorative xmlns:adec="http://schemas.microsoft.com/office/drawing/2017/decorative" val="1"/>
              </a:ext>
            </a:extLst>
          </p:cNvPr>
          <p:cNvSpPr/>
          <p:nvPr/>
        </p:nvSpPr>
        <p:spPr>
          <a:xfrm>
            <a:off x="846099"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6" name="Oval 15">
            <a:extLst>
              <a:ext uri="{C183D7F6-B498-43B3-948B-1728B52AA6E4}">
                <adec:decorative xmlns:adec="http://schemas.microsoft.com/office/drawing/2017/decorative" val="1"/>
              </a:ext>
            </a:extLst>
          </p:cNvPr>
          <p:cNvSpPr/>
          <p:nvPr/>
        </p:nvSpPr>
        <p:spPr>
          <a:xfrm>
            <a:off x="4866115"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20" name="Text Placeholder 19"/>
          <p:cNvSpPr>
            <a:spLocks noGrp="1"/>
          </p:cNvSpPr>
          <p:nvPr userDrawn="1">
            <p:ph type="body" sz="quarter" idx="22" hasCustomPrompt="1"/>
          </p:nvPr>
        </p:nvSpPr>
        <p:spPr>
          <a:xfrm>
            <a:off x="1313789" y="2106227"/>
            <a:ext cx="3008973" cy="373362"/>
          </a:xfrm>
        </p:spPr>
        <p:txBody>
          <a:bodyPr>
            <a:noAutofit/>
          </a:bodyPr>
          <a:lstStyle>
            <a:lvl1pPr marL="0" indent="0">
              <a:buNone/>
              <a:defRPr sz="2200" b="1">
                <a:solidFill>
                  <a:schemeClr val="tx1"/>
                </a:solidFill>
                <a:latin typeface="+mn-lt"/>
              </a:defRPr>
            </a:lvl1pPr>
          </a:lstStyle>
          <a:p>
            <a:pPr lvl="0"/>
            <a:r>
              <a:rPr lang="en-US" dirty="0"/>
              <a:t>Text…</a:t>
            </a:r>
          </a:p>
        </p:txBody>
      </p:sp>
      <p:sp>
        <p:nvSpPr>
          <p:cNvPr id="21" name="Text Placeholder 19"/>
          <p:cNvSpPr>
            <a:spLocks noGrp="1"/>
          </p:cNvSpPr>
          <p:nvPr userDrawn="1">
            <p:ph type="body" sz="quarter" idx="23" hasCustomPrompt="1"/>
          </p:nvPr>
        </p:nvSpPr>
        <p:spPr>
          <a:xfrm>
            <a:off x="5338965" y="2106227"/>
            <a:ext cx="3008973" cy="373362"/>
          </a:xfrm>
        </p:spPr>
        <p:txBody>
          <a:bodyPr>
            <a:noAutofit/>
          </a:bodyPr>
          <a:lstStyle>
            <a:lvl1pPr marL="0" indent="0">
              <a:buNone/>
              <a:defRPr sz="2200" b="1">
                <a:solidFill>
                  <a:schemeClr val="tx1"/>
                </a:solidFill>
                <a:latin typeface="+mn-lt"/>
              </a:defRPr>
            </a:lvl1pPr>
          </a:lstStyle>
          <a:p>
            <a:pPr lvl="0"/>
            <a:r>
              <a:rPr lang="en-US" dirty="0"/>
              <a:t>Text…</a:t>
            </a:r>
          </a:p>
        </p:txBody>
      </p:sp>
      <p:sp>
        <p:nvSpPr>
          <p:cNvPr id="23" name="Text Placeholder 22"/>
          <p:cNvSpPr>
            <a:spLocks noGrp="1"/>
          </p:cNvSpPr>
          <p:nvPr userDrawn="1">
            <p:ph type="body" sz="quarter" idx="24" hasCustomPrompt="1"/>
          </p:nvPr>
        </p:nvSpPr>
        <p:spPr>
          <a:xfrm>
            <a:off x="1314450" y="2480364"/>
            <a:ext cx="3008313" cy="3617913"/>
          </a:xfrm>
        </p:spPr>
        <p:txBody>
          <a:bodyPr>
            <a:noAutofit/>
          </a:bodyPr>
          <a:lstStyle>
            <a:lvl1pPr marL="0" indent="0">
              <a:buNone/>
              <a:defRPr sz="22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5339625" y="2486904"/>
            <a:ext cx="3008313" cy="3611426"/>
          </a:xfrm>
        </p:spPr>
        <p:txBody>
          <a:bodyPr>
            <a:noAutofit/>
          </a:bodyPr>
          <a:lstStyle>
            <a:lvl1pPr marL="0" indent="0">
              <a:buNone/>
              <a:defRPr sz="22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a:t>
            </a:r>
            <a:r>
              <a:rPr lang="en-US" baseline="0" dirty="0">
                <a:solidFill>
                  <a:srgbClr val="349D96"/>
                </a:solidFill>
                <a:latin typeface="Century Gothic" panose="020B0502020202020204" pitchFamily="34" charset="0"/>
              </a:rPr>
              <a:t>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673198"/>
            <a:ext cx="9143998" cy="482805"/>
          </a:xfrm>
        </p:spPr>
        <p:txBody>
          <a:bodyPr>
            <a:normAutofit/>
          </a:bodyPr>
          <a:lstStyle>
            <a:lvl1pPr algn="ctr">
              <a:defRPr sz="3000"/>
            </a:lvl1pPr>
          </a:lstStyle>
          <a:p>
            <a:pPr lvl="0"/>
            <a:r>
              <a:rPr lang="en-US" dirty="0"/>
              <a:t>Unordered List 1</a:t>
            </a:r>
          </a:p>
        </p:txBody>
      </p:sp>
    </p:spTree>
    <p:extLst>
      <p:ext uri="{BB962C8B-B14F-4D97-AF65-F5344CB8AC3E}">
        <p14:creationId xmlns:p14="http://schemas.microsoft.com/office/powerpoint/2010/main" val="3208812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740595"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3452408"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6162293" y="2078051"/>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208946" y="2097854"/>
            <a:ext cx="1790700" cy="372955"/>
          </a:xfrm>
        </p:spPr>
        <p:txBody>
          <a:bodyPr>
            <a:noAutofit/>
          </a:bodyPr>
          <a:lstStyle>
            <a:lvl1pPr marL="285750" indent="-28575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932027" y="2097854"/>
            <a:ext cx="17907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635473" y="2097854"/>
            <a:ext cx="17907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208946" y="2474230"/>
            <a:ext cx="1790700" cy="3702416"/>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931894" y="2474230"/>
            <a:ext cx="17907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635033" y="2474230"/>
            <a:ext cx="17907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TextBox 1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a:t>
            </a:r>
            <a:r>
              <a:rPr lang="en-US" baseline="0" dirty="0">
                <a:solidFill>
                  <a:srgbClr val="349D96"/>
                </a:solidFill>
                <a:latin typeface="Century Gothic" panose="020B0502020202020204" pitchFamily="34" charset="0"/>
              </a:rPr>
              <a:t>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0" y="673974"/>
            <a:ext cx="9135687" cy="482030"/>
          </a:xfrm>
        </p:spPr>
        <p:txBody>
          <a:bodyPr>
            <a:normAutofit/>
          </a:bodyPr>
          <a:lstStyle>
            <a:lvl1pPr algn="ctr">
              <a:defRPr sz="3000"/>
            </a:lvl1pPr>
          </a:lstStyle>
          <a:p>
            <a:pPr lvl="0"/>
            <a:r>
              <a:rPr lang="en-US" dirty="0"/>
              <a:t>Unordered List 2</a:t>
            </a:r>
          </a:p>
        </p:txBody>
      </p:sp>
    </p:spTree>
    <p:extLst>
      <p:ext uri="{BB962C8B-B14F-4D97-AF65-F5344CB8AC3E}">
        <p14:creationId xmlns:p14="http://schemas.microsoft.com/office/powerpoint/2010/main" val="312205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noAutofit/>
          </a:bodyPr>
          <a:lstStyle>
            <a:lvl1pPr>
              <a:buClr>
                <a:srgbClr val="349D96"/>
              </a:buClr>
              <a:defRPr sz="2200" baseline="0">
                <a:solidFill>
                  <a:schemeClr val="tx1"/>
                </a:solidFill>
                <a:latin typeface="+mn-lt"/>
              </a:defRPr>
            </a:lvl1pPr>
            <a:lvl2pPr>
              <a:buClr>
                <a:srgbClr val="349D96"/>
              </a:buClr>
              <a:defRPr sz="2200">
                <a:solidFill>
                  <a:schemeClr val="tx1"/>
                </a:solidFill>
                <a:latin typeface="+mn-lt"/>
              </a:defRPr>
            </a:lvl2pPr>
            <a:lvl3pPr>
              <a:buClr>
                <a:srgbClr val="349D96"/>
              </a:buClr>
              <a:defRPr sz="2000">
                <a:solidFill>
                  <a:schemeClr val="tx1"/>
                </a:solidFill>
                <a:latin typeface="+mn-lt"/>
              </a:defRPr>
            </a:lvl3pPr>
            <a:lvl4pPr>
              <a:buClr>
                <a:srgbClr val="349D96"/>
              </a:buClr>
              <a:defRPr sz="1800">
                <a:solidFill>
                  <a:schemeClr val="tx1"/>
                </a:solidFill>
                <a:latin typeface="+mn-lt"/>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2" y="667939"/>
            <a:ext cx="9143998" cy="488064"/>
          </a:xfrm>
        </p:spPr>
        <p:txBody>
          <a:bodyPr>
            <a:normAutofit/>
          </a:bodyPr>
          <a:lstStyle>
            <a:lvl1pPr algn="ctr">
              <a:defRPr sz="3000"/>
            </a:lvl1pPr>
          </a:lstStyle>
          <a:p>
            <a:pPr lvl="0"/>
            <a:r>
              <a:rPr lang="en-US" dirty="0"/>
              <a:t>Unordered List 3: Traditional </a:t>
            </a:r>
          </a:p>
        </p:txBody>
      </p:sp>
    </p:spTree>
    <p:extLst>
      <p:ext uri="{BB962C8B-B14F-4D97-AF65-F5344CB8AC3E}">
        <p14:creationId xmlns:p14="http://schemas.microsoft.com/office/powerpoint/2010/main" val="226771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7" name="Picture 6" descr="Photo of the Seattle skyline with Space Needle in foreground and Mount Rainier in the backgr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9144000" cy="4572000"/>
          </a:xfrm>
          <a:prstGeom prst="rect">
            <a:avLst/>
          </a:prstGeom>
          <a:effectLst/>
        </p:spPr>
      </p:pic>
      <p:sp>
        <p:nvSpPr>
          <p:cNvPr id="11" name="Text Placeholder 9"/>
          <p:cNvSpPr>
            <a:spLocks noGrp="1"/>
          </p:cNvSpPr>
          <p:nvPr>
            <p:ph type="body" sz="quarter" idx="11"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12" name="Title 3"/>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81B8AD9A-B302-CB65-A80A-1A3610EDE01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Tree>
    <p:extLst>
      <p:ext uri="{BB962C8B-B14F-4D97-AF65-F5344CB8AC3E}">
        <p14:creationId xmlns:p14="http://schemas.microsoft.com/office/powerpoint/2010/main" val="1462756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138605" y="2097854"/>
            <a:ext cx="2010831"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861687" y="2097854"/>
            <a:ext cx="2004074"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565132" y="2097854"/>
            <a:ext cx="198098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138606" y="2474230"/>
            <a:ext cx="2010830" cy="3702416"/>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861553" y="2474230"/>
            <a:ext cx="2004207"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564693" y="2474230"/>
            <a:ext cx="1981428"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Oval 14"/>
          <p:cNvSpPr/>
          <p:nvPr userDrawn="1"/>
        </p:nvSpPr>
        <p:spPr>
          <a:xfrm>
            <a:off x="612326" y="2038157"/>
            <a:ext cx="360218"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1</a:t>
            </a:r>
          </a:p>
        </p:txBody>
      </p:sp>
      <p:sp>
        <p:nvSpPr>
          <p:cNvPr id="16" name="Oval 15"/>
          <p:cNvSpPr/>
          <p:nvPr userDrawn="1"/>
        </p:nvSpPr>
        <p:spPr>
          <a:xfrm>
            <a:off x="3325453" y="2038156"/>
            <a:ext cx="360218"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2</a:t>
            </a:r>
          </a:p>
        </p:txBody>
      </p:sp>
      <p:sp>
        <p:nvSpPr>
          <p:cNvPr id="20" name="Oval 19"/>
          <p:cNvSpPr/>
          <p:nvPr userDrawn="1"/>
        </p:nvSpPr>
        <p:spPr>
          <a:xfrm>
            <a:off x="6035338" y="2038155"/>
            <a:ext cx="360218"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3</a:t>
            </a:r>
          </a:p>
        </p:txBody>
      </p:sp>
      <p:sp>
        <p:nvSpPr>
          <p:cNvPr id="17" name="TextBox 1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0" y="664077"/>
            <a:ext cx="9135687" cy="491926"/>
          </a:xfrm>
        </p:spPr>
        <p:txBody>
          <a:bodyPr>
            <a:normAutofit/>
          </a:bodyPr>
          <a:lstStyle>
            <a:lvl1pPr algn="ctr">
              <a:defRPr sz="3000"/>
            </a:lvl1pPr>
          </a:lstStyle>
          <a:p>
            <a:pPr lvl="0"/>
            <a:r>
              <a:rPr lang="en-US" dirty="0"/>
              <a:t>Number List 1</a:t>
            </a:r>
          </a:p>
        </p:txBody>
      </p:sp>
    </p:spTree>
    <p:extLst>
      <p:ext uri="{BB962C8B-B14F-4D97-AF65-F5344CB8AC3E}">
        <p14:creationId xmlns:p14="http://schemas.microsoft.com/office/powerpoint/2010/main" val="835135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606082"/>
            <a:ext cx="7544414" cy="4662833"/>
          </a:xfrm>
        </p:spPr>
        <p:txBody>
          <a:bodyPr>
            <a:noAutofit/>
          </a:bodyPr>
          <a:lstStyle>
            <a:lvl1pPr marL="290513" indent="-290513">
              <a:buClr>
                <a:schemeClr val="tx1"/>
              </a:buClr>
              <a:buFont typeface="+mj-lt"/>
              <a:buAutoNum type="arabicPeriod"/>
              <a:tabLst/>
              <a:defRPr sz="2200">
                <a:solidFill>
                  <a:schemeClr val="tx1"/>
                </a:solidFill>
                <a:latin typeface="+mn-lt"/>
              </a:defRPr>
            </a:lvl1pPr>
            <a:lvl2pPr marL="571500" indent="-290513">
              <a:buClr>
                <a:schemeClr val="tx1"/>
              </a:buClr>
              <a:buFont typeface="+mj-lt"/>
              <a:buAutoNum type="alphaLcPeriod"/>
              <a:defRPr sz="2200">
                <a:solidFill>
                  <a:schemeClr val="tx1"/>
                </a:solidFill>
                <a:latin typeface="+mn-lt"/>
              </a:defRPr>
            </a:lvl2pPr>
            <a:lvl3pPr marL="747713" indent="-228600">
              <a:buClr>
                <a:schemeClr val="tx1"/>
              </a:buClr>
              <a:buFont typeface="+mj-lt"/>
              <a:buAutoNum type="romanLcPeriod"/>
              <a:defRPr sz="2000">
                <a:solidFill>
                  <a:schemeClr val="tx1"/>
                </a:solidFill>
                <a:latin typeface="+mn-lt"/>
              </a:defRPr>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a:t>
            </a:r>
            <a:r>
              <a:rPr lang="en-US" baseline="0" dirty="0">
                <a:solidFill>
                  <a:srgbClr val="349D96"/>
                </a:solidFill>
                <a:latin typeface="Century Gothic" panose="020B0502020202020204" pitchFamily="34" charset="0"/>
              </a:rPr>
              <a:t>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8311" y="673973"/>
            <a:ext cx="9135687" cy="482030"/>
          </a:xfrm>
        </p:spPr>
        <p:txBody>
          <a:bodyPr>
            <a:normAutofit/>
          </a:bodyPr>
          <a:lstStyle>
            <a:lvl1pPr algn="ctr">
              <a:defRPr sz="3000"/>
            </a:lvl1pPr>
          </a:lstStyle>
          <a:p>
            <a:pPr lvl="0"/>
            <a:r>
              <a:rPr lang="en-US" dirty="0"/>
              <a:t>Number List 2: Traditional</a:t>
            </a:r>
          </a:p>
        </p:txBody>
      </p:sp>
    </p:spTree>
    <p:extLst>
      <p:ext uri="{BB962C8B-B14F-4D97-AF65-F5344CB8AC3E}">
        <p14:creationId xmlns:p14="http://schemas.microsoft.com/office/powerpoint/2010/main" val="2775451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270490" y="2483440"/>
            <a:ext cx="1790700" cy="372955"/>
          </a:xfrm>
        </p:spPr>
        <p:txBody>
          <a:bodyPr>
            <a:noAutofit/>
          </a:bodyPr>
          <a:lstStyle>
            <a:lvl1pPr marL="285750" indent="-285750" algn="l">
              <a:buFont typeface="Arial" panose="020B0604020202020204" pitchFamily="34" charset="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677051" y="2483438"/>
            <a:ext cx="17907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099138" y="2483442"/>
            <a:ext cx="17907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270490" y="2859816"/>
            <a:ext cx="1790700" cy="3198287"/>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676918" y="2859814"/>
            <a:ext cx="1790700" cy="3198289"/>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098698" y="2859818"/>
            <a:ext cx="1790700" cy="3198285"/>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4" name="Oval 13">
            <a:extLst>
              <a:ext uri="{C183D7F6-B498-43B3-948B-1728B52AA6E4}">
                <adec:decorative xmlns:adec="http://schemas.microsoft.com/office/drawing/2017/decorative" val="1"/>
              </a:ext>
            </a:extLst>
          </p:cNvPr>
          <p:cNvSpPr/>
          <p:nvPr/>
        </p:nvSpPr>
        <p:spPr>
          <a:xfrm>
            <a:off x="1785866" y="1567694"/>
            <a:ext cx="739897"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7" name="Oval 16">
            <a:extLst>
              <a:ext uri="{C183D7F6-B498-43B3-948B-1728B52AA6E4}">
                <adec:decorative xmlns:adec="http://schemas.microsoft.com/office/drawing/2017/decorative" val="1"/>
              </a:ext>
            </a:extLst>
          </p:cNvPr>
          <p:cNvSpPr/>
          <p:nvPr/>
        </p:nvSpPr>
        <p:spPr>
          <a:xfrm>
            <a:off x="4202051" y="1567694"/>
            <a:ext cx="739897"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Oval 20">
            <a:extLst>
              <a:ext uri="{C183D7F6-B498-43B3-948B-1728B52AA6E4}">
                <adec:decorative xmlns:adec="http://schemas.microsoft.com/office/drawing/2017/decorative" val="1"/>
              </a:ext>
            </a:extLst>
          </p:cNvPr>
          <p:cNvSpPr/>
          <p:nvPr/>
        </p:nvSpPr>
        <p:spPr>
          <a:xfrm>
            <a:off x="6615580" y="1577212"/>
            <a:ext cx="739897"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TextBox 1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a:t>
            </a:r>
            <a:r>
              <a:rPr lang="en-US" baseline="0" dirty="0">
                <a:solidFill>
                  <a:srgbClr val="349D96"/>
                </a:solidFill>
                <a:latin typeface="Century Gothic" panose="020B0502020202020204" pitchFamily="34" charset="0"/>
              </a:rPr>
              <a:t>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8311" y="670551"/>
            <a:ext cx="9135687" cy="485451"/>
          </a:xfrm>
        </p:spPr>
        <p:txBody>
          <a:bodyPr>
            <a:normAutofit/>
          </a:bodyPr>
          <a:lstStyle>
            <a:lvl1pPr algn="ctr">
              <a:defRPr sz="3000"/>
            </a:lvl1pPr>
          </a:lstStyle>
          <a:p>
            <a:pPr lvl="0"/>
            <a:r>
              <a:rPr lang="en-US" dirty="0"/>
              <a:t>Icon List (insert icons inside the circles)</a:t>
            </a:r>
          </a:p>
        </p:txBody>
      </p:sp>
    </p:spTree>
    <p:extLst>
      <p:ext uri="{BB962C8B-B14F-4D97-AF65-F5344CB8AC3E}">
        <p14:creationId xmlns:p14="http://schemas.microsoft.com/office/powerpoint/2010/main" val="122303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Washington State Department of Health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52588" y="6037359"/>
            <a:ext cx="1066504" cy="471857"/>
          </a:xfrm>
          <a:prstGeom prst="rect">
            <a:avLst/>
          </a:prstGeom>
        </p:spPr>
      </p:pic>
      <p:sp>
        <p:nvSpPr>
          <p:cNvPr id="129" name="Title 2"/>
          <p:cNvSpPr>
            <a:spLocks noGrp="1"/>
          </p:cNvSpPr>
          <p:nvPr>
            <p:ph type="title" hasCustomPrompt="1"/>
          </p:nvPr>
        </p:nvSpPr>
        <p:spPr>
          <a:xfrm>
            <a:off x="0" y="618424"/>
            <a:ext cx="9144000" cy="544750"/>
          </a:xfrm>
        </p:spPr>
        <p:txBody>
          <a:bodyPr>
            <a:normAutofit/>
          </a:bodyPr>
          <a:lstStyle>
            <a:lvl1pPr algn="ctr">
              <a:defRPr sz="2700" baseline="0"/>
            </a:lvl1pPr>
          </a:lstStyle>
          <a:p>
            <a:r>
              <a:rPr lang="en-US" dirty="0"/>
              <a:t>Washington State Population Served</a:t>
            </a:r>
          </a:p>
        </p:txBody>
      </p:sp>
      <p:grpSp>
        <p:nvGrpSpPr>
          <p:cNvPr id="2" name="Group 1"/>
          <p:cNvGrpSpPr/>
          <p:nvPr userDrawn="1"/>
        </p:nvGrpSpPr>
        <p:grpSpPr>
          <a:xfrm>
            <a:off x="599909" y="1246747"/>
            <a:ext cx="7634998" cy="5254671"/>
            <a:chOff x="599909" y="1246747"/>
            <a:chExt cx="7634998" cy="5254671"/>
          </a:xfrm>
        </p:grpSpPr>
        <p:sp>
          <p:nvSpPr>
            <p:cNvPr id="8" name="Rectangle 7"/>
            <p:cNvSpPr/>
            <p:nvPr userDrawn="1"/>
          </p:nvSpPr>
          <p:spPr>
            <a:xfrm>
              <a:off x="2773214" y="5894225"/>
              <a:ext cx="214952" cy="204716"/>
            </a:xfrm>
            <a:prstGeom prst="rect">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dirty="0">
                <a:solidFill>
                  <a:schemeClr val="tx1">
                    <a:lumMod val="75000"/>
                    <a:lumOff val="25000"/>
                  </a:schemeClr>
                </a:solidFill>
                <a:latin typeface="Century Gothic" panose="020B0502020202020204" pitchFamily="34" charset="0"/>
              </a:endParaRPr>
            </a:p>
          </p:txBody>
        </p:sp>
        <p:sp>
          <p:nvSpPr>
            <p:cNvPr id="9" name="Rectangle 8"/>
            <p:cNvSpPr/>
            <p:nvPr userDrawn="1"/>
          </p:nvSpPr>
          <p:spPr>
            <a:xfrm>
              <a:off x="5701518" y="5890326"/>
              <a:ext cx="214952" cy="204716"/>
            </a:xfrm>
            <a:prstGeom prst="rect">
              <a:avLst/>
            </a:prstGeom>
            <a:solidFill>
              <a:srgbClr val="F3D17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dirty="0"/>
            </a:p>
          </p:txBody>
        </p:sp>
        <p:sp>
          <p:nvSpPr>
            <p:cNvPr id="14" name="Rectangle 13"/>
            <p:cNvSpPr/>
            <p:nvPr userDrawn="1"/>
          </p:nvSpPr>
          <p:spPr>
            <a:xfrm>
              <a:off x="2774277" y="6272819"/>
              <a:ext cx="214952" cy="20471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Rectangle 14"/>
            <p:cNvSpPr/>
            <p:nvPr userDrawn="1"/>
          </p:nvSpPr>
          <p:spPr>
            <a:xfrm>
              <a:off x="5709719" y="6272819"/>
              <a:ext cx="214952" cy="204716"/>
            </a:xfrm>
            <a:prstGeom prst="rect">
              <a:avLst/>
            </a:prstGeom>
            <a:solidFill>
              <a:srgbClr val="349D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7" name="TextBox 16"/>
            <p:cNvSpPr txBox="1"/>
            <p:nvPr userDrawn="1"/>
          </p:nvSpPr>
          <p:spPr>
            <a:xfrm>
              <a:off x="599909" y="5183825"/>
              <a:ext cx="1473881" cy="553998"/>
            </a:xfrm>
            <a:prstGeom prst="rect">
              <a:avLst/>
            </a:prstGeom>
            <a:noFill/>
            <a:effectLst/>
          </p:spPr>
          <p:txBody>
            <a:bodyPr wrap="square" rtlCol="0">
              <a:spAutoFit/>
            </a:bodyPr>
            <a:lstStyle/>
            <a:p>
              <a:r>
                <a:rPr lang="en-US" sz="1000" b="1" dirty="0">
                  <a:solidFill>
                    <a:schemeClr val="tx1"/>
                  </a:solidFill>
                  <a:latin typeface="+mn-lt"/>
                </a:rPr>
                <a:t>*</a:t>
              </a:r>
              <a:r>
                <a:rPr lang="en-US" sz="1000" b="1" kern="1200" dirty="0">
                  <a:solidFill>
                    <a:schemeClr val="tx1"/>
                  </a:solidFill>
                  <a:latin typeface="+mn-lt"/>
                  <a:ea typeface="+mn-ea"/>
                  <a:cs typeface="+mn-cs"/>
                </a:rPr>
                <a:t>Agency leader is both director and health officer (2)</a:t>
              </a:r>
            </a:p>
          </p:txBody>
        </p:sp>
        <p:grpSp>
          <p:nvGrpSpPr>
            <p:cNvPr id="19" name="Group 18"/>
            <p:cNvGrpSpPr/>
            <p:nvPr/>
          </p:nvGrpSpPr>
          <p:grpSpPr>
            <a:xfrm>
              <a:off x="1155570" y="1367868"/>
              <a:ext cx="6693635" cy="4194289"/>
              <a:chOff x="1777366" y="2155881"/>
              <a:chExt cx="4480731" cy="2843080"/>
            </a:xfrm>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6" name="Freeform 17"/>
              <p:cNvSpPr>
                <a:spLocks/>
              </p:cNvSpPr>
              <p:nvPr/>
            </p:nvSpPr>
            <p:spPr bwMode="auto">
              <a:xfrm>
                <a:off x="443050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r>
                  <a:rPr lang="en-US" sz="800" dirty="0">
                    <a:solidFill>
                      <a:schemeClr val="tx1">
                        <a:lumMod val="75000"/>
                        <a:lumOff val="25000"/>
                      </a:scheme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999999"/>
              </a:solidFill>
              <a:ln w="12700" cap="rnd" cmpd="sng">
                <a:no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grpSp>
        <p:sp>
          <p:nvSpPr>
            <p:cNvPr id="20" name="TextBox 19"/>
            <p:cNvSpPr txBox="1"/>
            <p:nvPr/>
          </p:nvSpPr>
          <p:spPr>
            <a:xfrm>
              <a:off x="5607265" y="5180773"/>
              <a:ext cx="2627642" cy="579646"/>
            </a:xfrm>
            <a:prstGeom prst="rect">
              <a:avLst/>
            </a:prstGeom>
            <a:noFill/>
            <a:ln w="12700">
              <a:solidFill>
                <a:schemeClr val="bg1"/>
              </a:solidFill>
            </a:ln>
            <a:effectLst/>
          </p:spPr>
          <p:txBody>
            <a:bodyPr wrap="none" rtlCol="0">
              <a:spAutoFit/>
            </a:bodyPr>
            <a:lstStyle/>
            <a:p>
              <a:r>
                <a:rPr lang="en-US" sz="1000" b="1" dirty="0">
                  <a:solidFill>
                    <a:schemeClr val="tx1"/>
                  </a:solidFill>
                  <a:latin typeface="+mn-lt"/>
                </a:rPr>
                <a:t>Washington State Total Population </a:t>
              </a:r>
              <a:r>
                <a:rPr lang="en-US" sz="1000" b="1" i="1" dirty="0">
                  <a:solidFill>
                    <a:schemeClr val="tx1"/>
                  </a:solidFill>
                  <a:latin typeface="+mn-lt"/>
                </a:rPr>
                <a:t>(estimate)</a:t>
              </a:r>
            </a:p>
            <a:p>
              <a:r>
                <a:rPr lang="en-US" sz="1000" b="1" dirty="0">
                  <a:solidFill>
                    <a:schemeClr val="tx1"/>
                  </a:solidFill>
                  <a:latin typeface="+mn-lt"/>
                </a:rPr>
                <a:t>April 2019: 7,546,410</a:t>
              </a:r>
            </a:p>
            <a:p>
              <a:pPr>
                <a:spcBef>
                  <a:spcPts val="200"/>
                </a:spcBef>
              </a:pPr>
              <a:r>
                <a:rPr lang="en-US" sz="1000" b="1" i="1" dirty="0">
                  <a:solidFill>
                    <a:schemeClr val="tx1"/>
                  </a:solidFill>
                  <a:latin typeface="+mn-lt"/>
                </a:rPr>
                <a:t>Source: </a:t>
              </a:r>
              <a:r>
                <a:rPr lang="en-US" sz="1000" b="1" dirty="0">
                  <a:solidFill>
                    <a:schemeClr val="tx1"/>
                  </a:solidFill>
                  <a:latin typeface="+mn-lt"/>
                </a:rPr>
                <a:t>Office of Financial Management</a:t>
              </a:r>
            </a:p>
          </p:txBody>
        </p:sp>
        <p:sp>
          <p:nvSpPr>
            <p:cNvPr id="21" name="TextBox 20"/>
            <p:cNvSpPr txBox="1"/>
            <p:nvPr/>
          </p:nvSpPr>
          <p:spPr>
            <a:xfrm>
              <a:off x="3375451" y="1458343"/>
              <a:ext cx="704039"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Whatcom</a:t>
              </a:r>
            </a:p>
            <a:p>
              <a:pPr algn="ctr"/>
              <a:r>
                <a:rPr lang="en-US" sz="1000" b="1" i="1" dirty="0">
                  <a:solidFill>
                    <a:schemeClr val="bg1"/>
                  </a:solidFill>
                  <a:latin typeface="+mn-lt"/>
                </a:rPr>
                <a:t>225,300</a:t>
              </a:r>
            </a:p>
          </p:txBody>
        </p:sp>
        <p:sp>
          <p:nvSpPr>
            <p:cNvPr id="22" name="TextBox 21"/>
            <p:cNvSpPr txBox="1"/>
            <p:nvPr/>
          </p:nvSpPr>
          <p:spPr>
            <a:xfrm>
              <a:off x="3389404" y="1893619"/>
              <a:ext cx="612668" cy="400110"/>
            </a:xfrm>
            <a:prstGeom prst="rect">
              <a:avLst/>
            </a:prstGeom>
            <a:noFill/>
            <a:ln w="12700">
              <a:noFill/>
            </a:ln>
            <a:effectLst/>
          </p:spPr>
          <p:txBody>
            <a:bodyPr wrap="none" rtlCol="0">
              <a:spAutoFit/>
            </a:bodyPr>
            <a:lstStyle/>
            <a:p>
              <a:pPr algn="ctr"/>
              <a:r>
                <a:rPr lang="en-US" sz="1000" b="1" dirty="0">
                  <a:solidFill>
                    <a:schemeClr val="bg1"/>
                  </a:solidFill>
                  <a:latin typeface="+mn-lt"/>
                </a:rPr>
                <a:t>Skagit</a:t>
              </a:r>
            </a:p>
            <a:p>
              <a:pPr algn="ctr"/>
              <a:r>
                <a:rPr lang="en-US" sz="1000" b="1" i="1" dirty="0">
                  <a:solidFill>
                    <a:schemeClr val="bg1"/>
                  </a:solidFill>
                  <a:latin typeface="+mn-lt"/>
                </a:rPr>
                <a:t>129,200</a:t>
              </a:r>
            </a:p>
          </p:txBody>
        </p:sp>
        <p:sp>
          <p:nvSpPr>
            <p:cNvPr id="23" name="TextBox 22"/>
            <p:cNvSpPr txBox="1"/>
            <p:nvPr/>
          </p:nvSpPr>
          <p:spPr>
            <a:xfrm>
              <a:off x="3333065" y="2428065"/>
              <a:ext cx="777777" cy="400110"/>
            </a:xfrm>
            <a:prstGeom prst="rect">
              <a:avLst/>
            </a:prstGeom>
            <a:noFill/>
            <a:ln w="12700">
              <a:noFill/>
            </a:ln>
            <a:effectLst/>
          </p:spPr>
          <p:txBody>
            <a:bodyPr wrap="none" rtlCol="0">
              <a:spAutoFit/>
            </a:bodyPr>
            <a:lstStyle/>
            <a:p>
              <a:pPr algn="ctr"/>
              <a:r>
                <a:rPr lang="en-US" sz="1000" b="1" dirty="0">
                  <a:solidFill>
                    <a:schemeClr val="tx1"/>
                  </a:solidFill>
                  <a:latin typeface="+mn-lt"/>
                </a:rPr>
                <a:t>Snohomish</a:t>
              </a:r>
            </a:p>
            <a:p>
              <a:pPr algn="ctr"/>
              <a:r>
                <a:rPr lang="en-US" sz="1000" b="1" i="1" dirty="0">
                  <a:solidFill>
                    <a:schemeClr val="tx1"/>
                  </a:solidFill>
                  <a:latin typeface="+mn-lt"/>
                </a:rPr>
                <a:t>818,700</a:t>
              </a:r>
            </a:p>
          </p:txBody>
        </p:sp>
        <p:sp>
          <p:nvSpPr>
            <p:cNvPr id="24" name="TextBox 23"/>
            <p:cNvSpPr txBox="1"/>
            <p:nvPr/>
          </p:nvSpPr>
          <p:spPr>
            <a:xfrm>
              <a:off x="3127154" y="3008582"/>
              <a:ext cx="938077" cy="553998"/>
            </a:xfrm>
            <a:prstGeom prst="rect">
              <a:avLst/>
            </a:prstGeom>
            <a:noFill/>
            <a:ln w="12700">
              <a:noFill/>
            </a:ln>
            <a:effectLst/>
          </p:spPr>
          <p:txBody>
            <a:bodyPr wrap="none" rtlCol="0">
              <a:spAutoFit/>
            </a:bodyPr>
            <a:lstStyle/>
            <a:p>
              <a:pPr algn="ctr"/>
              <a:r>
                <a:rPr lang="en-US" sz="1000" b="1" dirty="0">
                  <a:solidFill>
                    <a:schemeClr val="tx1"/>
                  </a:solidFill>
                  <a:latin typeface="+mn-lt"/>
                </a:rPr>
                <a:t>Seattle &amp; King</a:t>
              </a:r>
            </a:p>
            <a:p>
              <a:pPr algn="ctr"/>
              <a:r>
                <a:rPr lang="en-US" sz="1000" b="1" dirty="0">
                  <a:solidFill>
                    <a:schemeClr val="tx1"/>
                  </a:solidFill>
                  <a:latin typeface="+mn-lt"/>
                </a:rPr>
                <a:t>County</a:t>
              </a:r>
            </a:p>
            <a:p>
              <a:pPr algn="ctr"/>
              <a:r>
                <a:rPr lang="en-US" sz="1000" b="1" i="1" dirty="0">
                  <a:solidFill>
                    <a:schemeClr val="tx1"/>
                  </a:solidFill>
                  <a:latin typeface="+mn-lt"/>
                </a:rPr>
                <a:t>2,226,300</a:t>
              </a:r>
            </a:p>
          </p:txBody>
        </p:sp>
        <p:sp>
          <p:nvSpPr>
            <p:cNvPr id="25" name="TextBox 24"/>
            <p:cNvSpPr txBox="1"/>
            <p:nvPr/>
          </p:nvSpPr>
          <p:spPr>
            <a:xfrm>
              <a:off x="2898547" y="3676919"/>
              <a:ext cx="1029449" cy="400110"/>
            </a:xfrm>
            <a:prstGeom prst="rect">
              <a:avLst/>
            </a:prstGeom>
            <a:noFill/>
            <a:ln w="12700">
              <a:noFill/>
            </a:ln>
            <a:effectLst/>
          </p:spPr>
          <p:txBody>
            <a:bodyPr wrap="none" rtlCol="0">
              <a:spAutoFit/>
            </a:bodyPr>
            <a:lstStyle/>
            <a:p>
              <a:pPr algn="ctr"/>
              <a:r>
                <a:rPr lang="en-US" sz="1000" b="1" dirty="0">
                  <a:solidFill>
                    <a:schemeClr val="tx1"/>
                  </a:solidFill>
                  <a:latin typeface="+mn-lt"/>
                </a:rPr>
                <a:t>Tacoma-Pierce*</a:t>
              </a:r>
            </a:p>
            <a:p>
              <a:pPr algn="ctr"/>
              <a:r>
                <a:rPr lang="en-US" sz="1000" b="1" i="1" dirty="0">
                  <a:solidFill>
                    <a:schemeClr val="tx1"/>
                  </a:solidFill>
                  <a:latin typeface="+mn-lt"/>
                </a:rPr>
                <a:t>888,300</a:t>
              </a:r>
            </a:p>
          </p:txBody>
        </p:sp>
        <p:sp>
          <p:nvSpPr>
            <p:cNvPr id="26" name="TextBox 25"/>
            <p:cNvSpPr txBox="1"/>
            <p:nvPr/>
          </p:nvSpPr>
          <p:spPr>
            <a:xfrm>
              <a:off x="2694525" y="4149869"/>
              <a:ext cx="546945" cy="400110"/>
            </a:xfrm>
            <a:prstGeom prst="rect">
              <a:avLst/>
            </a:prstGeom>
            <a:noFill/>
            <a:ln w="12700">
              <a:noFill/>
            </a:ln>
            <a:effectLst/>
          </p:spPr>
          <p:txBody>
            <a:bodyPr wrap="none" rtlCol="0">
              <a:spAutoFit/>
            </a:bodyPr>
            <a:lstStyle/>
            <a:p>
              <a:pPr algn="ctr"/>
              <a:r>
                <a:rPr lang="en-US" sz="1000" b="1" dirty="0">
                  <a:solidFill>
                    <a:schemeClr val="bg1"/>
                  </a:solidFill>
                  <a:latin typeface="+mn-lt"/>
                </a:rPr>
                <a:t>Lewis</a:t>
              </a:r>
            </a:p>
            <a:p>
              <a:pPr algn="ctr"/>
              <a:r>
                <a:rPr lang="en-US" sz="1000" b="1" dirty="0">
                  <a:solidFill>
                    <a:schemeClr val="bg1"/>
                  </a:solidFill>
                  <a:latin typeface="+mn-lt"/>
                </a:rPr>
                <a:t>79,480</a:t>
              </a:r>
            </a:p>
          </p:txBody>
        </p:sp>
        <p:sp>
          <p:nvSpPr>
            <p:cNvPr id="27" name="TextBox 26"/>
            <p:cNvSpPr txBox="1"/>
            <p:nvPr/>
          </p:nvSpPr>
          <p:spPr>
            <a:xfrm>
              <a:off x="2540665" y="4597887"/>
              <a:ext cx="612668" cy="400110"/>
            </a:xfrm>
            <a:prstGeom prst="rect">
              <a:avLst/>
            </a:prstGeom>
            <a:noFill/>
            <a:ln w="12700">
              <a:noFill/>
            </a:ln>
            <a:effectLst/>
          </p:spPr>
          <p:txBody>
            <a:bodyPr wrap="none" rtlCol="0">
              <a:spAutoFit/>
            </a:bodyPr>
            <a:lstStyle/>
            <a:p>
              <a:pPr algn="ctr"/>
              <a:r>
                <a:rPr lang="en-US" sz="1000" b="1" dirty="0">
                  <a:solidFill>
                    <a:schemeClr val="bg1"/>
                  </a:solidFill>
                  <a:latin typeface="+mn-lt"/>
                </a:rPr>
                <a:t>Cowlitz</a:t>
              </a:r>
            </a:p>
            <a:p>
              <a:pPr algn="ctr"/>
              <a:r>
                <a:rPr lang="en-US" sz="1000" b="1" i="1" dirty="0">
                  <a:solidFill>
                    <a:schemeClr val="bg1"/>
                  </a:solidFill>
                  <a:latin typeface="+mn-lt"/>
                </a:rPr>
                <a:t>108,950</a:t>
              </a:r>
            </a:p>
          </p:txBody>
        </p:sp>
        <p:sp>
          <p:nvSpPr>
            <p:cNvPr id="28" name="TextBox 27"/>
            <p:cNvSpPr txBox="1"/>
            <p:nvPr/>
          </p:nvSpPr>
          <p:spPr>
            <a:xfrm>
              <a:off x="2665791" y="5105312"/>
              <a:ext cx="612668" cy="400110"/>
            </a:xfrm>
            <a:prstGeom prst="rect">
              <a:avLst/>
            </a:prstGeom>
            <a:noFill/>
            <a:ln w="12700">
              <a:noFill/>
            </a:ln>
            <a:effectLst/>
          </p:spPr>
          <p:txBody>
            <a:bodyPr wrap="none" rtlCol="0">
              <a:spAutoFit/>
            </a:bodyPr>
            <a:lstStyle/>
            <a:p>
              <a:pPr algn="ctr"/>
              <a:r>
                <a:rPr lang="en-US" sz="1000" b="1" dirty="0">
                  <a:solidFill>
                    <a:schemeClr val="tx1"/>
                  </a:solidFill>
                  <a:latin typeface="+mn-lt"/>
                </a:rPr>
                <a:t>Clark*</a:t>
              </a:r>
            </a:p>
            <a:p>
              <a:pPr algn="ctr"/>
              <a:r>
                <a:rPr lang="en-US" sz="1000" b="1" i="1" dirty="0">
                  <a:solidFill>
                    <a:schemeClr val="tx1"/>
                  </a:solidFill>
                  <a:latin typeface="+mn-lt"/>
                </a:rPr>
                <a:t>488,500</a:t>
              </a:r>
            </a:p>
          </p:txBody>
        </p:sp>
        <p:sp>
          <p:nvSpPr>
            <p:cNvPr id="29" name="TextBox 28"/>
            <p:cNvSpPr txBox="1"/>
            <p:nvPr/>
          </p:nvSpPr>
          <p:spPr>
            <a:xfrm>
              <a:off x="3183735" y="4685563"/>
              <a:ext cx="699230" cy="400110"/>
            </a:xfrm>
            <a:prstGeom prst="rect">
              <a:avLst/>
            </a:prstGeom>
            <a:noFill/>
            <a:ln w="12700">
              <a:noFill/>
            </a:ln>
            <a:effectLst/>
          </p:spPr>
          <p:txBody>
            <a:bodyPr wrap="none" rtlCol="0">
              <a:spAutoFit/>
            </a:bodyPr>
            <a:lstStyle/>
            <a:p>
              <a:pPr algn="ctr"/>
              <a:r>
                <a:rPr lang="en-US" sz="1000" b="1" dirty="0">
                  <a:solidFill>
                    <a:schemeClr val="bg1"/>
                  </a:solidFill>
                  <a:latin typeface="+mn-lt"/>
                </a:rPr>
                <a:t>Skamania</a:t>
              </a:r>
            </a:p>
            <a:p>
              <a:pPr algn="ctr"/>
              <a:r>
                <a:rPr lang="en-US" sz="1000" b="1" i="1" dirty="0">
                  <a:solidFill>
                    <a:schemeClr val="bg1"/>
                  </a:solidFill>
                  <a:latin typeface="+mn-lt"/>
                </a:rPr>
                <a:t>12,060</a:t>
              </a:r>
            </a:p>
          </p:txBody>
        </p:sp>
        <p:sp>
          <p:nvSpPr>
            <p:cNvPr id="30" name="TextBox 29"/>
            <p:cNvSpPr txBox="1"/>
            <p:nvPr/>
          </p:nvSpPr>
          <p:spPr>
            <a:xfrm>
              <a:off x="4038600" y="5026568"/>
              <a:ext cx="617477" cy="400110"/>
            </a:xfrm>
            <a:prstGeom prst="rect">
              <a:avLst/>
            </a:prstGeom>
            <a:noFill/>
            <a:ln w="12700">
              <a:noFill/>
            </a:ln>
            <a:effectLst/>
          </p:spPr>
          <p:txBody>
            <a:bodyPr wrap="none" rtlCol="0">
              <a:spAutoFit/>
            </a:bodyPr>
            <a:lstStyle/>
            <a:p>
              <a:pPr algn="ctr"/>
              <a:r>
                <a:rPr lang="en-US" sz="1000" b="1" dirty="0">
                  <a:solidFill>
                    <a:schemeClr val="bg1"/>
                  </a:solidFill>
                  <a:latin typeface="+mn-lt"/>
                </a:rPr>
                <a:t>Klickitat</a:t>
              </a:r>
            </a:p>
            <a:p>
              <a:pPr algn="ctr"/>
              <a:r>
                <a:rPr lang="en-US" sz="1000" b="1" i="1" dirty="0">
                  <a:solidFill>
                    <a:schemeClr val="bg1"/>
                  </a:solidFill>
                  <a:latin typeface="+mn-lt"/>
                </a:rPr>
                <a:t>22,430</a:t>
              </a:r>
            </a:p>
          </p:txBody>
        </p:sp>
        <p:sp>
          <p:nvSpPr>
            <p:cNvPr id="31" name="TextBox 30"/>
            <p:cNvSpPr txBox="1"/>
            <p:nvPr/>
          </p:nvSpPr>
          <p:spPr>
            <a:xfrm>
              <a:off x="2461742" y="2120897"/>
              <a:ext cx="546945" cy="400110"/>
            </a:xfrm>
            <a:prstGeom prst="rect">
              <a:avLst/>
            </a:prstGeom>
            <a:noFill/>
            <a:ln w="12700">
              <a:noFill/>
            </a:ln>
            <a:effectLst/>
          </p:spPr>
          <p:txBody>
            <a:bodyPr wrap="none" rtlCol="0">
              <a:spAutoFit/>
            </a:bodyPr>
            <a:lstStyle/>
            <a:p>
              <a:pPr algn="ctr"/>
              <a:r>
                <a:rPr lang="en-US" sz="1000" b="1" dirty="0">
                  <a:solidFill>
                    <a:schemeClr val="tx1"/>
                  </a:solidFill>
                  <a:latin typeface="+mn-lt"/>
                </a:rPr>
                <a:t>Island</a:t>
              </a:r>
            </a:p>
            <a:p>
              <a:pPr algn="ctr"/>
              <a:r>
                <a:rPr lang="en-US" sz="1000" b="1" i="1" dirty="0">
                  <a:solidFill>
                    <a:schemeClr val="tx1"/>
                  </a:solidFill>
                  <a:latin typeface="+mn-lt"/>
                </a:rPr>
                <a:t>84,820</a:t>
              </a:r>
            </a:p>
          </p:txBody>
        </p:sp>
        <p:sp>
          <p:nvSpPr>
            <p:cNvPr id="32" name="TextBox 31"/>
            <p:cNvSpPr txBox="1"/>
            <p:nvPr/>
          </p:nvSpPr>
          <p:spPr>
            <a:xfrm>
              <a:off x="1520085" y="2384490"/>
              <a:ext cx="577402" cy="400110"/>
            </a:xfrm>
            <a:prstGeom prst="rect">
              <a:avLst/>
            </a:prstGeom>
            <a:noFill/>
            <a:ln w="12700">
              <a:noFill/>
            </a:ln>
            <a:effectLst/>
          </p:spPr>
          <p:txBody>
            <a:bodyPr wrap="none" rtlCol="0">
              <a:spAutoFit/>
            </a:bodyPr>
            <a:lstStyle/>
            <a:p>
              <a:pPr algn="ctr"/>
              <a:r>
                <a:rPr lang="en-US" sz="1000" b="1" dirty="0">
                  <a:solidFill>
                    <a:schemeClr val="bg1"/>
                  </a:solidFill>
                  <a:latin typeface="+mn-lt"/>
                </a:rPr>
                <a:t>Clallam</a:t>
              </a:r>
            </a:p>
            <a:p>
              <a:pPr algn="ctr"/>
              <a:r>
                <a:rPr lang="en-US" sz="1000" b="1" i="1" dirty="0">
                  <a:solidFill>
                    <a:schemeClr val="bg1"/>
                  </a:solidFill>
                  <a:latin typeface="+mn-lt"/>
                </a:rPr>
                <a:t>76,010</a:t>
              </a:r>
            </a:p>
          </p:txBody>
        </p:sp>
        <p:sp>
          <p:nvSpPr>
            <p:cNvPr id="33" name="TextBox 32"/>
            <p:cNvSpPr txBox="1"/>
            <p:nvPr/>
          </p:nvSpPr>
          <p:spPr>
            <a:xfrm>
              <a:off x="1575921" y="2773299"/>
              <a:ext cx="678391" cy="400110"/>
            </a:xfrm>
            <a:prstGeom prst="rect">
              <a:avLst/>
            </a:prstGeom>
            <a:noFill/>
            <a:ln w="12700">
              <a:noFill/>
            </a:ln>
            <a:effectLst/>
          </p:spPr>
          <p:txBody>
            <a:bodyPr wrap="none" rtlCol="0">
              <a:spAutoFit/>
            </a:bodyPr>
            <a:lstStyle/>
            <a:p>
              <a:pPr algn="ctr"/>
              <a:r>
                <a:rPr lang="en-US" sz="1000" b="1" dirty="0">
                  <a:solidFill>
                    <a:schemeClr val="bg1"/>
                  </a:solidFill>
                  <a:latin typeface="+mn-lt"/>
                </a:rPr>
                <a:t>Jefferson</a:t>
              </a:r>
            </a:p>
            <a:p>
              <a:pPr algn="ctr"/>
              <a:r>
                <a:rPr lang="en-US" sz="1000" b="1" i="1" dirty="0">
                  <a:solidFill>
                    <a:schemeClr val="bg1"/>
                  </a:solidFill>
                  <a:latin typeface="+mn-lt"/>
                </a:rPr>
                <a:t>31,900</a:t>
              </a:r>
            </a:p>
          </p:txBody>
        </p:sp>
        <p:sp>
          <p:nvSpPr>
            <p:cNvPr id="34" name="TextBox 33"/>
            <p:cNvSpPr txBox="1"/>
            <p:nvPr/>
          </p:nvSpPr>
          <p:spPr>
            <a:xfrm>
              <a:off x="1587056" y="3185348"/>
              <a:ext cx="554959" cy="553998"/>
            </a:xfrm>
            <a:prstGeom prst="rect">
              <a:avLst/>
            </a:prstGeom>
            <a:noFill/>
            <a:ln w="12700">
              <a:noFill/>
            </a:ln>
            <a:effectLst/>
          </p:spPr>
          <p:txBody>
            <a:bodyPr wrap="none" rtlCol="0">
              <a:spAutoFit/>
            </a:bodyPr>
            <a:lstStyle/>
            <a:p>
              <a:pPr algn="ctr"/>
              <a:r>
                <a:rPr lang="en-US" sz="1000" b="1" dirty="0">
                  <a:solidFill>
                    <a:schemeClr val="bg1"/>
                  </a:solidFill>
                  <a:latin typeface="+mn-lt"/>
                </a:rPr>
                <a:t>Grays</a:t>
              </a:r>
            </a:p>
            <a:p>
              <a:pPr algn="ctr"/>
              <a:r>
                <a:rPr lang="en-US" sz="1000" b="1" dirty="0">
                  <a:solidFill>
                    <a:schemeClr val="bg1"/>
                  </a:solidFill>
                  <a:latin typeface="+mn-lt"/>
                </a:rPr>
                <a:t>Harbor</a:t>
              </a:r>
            </a:p>
            <a:p>
              <a:pPr algn="ctr"/>
              <a:r>
                <a:rPr lang="en-US" sz="1000" b="1" i="1" dirty="0">
                  <a:solidFill>
                    <a:schemeClr val="bg1"/>
                  </a:solidFill>
                  <a:latin typeface="+mn-lt"/>
                </a:rPr>
                <a:t>74,160</a:t>
              </a:r>
            </a:p>
          </p:txBody>
        </p:sp>
        <p:sp>
          <p:nvSpPr>
            <p:cNvPr id="35" name="TextBox 34"/>
            <p:cNvSpPr txBox="1"/>
            <p:nvPr/>
          </p:nvSpPr>
          <p:spPr>
            <a:xfrm>
              <a:off x="1746342" y="4123896"/>
              <a:ext cx="546945" cy="400110"/>
            </a:xfrm>
            <a:prstGeom prst="rect">
              <a:avLst/>
            </a:prstGeom>
            <a:noFill/>
            <a:ln w="12700">
              <a:noFill/>
            </a:ln>
            <a:effectLst/>
          </p:spPr>
          <p:txBody>
            <a:bodyPr wrap="none" rtlCol="0">
              <a:spAutoFit/>
            </a:bodyPr>
            <a:lstStyle/>
            <a:p>
              <a:pPr algn="ctr"/>
              <a:r>
                <a:rPr lang="en-US" sz="1000" b="1" dirty="0">
                  <a:solidFill>
                    <a:schemeClr val="bg1"/>
                  </a:solidFill>
                  <a:latin typeface="+mn-lt"/>
                </a:rPr>
                <a:t>Pacific</a:t>
              </a:r>
            </a:p>
            <a:p>
              <a:pPr algn="ctr"/>
              <a:r>
                <a:rPr lang="en-US" sz="1000" b="1" i="1" dirty="0">
                  <a:solidFill>
                    <a:schemeClr val="bg1"/>
                  </a:solidFill>
                  <a:latin typeface="+mn-lt"/>
                </a:rPr>
                <a:t>21,640</a:t>
              </a:r>
            </a:p>
          </p:txBody>
        </p:sp>
        <p:sp>
          <p:nvSpPr>
            <p:cNvPr id="36" name="TextBox 35"/>
            <p:cNvSpPr txBox="1"/>
            <p:nvPr/>
          </p:nvSpPr>
          <p:spPr>
            <a:xfrm>
              <a:off x="1607814" y="4605462"/>
              <a:ext cx="822661" cy="400110"/>
            </a:xfrm>
            <a:prstGeom prst="rect">
              <a:avLst/>
            </a:prstGeom>
            <a:noFill/>
            <a:ln w="12700">
              <a:noFill/>
            </a:ln>
            <a:effectLst/>
          </p:spPr>
          <p:txBody>
            <a:bodyPr wrap="none" rtlCol="0">
              <a:spAutoFit/>
            </a:bodyPr>
            <a:lstStyle/>
            <a:p>
              <a:pPr algn="ctr"/>
              <a:r>
                <a:rPr lang="en-US" sz="1000" b="1" dirty="0">
                  <a:solidFill>
                    <a:schemeClr val="tx1"/>
                  </a:solidFill>
                  <a:latin typeface="+mn-lt"/>
                </a:rPr>
                <a:t>Wahkiakum</a:t>
              </a:r>
            </a:p>
            <a:p>
              <a:pPr algn="ctr"/>
              <a:r>
                <a:rPr lang="en-US" sz="1000" b="1" i="1" dirty="0">
                  <a:solidFill>
                    <a:schemeClr val="tx1"/>
                  </a:solidFill>
                  <a:latin typeface="+mn-lt"/>
                </a:rPr>
                <a:t>4,190</a:t>
              </a:r>
            </a:p>
          </p:txBody>
        </p:sp>
        <p:sp>
          <p:nvSpPr>
            <p:cNvPr id="37" name="TextBox 36"/>
            <p:cNvSpPr txBox="1"/>
            <p:nvPr/>
          </p:nvSpPr>
          <p:spPr>
            <a:xfrm>
              <a:off x="2349317" y="3750297"/>
              <a:ext cx="678391" cy="400110"/>
            </a:xfrm>
            <a:prstGeom prst="rect">
              <a:avLst/>
            </a:prstGeom>
            <a:noFill/>
            <a:ln w="12700">
              <a:noFill/>
            </a:ln>
            <a:effectLst/>
          </p:spPr>
          <p:txBody>
            <a:bodyPr wrap="none" rtlCol="0">
              <a:spAutoFit/>
            </a:bodyPr>
            <a:lstStyle/>
            <a:p>
              <a:pPr algn="ctr"/>
              <a:r>
                <a:rPr lang="en-US" sz="1000" b="1" dirty="0">
                  <a:solidFill>
                    <a:schemeClr val="bg1"/>
                  </a:solidFill>
                  <a:latin typeface="+mn-lt"/>
                </a:rPr>
                <a:t>Thurston</a:t>
              </a:r>
            </a:p>
            <a:p>
              <a:pPr algn="ctr"/>
              <a:r>
                <a:rPr lang="en-US" sz="1000" b="1" i="1" dirty="0">
                  <a:solidFill>
                    <a:schemeClr val="bg1"/>
                  </a:solidFill>
                  <a:latin typeface="+mn-lt"/>
                </a:rPr>
                <a:t>285,800</a:t>
              </a:r>
            </a:p>
          </p:txBody>
        </p:sp>
        <p:sp>
          <p:nvSpPr>
            <p:cNvPr id="38" name="TextBox 37"/>
            <p:cNvSpPr txBox="1"/>
            <p:nvPr/>
          </p:nvSpPr>
          <p:spPr>
            <a:xfrm>
              <a:off x="2113530" y="3340557"/>
              <a:ext cx="548547" cy="400110"/>
            </a:xfrm>
            <a:prstGeom prst="rect">
              <a:avLst/>
            </a:prstGeom>
            <a:noFill/>
            <a:ln w="12700">
              <a:noFill/>
            </a:ln>
            <a:effectLst/>
          </p:spPr>
          <p:txBody>
            <a:bodyPr wrap="none" rtlCol="0">
              <a:spAutoFit/>
            </a:bodyPr>
            <a:lstStyle/>
            <a:p>
              <a:pPr algn="ctr"/>
              <a:r>
                <a:rPr lang="en-US" sz="1000" b="1" dirty="0">
                  <a:solidFill>
                    <a:schemeClr val="bg1"/>
                  </a:solidFill>
                  <a:latin typeface="+mn-lt"/>
                </a:rPr>
                <a:t>Mason</a:t>
              </a:r>
            </a:p>
            <a:p>
              <a:pPr algn="ctr"/>
              <a:r>
                <a:rPr lang="en-US" sz="1000" b="1" i="1" dirty="0">
                  <a:solidFill>
                    <a:schemeClr val="bg1"/>
                  </a:solidFill>
                  <a:latin typeface="+mn-lt"/>
                </a:rPr>
                <a:t>64,980</a:t>
              </a:r>
            </a:p>
          </p:txBody>
        </p:sp>
        <p:sp>
          <p:nvSpPr>
            <p:cNvPr id="39" name="TextBox 38"/>
            <p:cNvSpPr txBox="1"/>
            <p:nvPr/>
          </p:nvSpPr>
          <p:spPr>
            <a:xfrm>
              <a:off x="4248264" y="4318502"/>
              <a:ext cx="612668" cy="400110"/>
            </a:xfrm>
            <a:prstGeom prst="rect">
              <a:avLst/>
            </a:prstGeom>
            <a:noFill/>
            <a:ln w="12700">
              <a:noFill/>
            </a:ln>
            <a:effectLst/>
          </p:spPr>
          <p:txBody>
            <a:bodyPr wrap="none" rtlCol="0">
              <a:spAutoFit/>
            </a:bodyPr>
            <a:lstStyle/>
            <a:p>
              <a:pPr algn="ctr"/>
              <a:r>
                <a:rPr lang="en-US" sz="1000" b="1" dirty="0">
                  <a:solidFill>
                    <a:schemeClr val="tx1"/>
                  </a:solidFill>
                  <a:latin typeface="+mn-lt"/>
                </a:rPr>
                <a:t>Yakima</a:t>
              </a:r>
            </a:p>
            <a:p>
              <a:pPr algn="ctr"/>
              <a:r>
                <a:rPr lang="en-US" sz="1000" b="1" i="1" dirty="0">
                  <a:solidFill>
                    <a:schemeClr val="tx1"/>
                  </a:solidFill>
                  <a:latin typeface="+mn-lt"/>
                </a:rPr>
                <a:t>255,950</a:t>
              </a:r>
            </a:p>
          </p:txBody>
        </p:sp>
        <p:sp>
          <p:nvSpPr>
            <p:cNvPr id="40" name="TextBox 39"/>
            <p:cNvSpPr txBox="1"/>
            <p:nvPr/>
          </p:nvSpPr>
          <p:spPr>
            <a:xfrm>
              <a:off x="4270566" y="3514832"/>
              <a:ext cx="567783" cy="400110"/>
            </a:xfrm>
            <a:prstGeom prst="rect">
              <a:avLst/>
            </a:prstGeom>
            <a:noFill/>
            <a:ln w="12700">
              <a:noFill/>
            </a:ln>
            <a:effectLst/>
          </p:spPr>
          <p:txBody>
            <a:bodyPr wrap="none" rtlCol="0">
              <a:spAutoFit/>
            </a:bodyPr>
            <a:lstStyle/>
            <a:p>
              <a:pPr algn="ctr"/>
              <a:r>
                <a:rPr lang="en-US" sz="1000" b="1" dirty="0">
                  <a:solidFill>
                    <a:schemeClr val="tx1"/>
                  </a:solidFill>
                  <a:latin typeface="+mn-lt"/>
                </a:rPr>
                <a:t>Kittitas</a:t>
              </a:r>
            </a:p>
            <a:p>
              <a:pPr algn="ctr"/>
              <a:r>
                <a:rPr lang="en-US" sz="1000" b="1" i="1" dirty="0">
                  <a:solidFill>
                    <a:schemeClr val="tx1"/>
                  </a:solidFill>
                  <a:latin typeface="+mn-lt"/>
                </a:rPr>
                <a:t>46,570</a:t>
              </a:r>
            </a:p>
          </p:txBody>
        </p:sp>
        <p:sp>
          <p:nvSpPr>
            <p:cNvPr id="41" name="TextBox 40"/>
            <p:cNvSpPr txBox="1"/>
            <p:nvPr/>
          </p:nvSpPr>
          <p:spPr>
            <a:xfrm>
              <a:off x="4342256" y="2890319"/>
              <a:ext cx="548547"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Chelan</a:t>
              </a:r>
            </a:p>
            <a:p>
              <a:pPr algn="ctr"/>
              <a:r>
                <a:rPr lang="en-US" sz="1000" b="1" i="1" dirty="0">
                  <a:solidFill>
                    <a:schemeClr val="bg1"/>
                  </a:solidFill>
                  <a:latin typeface="+mn-lt"/>
                </a:rPr>
                <a:t>78,420</a:t>
              </a:r>
            </a:p>
          </p:txBody>
        </p:sp>
        <p:sp>
          <p:nvSpPr>
            <p:cNvPr id="42" name="TextBox 41"/>
            <p:cNvSpPr txBox="1"/>
            <p:nvPr/>
          </p:nvSpPr>
          <p:spPr>
            <a:xfrm>
              <a:off x="4982729" y="2909125"/>
              <a:ext cx="612668"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Douglas</a:t>
              </a:r>
            </a:p>
            <a:p>
              <a:pPr algn="ctr"/>
              <a:r>
                <a:rPr lang="en-US" sz="1000" b="1" i="1" dirty="0">
                  <a:solidFill>
                    <a:schemeClr val="bg1"/>
                  </a:solidFill>
                  <a:latin typeface="+mn-lt"/>
                </a:rPr>
                <a:t>42,820</a:t>
              </a:r>
            </a:p>
          </p:txBody>
        </p:sp>
        <p:sp>
          <p:nvSpPr>
            <p:cNvPr id="43" name="TextBox 42"/>
            <p:cNvSpPr txBox="1"/>
            <p:nvPr/>
          </p:nvSpPr>
          <p:spPr>
            <a:xfrm>
              <a:off x="4675507" y="2649210"/>
              <a:ext cx="1091966" cy="246221"/>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(Chelan-Douglas)</a:t>
              </a:r>
            </a:p>
          </p:txBody>
        </p:sp>
        <p:sp>
          <p:nvSpPr>
            <p:cNvPr id="44" name="TextBox 43"/>
            <p:cNvSpPr txBox="1"/>
            <p:nvPr/>
          </p:nvSpPr>
          <p:spPr>
            <a:xfrm>
              <a:off x="4966100" y="1773081"/>
              <a:ext cx="744114"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Okanogan</a:t>
              </a:r>
            </a:p>
            <a:p>
              <a:pPr algn="ctr"/>
              <a:r>
                <a:rPr lang="en-US" sz="1000" b="1" i="1" dirty="0">
                  <a:solidFill>
                    <a:schemeClr val="tx1"/>
                  </a:solidFill>
                  <a:latin typeface="+mn-lt"/>
                </a:rPr>
                <a:t>42,730</a:t>
              </a:r>
            </a:p>
          </p:txBody>
        </p:sp>
        <p:sp>
          <p:nvSpPr>
            <p:cNvPr id="45" name="TextBox 44"/>
            <p:cNvSpPr txBox="1"/>
            <p:nvPr/>
          </p:nvSpPr>
          <p:spPr>
            <a:xfrm>
              <a:off x="5255739" y="4654588"/>
              <a:ext cx="612668"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Benton</a:t>
              </a:r>
            </a:p>
            <a:p>
              <a:pPr algn="ctr"/>
              <a:r>
                <a:rPr lang="en-US" sz="1000" b="1" i="1" dirty="0">
                  <a:solidFill>
                    <a:schemeClr val="bg1"/>
                  </a:solidFill>
                  <a:latin typeface="+mn-lt"/>
                </a:rPr>
                <a:t>201,800</a:t>
              </a:r>
            </a:p>
          </p:txBody>
        </p:sp>
        <p:sp>
          <p:nvSpPr>
            <p:cNvPr id="46" name="TextBox 45"/>
            <p:cNvSpPr txBox="1"/>
            <p:nvPr/>
          </p:nvSpPr>
          <p:spPr>
            <a:xfrm>
              <a:off x="5712968" y="4364979"/>
              <a:ext cx="614271"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Franklin</a:t>
              </a:r>
            </a:p>
            <a:p>
              <a:pPr algn="ctr"/>
              <a:r>
                <a:rPr lang="en-US" sz="1000" b="1" i="1" dirty="0">
                  <a:solidFill>
                    <a:schemeClr val="bg1"/>
                  </a:solidFill>
                  <a:latin typeface="+mn-lt"/>
                </a:rPr>
                <a:t>94,680</a:t>
              </a:r>
            </a:p>
          </p:txBody>
        </p:sp>
        <p:sp>
          <p:nvSpPr>
            <p:cNvPr id="47" name="TextBox 46"/>
            <p:cNvSpPr txBox="1"/>
            <p:nvPr/>
          </p:nvSpPr>
          <p:spPr>
            <a:xfrm>
              <a:off x="5246202" y="4210801"/>
              <a:ext cx="1120820" cy="246221"/>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(Benton-Franklin)</a:t>
              </a:r>
            </a:p>
          </p:txBody>
        </p:sp>
        <p:sp>
          <p:nvSpPr>
            <p:cNvPr id="48" name="TextBox 47"/>
            <p:cNvSpPr txBox="1"/>
            <p:nvPr/>
          </p:nvSpPr>
          <p:spPr>
            <a:xfrm>
              <a:off x="5320139" y="3446935"/>
              <a:ext cx="546945"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Grant</a:t>
              </a:r>
            </a:p>
            <a:p>
              <a:pPr algn="ctr"/>
              <a:r>
                <a:rPr lang="en-US" sz="1000" b="1" i="1" dirty="0">
                  <a:solidFill>
                    <a:schemeClr val="tx1"/>
                  </a:solidFill>
                  <a:latin typeface="+mn-lt"/>
                </a:rPr>
                <a:t>98,740</a:t>
              </a:r>
            </a:p>
          </p:txBody>
        </p:sp>
        <p:sp>
          <p:nvSpPr>
            <p:cNvPr id="49" name="TextBox 48"/>
            <p:cNvSpPr txBox="1"/>
            <p:nvPr/>
          </p:nvSpPr>
          <p:spPr>
            <a:xfrm>
              <a:off x="6116015" y="1812851"/>
              <a:ext cx="481222" cy="400110"/>
            </a:xfrm>
            <a:prstGeom prst="rect">
              <a:avLst/>
            </a:prstGeom>
            <a:noFill/>
            <a:ln w="12700">
              <a:noFill/>
            </a:ln>
            <a:effectLst/>
          </p:spPr>
          <p:txBody>
            <a:bodyPr wrap="none" rtlCol="0">
              <a:spAutoFit/>
            </a:bodyPr>
            <a:lstStyle/>
            <a:p>
              <a:pPr algn="ctr"/>
              <a:r>
                <a:rPr lang="en-US" sz="1000" b="1" dirty="0">
                  <a:solidFill>
                    <a:schemeClr val="bg1"/>
                  </a:solidFill>
                  <a:latin typeface="+mn-lt"/>
                </a:rPr>
                <a:t>Ferry</a:t>
              </a:r>
            </a:p>
            <a:p>
              <a:pPr algn="ctr"/>
              <a:r>
                <a:rPr lang="en-US" sz="1000" b="1" i="1" dirty="0">
                  <a:solidFill>
                    <a:schemeClr val="bg1"/>
                  </a:solidFill>
                  <a:latin typeface="+mn-lt"/>
                </a:rPr>
                <a:t>7,830</a:t>
              </a:r>
            </a:p>
          </p:txBody>
        </p:sp>
        <p:sp>
          <p:nvSpPr>
            <p:cNvPr id="50" name="TextBox 49"/>
            <p:cNvSpPr txBox="1"/>
            <p:nvPr/>
          </p:nvSpPr>
          <p:spPr>
            <a:xfrm>
              <a:off x="6638956" y="2045266"/>
              <a:ext cx="612668" cy="400110"/>
            </a:xfrm>
            <a:prstGeom prst="rect">
              <a:avLst/>
            </a:prstGeom>
            <a:noFill/>
            <a:ln w="12700">
              <a:noFill/>
            </a:ln>
            <a:effectLst/>
          </p:spPr>
          <p:txBody>
            <a:bodyPr wrap="none" rtlCol="0">
              <a:spAutoFit/>
            </a:bodyPr>
            <a:lstStyle/>
            <a:p>
              <a:pPr algn="ctr"/>
              <a:r>
                <a:rPr lang="en-US" sz="1000" b="1" dirty="0">
                  <a:solidFill>
                    <a:schemeClr val="bg1"/>
                  </a:solidFill>
                  <a:latin typeface="+mn-lt"/>
                </a:rPr>
                <a:t>Stevens</a:t>
              </a:r>
            </a:p>
            <a:p>
              <a:pPr algn="ctr"/>
              <a:r>
                <a:rPr lang="en-US" sz="1000" b="1" i="1" dirty="0">
                  <a:solidFill>
                    <a:schemeClr val="bg1"/>
                  </a:solidFill>
                  <a:latin typeface="+mn-lt"/>
                </a:rPr>
                <a:t>45,570</a:t>
              </a:r>
            </a:p>
          </p:txBody>
        </p:sp>
        <p:sp>
          <p:nvSpPr>
            <p:cNvPr id="51" name="TextBox 50"/>
            <p:cNvSpPr txBox="1"/>
            <p:nvPr/>
          </p:nvSpPr>
          <p:spPr>
            <a:xfrm>
              <a:off x="7139356" y="1725827"/>
              <a:ext cx="546945" cy="553998"/>
            </a:xfrm>
            <a:prstGeom prst="rect">
              <a:avLst/>
            </a:prstGeom>
            <a:noFill/>
            <a:ln w="12700">
              <a:noFill/>
            </a:ln>
            <a:effectLst/>
          </p:spPr>
          <p:txBody>
            <a:bodyPr wrap="none" rtlCol="0">
              <a:spAutoFit/>
            </a:bodyPr>
            <a:lstStyle/>
            <a:p>
              <a:pPr algn="ctr"/>
              <a:r>
                <a:rPr lang="en-US" sz="1000" b="1" dirty="0">
                  <a:solidFill>
                    <a:schemeClr val="bg1"/>
                  </a:solidFill>
                  <a:latin typeface="+mn-lt"/>
                </a:rPr>
                <a:t>Pend</a:t>
              </a:r>
            </a:p>
            <a:p>
              <a:pPr algn="ctr"/>
              <a:r>
                <a:rPr lang="en-US" sz="1000" b="1" dirty="0">
                  <a:solidFill>
                    <a:schemeClr val="bg1"/>
                  </a:solidFill>
                  <a:latin typeface="+mn-lt"/>
                </a:rPr>
                <a:t>Oreille</a:t>
              </a:r>
            </a:p>
            <a:p>
              <a:pPr algn="ctr"/>
              <a:r>
                <a:rPr lang="en-US" sz="1000" b="1" i="1" dirty="0">
                  <a:solidFill>
                    <a:schemeClr val="bg1"/>
                  </a:solidFill>
                  <a:latin typeface="+mn-lt"/>
                </a:rPr>
                <a:t>13,740</a:t>
              </a:r>
            </a:p>
          </p:txBody>
        </p:sp>
        <p:sp>
          <p:nvSpPr>
            <p:cNvPr id="52" name="TextBox 51"/>
            <p:cNvSpPr txBox="1"/>
            <p:nvPr/>
          </p:nvSpPr>
          <p:spPr>
            <a:xfrm>
              <a:off x="6205692" y="2938654"/>
              <a:ext cx="562975"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Lincoln</a:t>
              </a:r>
            </a:p>
            <a:p>
              <a:pPr algn="ctr"/>
              <a:r>
                <a:rPr lang="en-US" sz="1000" b="1" i="1" dirty="0">
                  <a:solidFill>
                    <a:schemeClr val="tx1"/>
                  </a:solidFill>
                  <a:latin typeface="+mn-lt"/>
                </a:rPr>
                <a:t>10,960</a:t>
              </a:r>
            </a:p>
          </p:txBody>
        </p:sp>
        <p:sp>
          <p:nvSpPr>
            <p:cNvPr id="53" name="TextBox 52"/>
            <p:cNvSpPr txBox="1"/>
            <p:nvPr/>
          </p:nvSpPr>
          <p:spPr>
            <a:xfrm>
              <a:off x="6994989" y="2916285"/>
              <a:ext cx="63991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Spokane</a:t>
              </a:r>
            </a:p>
            <a:p>
              <a:pPr algn="ctr"/>
              <a:r>
                <a:rPr lang="en-US" sz="1000" b="1" i="1" dirty="0">
                  <a:solidFill>
                    <a:schemeClr val="tx1"/>
                  </a:solidFill>
                  <a:latin typeface="+mn-lt"/>
                </a:rPr>
                <a:t>515,250</a:t>
              </a:r>
            </a:p>
          </p:txBody>
        </p:sp>
        <p:sp>
          <p:nvSpPr>
            <p:cNvPr id="54" name="TextBox 53"/>
            <p:cNvSpPr txBox="1"/>
            <p:nvPr/>
          </p:nvSpPr>
          <p:spPr>
            <a:xfrm>
              <a:off x="6159125" y="3634270"/>
              <a:ext cx="548547"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Adams</a:t>
              </a:r>
            </a:p>
            <a:p>
              <a:pPr algn="ctr"/>
              <a:r>
                <a:rPr lang="en-US" sz="1000" b="1" i="1" dirty="0">
                  <a:solidFill>
                    <a:schemeClr val="bg1"/>
                  </a:solidFill>
                  <a:latin typeface="+mn-lt"/>
                </a:rPr>
                <a:t>20,150</a:t>
              </a:r>
            </a:p>
          </p:txBody>
        </p:sp>
        <p:sp>
          <p:nvSpPr>
            <p:cNvPr id="55" name="TextBox 54"/>
            <p:cNvSpPr txBox="1"/>
            <p:nvPr/>
          </p:nvSpPr>
          <p:spPr>
            <a:xfrm>
              <a:off x="6919605" y="3643444"/>
              <a:ext cx="68319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Whitman</a:t>
              </a:r>
            </a:p>
            <a:p>
              <a:pPr algn="ctr"/>
              <a:r>
                <a:rPr lang="en-US" sz="1000" b="1" i="1" dirty="0">
                  <a:solidFill>
                    <a:schemeClr val="tx1"/>
                  </a:solidFill>
                  <a:latin typeface="+mn-lt"/>
                </a:rPr>
                <a:t>50,130</a:t>
              </a:r>
            </a:p>
          </p:txBody>
        </p:sp>
        <p:sp>
          <p:nvSpPr>
            <p:cNvPr id="56" name="TextBox 55"/>
            <p:cNvSpPr txBox="1"/>
            <p:nvPr/>
          </p:nvSpPr>
          <p:spPr>
            <a:xfrm>
              <a:off x="6061675" y="4648162"/>
              <a:ext cx="825867"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Walla Walla</a:t>
              </a:r>
            </a:p>
            <a:p>
              <a:pPr algn="ctr"/>
              <a:r>
                <a:rPr lang="en-US" sz="1000" b="1" i="1" dirty="0">
                  <a:solidFill>
                    <a:schemeClr val="bg1"/>
                  </a:solidFill>
                  <a:latin typeface="+mn-lt"/>
                </a:rPr>
                <a:t>62,200</a:t>
              </a:r>
            </a:p>
          </p:txBody>
        </p:sp>
        <p:sp>
          <p:nvSpPr>
            <p:cNvPr id="57" name="TextBox 56"/>
            <p:cNvSpPr txBox="1"/>
            <p:nvPr/>
          </p:nvSpPr>
          <p:spPr>
            <a:xfrm>
              <a:off x="6736312" y="4530931"/>
              <a:ext cx="689612"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Columbia</a:t>
              </a:r>
            </a:p>
            <a:p>
              <a:pPr algn="ctr"/>
              <a:r>
                <a:rPr lang="en-US" sz="1000" b="1" i="1" dirty="0">
                  <a:solidFill>
                    <a:schemeClr val="tx1"/>
                  </a:solidFill>
                  <a:latin typeface="+mn-lt"/>
                </a:rPr>
                <a:t>4,160</a:t>
              </a:r>
            </a:p>
          </p:txBody>
        </p:sp>
        <p:sp>
          <p:nvSpPr>
            <p:cNvPr id="58" name="TextBox 57"/>
            <p:cNvSpPr txBox="1"/>
            <p:nvPr/>
          </p:nvSpPr>
          <p:spPr>
            <a:xfrm>
              <a:off x="6977314" y="4182258"/>
              <a:ext cx="611065"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Garfield</a:t>
              </a:r>
            </a:p>
            <a:p>
              <a:pPr algn="ctr"/>
              <a:r>
                <a:rPr lang="en-US" sz="1000" b="1" i="1" dirty="0">
                  <a:solidFill>
                    <a:schemeClr val="tx1"/>
                  </a:solidFill>
                  <a:latin typeface="+mn-lt"/>
                </a:rPr>
                <a:t>2,220</a:t>
              </a:r>
            </a:p>
          </p:txBody>
        </p:sp>
        <p:sp>
          <p:nvSpPr>
            <p:cNvPr id="59" name="TextBox 58"/>
            <p:cNvSpPr txBox="1"/>
            <p:nvPr/>
          </p:nvSpPr>
          <p:spPr>
            <a:xfrm>
              <a:off x="7318154" y="4564550"/>
              <a:ext cx="546945"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Asotin</a:t>
              </a:r>
            </a:p>
            <a:p>
              <a:pPr algn="ctr"/>
              <a:r>
                <a:rPr lang="en-US" sz="1000" b="1" i="1" dirty="0">
                  <a:solidFill>
                    <a:schemeClr val="tx1"/>
                  </a:solidFill>
                  <a:latin typeface="+mn-lt"/>
                </a:rPr>
                <a:t>22,520</a:t>
              </a:r>
            </a:p>
          </p:txBody>
        </p:sp>
        <p:sp>
          <p:nvSpPr>
            <p:cNvPr id="60" name="TextBox 59"/>
            <p:cNvSpPr txBox="1"/>
            <p:nvPr/>
          </p:nvSpPr>
          <p:spPr>
            <a:xfrm>
              <a:off x="6175602" y="1528900"/>
              <a:ext cx="1378904" cy="246221"/>
            </a:xfrm>
            <a:prstGeom prst="rect">
              <a:avLst/>
            </a:prstGeom>
            <a:noFill/>
            <a:ln w="12700">
              <a:noFill/>
            </a:ln>
            <a:effectLst/>
          </p:spPr>
          <p:txBody>
            <a:bodyPr wrap="none" rtlCol="0">
              <a:spAutoFit/>
            </a:bodyPr>
            <a:lstStyle/>
            <a:p>
              <a:pPr algn="ctr"/>
              <a:r>
                <a:rPr lang="en-US" sz="1000" b="1" dirty="0">
                  <a:solidFill>
                    <a:schemeClr val="bg1"/>
                  </a:solidFill>
                  <a:latin typeface="+mn-lt"/>
                </a:rPr>
                <a:t>(Northeast Tri County)</a:t>
              </a:r>
            </a:p>
          </p:txBody>
        </p:sp>
        <p:sp>
          <p:nvSpPr>
            <p:cNvPr id="61" name="TextBox 60"/>
            <p:cNvSpPr txBox="1"/>
            <p:nvPr/>
          </p:nvSpPr>
          <p:spPr>
            <a:xfrm>
              <a:off x="2082281" y="1500126"/>
              <a:ext cx="647933" cy="400110"/>
            </a:xfrm>
            <a:prstGeom prst="rect">
              <a:avLst/>
            </a:prstGeom>
            <a:noFill/>
            <a:ln w="12700">
              <a:noFill/>
            </a:ln>
            <a:effectLst/>
          </p:spPr>
          <p:txBody>
            <a:bodyPr wrap="none" rtlCol="0">
              <a:spAutoFit/>
            </a:bodyPr>
            <a:lstStyle/>
            <a:p>
              <a:pPr algn="ctr"/>
              <a:r>
                <a:rPr lang="en-US" sz="1000" b="1" dirty="0">
                  <a:solidFill>
                    <a:schemeClr val="tx1"/>
                  </a:solidFill>
                  <a:latin typeface="+mn-lt"/>
                </a:rPr>
                <a:t>San Juan</a:t>
              </a:r>
            </a:p>
            <a:p>
              <a:pPr algn="ctr"/>
              <a:r>
                <a:rPr lang="en-US" sz="1000" b="1" i="1" dirty="0">
                  <a:solidFill>
                    <a:schemeClr val="tx1"/>
                  </a:solidFill>
                  <a:latin typeface="+mn-lt"/>
                </a:rPr>
                <a:t>17,150</a:t>
              </a:r>
            </a:p>
          </p:txBody>
        </p:sp>
        <p:sp>
          <p:nvSpPr>
            <p:cNvPr id="124" name="TextBox 123"/>
            <p:cNvSpPr txBox="1"/>
            <p:nvPr userDrawn="1"/>
          </p:nvSpPr>
          <p:spPr>
            <a:xfrm>
              <a:off x="2987309" y="5803980"/>
              <a:ext cx="2619956" cy="400110"/>
            </a:xfrm>
            <a:prstGeom prst="rect">
              <a:avLst/>
            </a:prstGeom>
            <a:noFill/>
          </p:spPr>
          <p:txBody>
            <a:bodyPr wrap="square" rtlCol="0">
              <a:spAutoFit/>
            </a:bodyPr>
            <a:lstStyle/>
            <a:p>
              <a:r>
                <a:rPr lang="en-US" sz="1000" b="1" kern="1200" dirty="0">
                  <a:solidFill>
                    <a:schemeClr val="tx1"/>
                  </a:solidFill>
                  <a:latin typeface="+mn-lt"/>
                  <a:ea typeface="+mn-ea"/>
                  <a:cs typeface="+mn-cs"/>
                </a:rPr>
                <a:t>Departments that have combined public health with human services (16)</a:t>
              </a:r>
            </a:p>
          </p:txBody>
        </p:sp>
        <p:sp>
          <p:nvSpPr>
            <p:cNvPr id="126" name="TextBox 125"/>
            <p:cNvSpPr txBox="1"/>
            <p:nvPr userDrawn="1"/>
          </p:nvSpPr>
          <p:spPr>
            <a:xfrm>
              <a:off x="2980875" y="6255197"/>
              <a:ext cx="1499128" cy="246221"/>
            </a:xfrm>
            <a:prstGeom prst="rect">
              <a:avLst/>
            </a:prstGeom>
            <a:noFill/>
          </p:spPr>
          <p:txBody>
            <a:bodyPr wrap="none" rtlCol="0">
              <a:spAutoFit/>
            </a:bodyPr>
            <a:lstStyle/>
            <a:p>
              <a:r>
                <a:rPr lang="en-US" sz="1000" b="1" dirty="0">
                  <a:solidFill>
                    <a:schemeClr val="tx1"/>
                  </a:solidFill>
                  <a:latin typeface="+mn-lt"/>
                </a:rPr>
                <a:t>Single County District (8)</a:t>
              </a:r>
            </a:p>
          </p:txBody>
        </p:sp>
        <p:sp>
          <p:nvSpPr>
            <p:cNvPr id="128" name="TextBox 127"/>
            <p:cNvSpPr txBox="1"/>
            <p:nvPr userDrawn="1"/>
          </p:nvSpPr>
          <p:spPr>
            <a:xfrm>
              <a:off x="5916470" y="5875055"/>
              <a:ext cx="1741182" cy="246221"/>
            </a:xfrm>
            <a:prstGeom prst="rect">
              <a:avLst/>
            </a:prstGeom>
            <a:noFill/>
          </p:spPr>
          <p:txBody>
            <a:bodyPr wrap="none" rtlCol="0">
              <a:spAutoFit/>
            </a:bodyPr>
            <a:lstStyle/>
            <a:p>
              <a:r>
                <a:rPr lang="en-US" sz="1000" b="1" dirty="0">
                  <a:solidFill>
                    <a:schemeClr val="tx1"/>
                  </a:solidFill>
                  <a:latin typeface="+mn-lt"/>
                </a:rPr>
                <a:t>Public Health Department</a:t>
              </a:r>
              <a:r>
                <a:rPr lang="en-US" sz="1000" b="1" baseline="0" dirty="0">
                  <a:solidFill>
                    <a:schemeClr val="tx1"/>
                  </a:solidFill>
                  <a:latin typeface="+mn-lt"/>
                </a:rPr>
                <a:t> (8)</a:t>
              </a:r>
              <a:endParaRPr lang="en-US" sz="1000" b="1" dirty="0">
                <a:solidFill>
                  <a:schemeClr val="tx1"/>
                </a:solidFill>
                <a:latin typeface="+mn-lt"/>
              </a:endParaRPr>
            </a:p>
          </p:txBody>
        </p:sp>
        <p:sp>
          <p:nvSpPr>
            <p:cNvPr id="130" name="TextBox 129"/>
            <p:cNvSpPr txBox="1"/>
            <p:nvPr userDrawn="1"/>
          </p:nvSpPr>
          <p:spPr>
            <a:xfrm>
              <a:off x="5916470" y="6247260"/>
              <a:ext cx="1470274" cy="246221"/>
            </a:xfrm>
            <a:prstGeom prst="rect">
              <a:avLst/>
            </a:prstGeom>
            <a:noFill/>
          </p:spPr>
          <p:txBody>
            <a:bodyPr wrap="none" rtlCol="0">
              <a:spAutoFit/>
            </a:bodyPr>
            <a:lstStyle/>
            <a:p>
              <a:r>
                <a:rPr lang="en-US" sz="1000" b="1" dirty="0">
                  <a:solidFill>
                    <a:schemeClr val="tx1"/>
                  </a:solidFill>
                  <a:latin typeface="+mn-lt"/>
                </a:rPr>
                <a:t>Multi County District (3)</a:t>
              </a:r>
            </a:p>
          </p:txBody>
        </p:sp>
        <p:sp>
          <p:nvSpPr>
            <p:cNvPr id="123" name="TextBox 122"/>
            <p:cNvSpPr txBox="1"/>
            <p:nvPr userDrawn="1"/>
          </p:nvSpPr>
          <p:spPr>
            <a:xfrm>
              <a:off x="2505283" y="2852950"/>
              <a:ext cx="612668" cy="400110"/>
            </a:xfrm>
            <a:prstGeom prst="rect">
              <a:avLst/>
            </a:prstGeom>
            <a:noFill/>
            <a:ln w="12700">
              <a:noFill/>
            </a:ln>
            <a:effectLst/>
          </p:spPr>
          <p:txBody>
            <a:bodyPr wrap="none" rtlCol="0">
              <a:spAutoFit/>
            </a:bodyPr>
            <a:lstStyle/>
            <a:p>
              <a:pPr algn="ctr"/>
              <a:r>
                <a:rPr lang="en-US" sz="1000" b="1" dirty="0">
                  <a:solidFill>
                    <a:schemeClr val="tx1"/>
                  </a:solidFill>
                  <a:latin typeface="+mn-lt"/>
                </a:rPr>
                <a:t>Kitsap</a:t>
              </a:r>
            </a:p>
            <a:p>
              <a:pPr algn="ctr"/>
              <a:r>
                <a:rPr lang="en-US" sz="1000" b="1" i="1" dirty="0">
                  <a:solidFill>
                    <a:schemeClr val="tx1"/>
                  </a:solidFill>
                  <a:latin typeface="+mn-lt"/>
                </a:rPr>
                <a:t>270,100</a:t>
              </a:r>
            </a:p>
          </p:txBody>
        </p:sp>
        <p:cxnSp>
          <p:nvCxnSpPr>
            <p:cNvPr id="125" name="Straight Connector 124"/>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0256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grpSp>
        <p:nvGrpSpPr>
          <p:cNvPr id="3" name="Group 2" descr="map of all continents of the world in gray"/>
          <p:cNvGrpSpPr/>
          <p:nvPr userDrawn="1"/>
        </p:nvGrpSpPr>
        <p:grpSpPr>
          <a:xfrm>
            <a:off x="291886" y="1246349"/>
            <a:ext cx="8318714" cy="5407156"/>
            <a:chOff x="291886" y="1246349"/>
            <a:chExt cx="8318714" cy="5407156"/>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4286" y="1328060"/>
              <a:ext cx="8066314"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51501" y="5150529"/>
              <a:ext cx="2776041" cy="1502976"/>
            </a:xfrm>
            <a:prstGeom prst="rect">
              <a:avLst/>
            </a:prstGeom>
          </p:spPr>
          <p:txBody>
            <a:bodyPr wrap="square">
              <a:spAutoFit/>
            </a:bodyPr>
            <a:lstStyle/>
            <a:p>
              <a:pPr marL="1588">
                <a:spcBef>
                  <a:spcPts val="900"/>
                </a:spcBef>
              </a:pPr>
              <a:r>
                <a:rPr lang="en-US" sz="1600" dirty="0">
                  <a:solidFill>
                    <a:schemeClr val="tx1"/>
                  </a:solidFill>
                  <a:latin typeface="+mn-lt"/>
                </a:rPr>
                <a:t>Partners</a:t>
              </a:r>
            </a:p>
            <a:p>
              <a:pPr marL="1588">
                <a:spcBef>
                  <a:spcPts val="200"/>
                </a:spcBef>
              </a:pPr>
              <a:r>
                <a:rPr lang="en-US" sz="1200" dirty="0">
                  <a:solidFill>
                    <a:schemeClr val="tx1"/>
                  </a:solidFill>
                  <a:latin typeface="+mn-lt"/>
                </a:rPr>
                <a:t>Health Care Delivery System</a:t>
              </a:r>
            </a:p>
            <a:p>
              <a:pPr marL="1588"/>
              <a:r>
                <a:rPr lang="en-US" sz="1200" dirty="0">
                  <a:solidFill>
                    <a:schemeClr val="tx1"/>
                  </a:solidFill>
                  <a:latin typeface="+mn-lt"/>
                </a:rPr>
                <a:t>Professional Associations</a:t>
              </a:r>
            </a:p>
            <a:p>
              <a:pPr marL="1588"/>
              <a:r>
                <a:rPr lang="en-US" sz="1200" dirty="0">
                  <a:solidFill>
                    <a:schemeClr val="tx1"/>
                  </a:solidFill>
                  <a:latin typeface="+mn-lt"/>
                </a:rPr>
                <a:t>Academic Institutions</a:t>
              </a:r>
            </a:p>
            <a:p>
              <a:pPr marL="1588"/>
              <a:r>
                <a:rPr lang="en-US" sz="1200" dirty="0">
                  <a:solidFill>
                    <a:schemeClr val="tx1"/>
                  </a:solidFill>
                  <a:latin typeface="+mn-lt"/>
                </a:rPr>
                <a:t>Non-Profit Organizations</a:t>
              </a:r>
            </a:p>
            <a:p>
              <a:pPr marL="1588"/>
              <a:r>
                <a:rPr lang="en-US" sz="1200" dirty="0">
                  <a:solidFill>
                    <a:schemeClr val="tx1"/>
                  </a:solidFill>
                  <a:latin typeface="+mn-lt"/>
                </a:rPr>
                <a:t>Private Sector</a:t>
              </a:r>
            </a:p>
            <a:p>
              <a:pPr marL="1588"/>
              <a:r>
                <a:rPr lang="en-US" sz="1200" dirty="0">
                  <a:solidFill>
                    <a:schemeClr val="tx1"/>
                  </a:solidFill>
                  <a:latin typeface="+mn-lt"/>
                </a:rPr>
                <a:t>Other Stakeholders</a:t>
              </a:r>
            </a:p>
          </p:txBody>
        </p:sp>
        <p:sp>
          <p:nvSpPr>
            <p:cNvPr id="11" name="Oval 10"/>
            <p:cNvSpPr/>
            <p:nvPr userDrawn="1"/>
          </p:nvSpPr>
          <p:spPr>
            <a:xfrm>
              <a:off x="1605595" y="3694147"/>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295400" y="3199106"/>
              <a:ext cx="6858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a:off x="1628454" y="5966966"/>
              <a:ext cx="4205201"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628454" y="3696252"/>
              <a:ext cx="2"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3271809" y="5688106"/>
              <a:ext cx="190207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3227145" y="5149475"/>
              <a:ext cx="2667000" cy="1133644"/>
            </a:xfrm>
            <a:prstGeom prst="rect">
              <a:avLst/>
            </a:prstGeom>
            <a:noFill/>
          </p:spPr>
          <p:txBody>
            <a:bodyPr wrap="square">
              <a:spAutoFit/>
            </a:bodyPr>
            <a:lstStyle/>
            <a:p>
              <a:pPr>
                <a:spcBef>
                  <a:spcPts val="900"/>
                </a:spcBef>
              </a:pPr>
              <a:r>
                <a:rPr lang="en-US" sz="1600" dirty="0">
                  <a:solidFill>
                    <a:schemeClr val="tx1"/>
                  </a:solidFill>
                  <a:latin typeface="+mn-lt"/>
                </a:rPr>
                <a:t>Government</a:t>
              </a:r>
            </a:p>
            <a:p>
              <a:pPr>
                <a:spcBef>
                  <a:spcPts val="200"/>
                </a:spcBef>
              </a:pPr>
              <a:r>
                <a:rPr lang="en-US" sz="1200" dirty="0">
                  <a:solidFill>
                    <a:schemeClr val="tx1"/>
                  </a:solidFill>
                  <a:latin typeface="+mn-lt"/>
                </a:rPr>
                <a:t>Department of Health</a:t>
              </a:r>
            </a:p>
            <a:p>
              <a:r>
                <a:rPr lang="en-US" sz="1200" dirty="0">
                  <a:solidFill>
                    <a:schemeClr val="tx1"/>
                  </a:solidFill>
                  <a:latin typeface="+mn-lt"/>
                </a:rPr>
                <a:t>State Board of Health</a:t>
              </a:r>
            </a:p>
            <a:p>
              <a:r>
                <a:rPr lang="en-US" sz="1200" dirty="0">
                  <a:solidFill>
                    <a:schemeClr val="tx1"/>
                  </a:solidFill>
                  <a:latin typeface="+mn-lt"/>
                </a:rPr>
                <a:t>Local Health Jurisdictions (35)</a:t>
              </a:r>
            </a:p>
            <a:p>
              <a:r>
                <a:rPr lang="en-US" sz="1200" dirty="0">
                  <a:solidFill>
                    <a:schemeClr val="tx1"/>
                  </a:solidFill>
                  <a:latin typeface="+mn-lt"/>
                </a:rPr>
                <a:t>Tribal Nations (29)</a:t>
              </a:r>
            </a:p>
          </p:txBody>
        </p:sp>
        <p:sp>
          <p:nvSpPr>
            <p:cNvPr id="17" name="Rectangle 16"/>
            <p:cNvSpPr/>
            <p:nvPr userDrawn="1"/>
          </p:nvSpPr>
          <p:spPr>
            <a:xfrm>
              <a:off x="291886" y="5068873"/>
              <a:ext cx="2402823" cy="369332"/>
            </a:xfrm>
            <a:prstGeom prst="rect">
              <a:avLst/>
            </a:prstGeom>
            <a:solidFill>
              <a:schemeClr val="bg1"/>
            </a:solidFill>
          </p:spPr>
          <p:txBody>
            <a:bodyPr wrap="square">
              <a:spAutoFit/>
            </a:bodyPr>
            <a:lstStyle/>
            <a:p>
              <a:pPr algn="l"/>
              <a:r>
                <a:rPr lang="en-US" sz="1800" dirty="0">
                  <a:solidFill>
                    <a:srgbClr val="349D96"/>
                  </a:solidFill>
                  <a:latin typeface="Century Gothic" panose="020B0502020202020204" pitchFamily="34" charset="0"/>
                </a:rPr>
                <a:t>WASHINGTON STATE</a:t>
              </a:r>
            </a:p>
          </p:txBody>
        </p:sp>
      </p:grpSp>
      <p:sp>
        <p:nvSpPr>
          <p:cNvPr id="13" name="Title 2"/>
          <p:cNvSpPr>
            <a:spLocks noGrp="1"/>
          </p:cNvSpPr>
          <p:nvPr>
            <p:ph type="title" hasCustomPrompt="1"/>
          </p:nvPr>
        </p:nvSpPr>
        <p:spPr>
          <a:xfrm>
            <a:off x="0" y="618424"/>
            <a:ext cx="9144000" cy="544750"/>
          </a:xfrm>
        </p:spPr>
        <p:txBody>
          <a:bodyPr>
            <a:normAutofit/>
          </a:bodyPr>
          <a:lstStyle>
            <a:lvl1pPr algn="ctr">
              <a:defRPr sz="2700" baseline="0"/>
            </a:lvl1pPr>
          </a:lstStyle>
          <a:p>
            <a:r>
              <a:rPr lang="en-US" dirty="0"/>
              <a:t>Public Health System</a:t>
            </a:r>
          </a:p>
        </p:txBody>
      </p:sp>
    </p:spTree>
    <p:extLst>
      <p:ext uri="{BB962C8B-B14F-4D97-AF65-F5344CB8AC3E}">
        <p14:creationId xmlns:p14="http://schemas.microsoft.com/office/powerpoint/2010/main" val="4020017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343126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2" name="Text Placeholder 2"/>
          <p:cNvSpPr>
            <a:spLocks noGrp="1"/>
          </p:cNvSpPr>
          <p:nvPr>
            <p:ph type="body" sz="quarter" idx="13" hasCustomPrompt="1"/>
          </p:nvPr>
        </p:nvSpPr>
        <p:spPr>
          <a:xfrm>
            <a:off x="1214653" y="4903934"/>
            <a:ext cx="6752396" cy="1363195"/>
          </a:xfrm>
        </p:spPr>
        <p:txBody>
          <a:bodyPr>
            <a:noAutofit/>
          </a:bodyPr>
          <a:lstStyle>
            <a:lvl1pPr marL="0" indent="0">
              <a:buNone/>
              <a:defRPr sz="200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214653" y="3933309"/>
            <a:ext cx="6752396"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2720456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477882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1215717" y="5297703"/>
            <a:ext cx="6751332"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2347603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839585" y="5297703"/>
            <a:ext cx="7489768"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1029432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4774276" y="814647"/>
            <a:ext cx="3507971"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839585" y="5021478"/>
            <a:ext cx="7442662"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3541902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6865315"/>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404169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9" name="Picture 8" descr="photo of downtown Spokane with Spokane River in forefront"/>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50394" cy="4571998"/>
          </a:xfrm>
          <a:prstGeom prst="rect">
            <a:avLst/>
          </a:prstGeom>
          <a:effectLst/>
        </p:spPr>
      </p:pic>
      <p:sp>
        <p:nvSpPr>
          <p:cNvPr id="2" name="Text Placeholder 9">
            <a:extLst>
              <a:ext uri="{FF2B5EF4-FFF2-40B4-BE49-F238E27FC236}">
                <a16:creationId xmlns:a16="http://schemas.microsoft.com/office/drawing/2014/main" id="{2C10DBA9-8EA8-1640-2445-BBEA3ED33FC2}"/>
              </a:ext>
            </a:extLst>
          </p:cNvPr>
          <p:cNvSpPr>
            <a:spLocks noGrp="1"/>
          </p:cNvSpPr>
          <p:nvPr>
            <p:ph type="body" sz="quarter" idx="11"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990A2596-6BF1-AEBE-A22D-FB2FFF3392D9}"/>
              </a:ext>
            </a:extLst>
          </p:cNvPr>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B677F631-C6F5-B717-E1E6-FA87CFDC0A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Tree>
    <p:extLst>
      <p:ext uri="{BB962C8B-B14F-4D97-AF65-F5344CB8AC3E}">
        <p14:creationId xmlns:p14="http://schemas.microsoft.com/office/powerpoint/2010/main" val="41644854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1031777"/>
            <a:ext cx="9144000" cy="477882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26075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5228706"/>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65229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518714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4774276" y="814647"/>
            <a:ext cx="3507971" cy="518714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50476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47210" y="1233820"/>
            <a:ext cx="3960262"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4647211" y="3069758"/>
            <a:ext cx="3960262"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4038" y="-7315"/>
            <a:ext cx="3585172"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1045029" y="3290206"/>
            <a:ext cx="2649146" cy="2174875"/>
          </a:xfrm>
        </p:spPr>
        <p:txBody>
          <a:bodyPr anchor="t">
            <a:normAutofit/>
          </a:bodyPr>
          <a:lstStyle>
            <a:lvl1pPr algn="r">
              <a:defRPr sz="2700"/>
            </a:lvl1pPr>
          </a:lstStyle>
          <a:p>
            <a:pPr lvl="0"/>
            <a:r>
              <a:rPr lang="en-US" dirty="0"/>
              <a:t>Left Photo Slide 1</a:t>
            </a:r>
          </a:p>
        </p:txBody>
      </p:sp>
    </p:spTree>
    <p:extLst>
      <p:ext uri="{BB962C8B-B14F-4D97-AF65-F5344CB8AC3E}">
        <p14:creationId xmlns:p14="http://schemas.microsoft.com/office/powerpoint/2010/main" val="1668251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4038" y="-1"/>
            <a:ext cx="3960402"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4579756" y="2702503"/>
            <a:ext cx="3960262"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6" name="Title 1"/>
          <p:cNvSpPr>
            <a:spLocks noGrp="1"/>
          </p:cNvSpPr>
          <p:nvPr>
            <p:ph type="title" hasCustomPrompt="1"/>
          </p:nvPr>
        </p:nvSpPr>
        <p:spPr>
          <a:xfrm>
            <a:off x="4579756" y="2085142"/>
            <a:ext cx="3960262" cy="603041"/>
          </a:xfrm>
        </p:spPr>
        <p:txBody>
          <a:bodyPr anchor="t">
            <a:normAutofit/>
          </a:bodyPr>
          <a:lstStyle>
            <a:lvl1pPr>
              <a:defRPr sz="2700"/>
            </a:lvl1pPr>
          </a:lstStyle>
          <a:p>
            <a:pPr lvl="0"/>
            <a:r>
              <a:rPr lang="en-US" dirty="0"/>
              <a:t>Left Photo Slide 2</a:t>
            </a:r>
          </a:p>
        </p:txBody>
      </p:sp>
    </p:spTree>
    <p:extLst>
      <p:ext uri="{BB962C8B-B14F-4D97-AF65-F5344CB8AC3E}">
        <p14:creationId xmlns:p14="http://schemas.microsoft.com/office/powerpoint/2010/main" val="1054346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5726498" y="2702503"/>
            <a:ext cx="2817895"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7315" y="-2744"/>
            <a:ext cx="2618333" cy="6858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2611018" y="-2744"/>
            <a:ext cx="2488379" cy="3429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2611018" y="3426256"/>
            <a:ext cx="2488379" cy="343174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hasCustomPrompt="1"/>
          </p:nvPr>
        </p:nvSpPr>
        <p:spPr>
          <a:xfrm>
            <a:off x="5726498" y="1753738"/>
            <a:ext cx="2677274" cy="914401"/>
          </a:xfrm>
        </p:spPr>
        <p:txBody>
          <a:bodyPr anchor="t">
            <a:normAutofit/>
          </a:bodyPr>
          <a:lstStyle>
            <a:lvl1pPr>
              <a:defRPr sz="2700"/>
            </a:lvl1pPr>
          </a:lstStyle>
          <a:p>
            <a:pPr lvl="0"/>
            <a:r>
              <a:rPr lang="en-US" dirty="0"/>
              <a:t>Left Photo Slide 3</a:t>
            </a:r>
          </a:p>
        </p:txBody>
      </p:sp>
    </p:spTree>
    <p:extLst>
      <p:ext uri="{BB962C8B-B14F-4D97-AF65-F5344CB8AC3E}">
        <p14:creationId xmlns:p14="http://schemas.microsoft.com/office/powerpoint/2010/main" val="131722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29841" y="1219190"/>
            <a:ext cx="3960262"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629842" y="3055128"/>
            <a:ext cx="3960262"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5558828" y="-7315"/>
            <a:ext cx="3585172"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5442179" y="3290206"/>
            <a:ext cx="2685822" cy="2174875"/>
          </a:xfrm>
        </p:spPr>
        <p:txBody>
          <a:bodyPr anchor="t">
            <a:normAutofit/>
          </a:bodyPr>
          <a:lstStyle>
            <a:lvl1pPr>
              <a:defRPr sz="2700"/>
            </a:lvl1pPr>
          </a:lstStyle>
          <a:p>
            <a:pPr lvl="0"/>
            <a:r>
              <a:rPr lang="en-US" dirty="0"/>
              <a:t>Right Photo Slide 1</a:t>
            </a:r>
          </a:p>
        </p:txBody>
      </p:sp>
    </p:spTree>
    <p:extLst>
      <p:ext uri="{BB962C8B-B14F-4D97-AF65-F5344CB8AC3E}">
        <p14:creationId xmlns:p14="http://schemas.microsoft.com/office/powerpoint/2010/main" val="2508015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1"/>
            <a:ext cx="3960402"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629847" y="2709818"/>
            <a:ext cx="3960262"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6" name="Title 1"/>
          <p:cNvSpPr>
            <a:spLocks noGrp="1"/>
          </p:cNvSpPr>
          <p:nvPr>
            <p:ph type="title" hasCustomPrompt="1"/>
          </p:nvPr>
        </p:nvSpPr>
        <p:spPr>
          <a:xfrm>
            <a:off x="629847" y="2106778"/>
            <a:ext cx="3960262" cy="595725"/>
          </a:xfrm>
        </p:spPr>
        <p:txBody>
          <a:bodyPr anchor="t">
            <a:normAutofit/>
          </a:bodyPr>
          <a:lstStyle>
            <a:lvl1pPr>
              <a:defRPr sz="2700"/>
            </a:lvl1pPr>
          </a:lstStyle>
          <a:p>
            <a:pPr lvl="0"/>
            <a:r>
              <a:rPr lang="en-US" dirty="0"/>
              <a:t>Right Photo Slide 2</a:t>
            </a:r>
          </a:p>
        </p:txBody>
      </p:sp>
    </p:spTree>
    <p:extLst>
      <p:ext uri="{BB962C8B-B14F-4D97-AF65-F5344CB8AC3E}">
        <p14:creationId xmlns:p14="http://schemas.microsoft.com/office/powerpoint/2010/main" val="2600895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629833" y="2702503"/>
            <a:ext cx="2817895"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6524188" y="-1"/>
            <a:ext cx="2618333"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4030306" y="-1"/>
            <a:ext cx="2485479" cy="342150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4030307" y="3421504"/>
            <a:ext cx="2485478" cy="3436496"/>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hasCustomPrompt="1"/>
          </p:nvPr>
        </p:nvSpPr>
        <p:spPr>
          <a:xfrm>
            <a:off x="629832" y="1710752"/>
            <a:ext cx="2826298" cy="991752"/>
          </a:xfrm>
        </p:spPr>
        <p:txBody>
          <a:bodyPr anchor="t">
            <a:normAutofit/>
          </a:bodyPr>
          <a:lstStyle>
            <a:lvl1pPr>
              <a:defRPr sz="2700"/>
            </a:lvl1pPr>
          </a:lstStyle>
          <a:p>
            <a:pPr lvl="0"/>
            <a:r>
              <a:rPr lang="en-US" dirty="0"/>
              <a:t>Right Photo Slide 3</a:t>
            </a:r>
          </a:p>
        </p:txBody>
      </p:sp>
    </p:spTree>
    <p:extLst>
      <p:ext uri="{BB962C8B-B14F-4D97-AF65-F5344CB8AC3E}">
        <p14:creationId xmlns:p14="http://schemas.microsoft.com/office/powerpoint/2010/main" val="482625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7316"/>
            <a:ext cx="3960402" cy="686531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2"/>
          <p:cNvSpPr>
            <a:spLocks noGrp="1"/>
          </p:cNvSpPr>
          <p:nvPr>
            <p:ph type="body" sz="quarter" idx="11" hasCustomPrompt="1"/>
          </p:nvPr>
        </p:nvSpPr>
        <p:spPr>
          <a:xfrm>
            <a:off x="684668" y="2221605"/>
            <a:ext cx="3905441" cy="325437"/>
          </a:xfrm>
        </p:spPr>
        <p:txBody>
          <a:bodyPr>
            <a:noAutofit/>
          </a:bodyPr>
          <a:lstStyle>
            <a:lvl1pPr marL="0" indent="0">
              <a:buNone/>
              <a:defRPr sz="200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Manager Title</a:t>
            </a:r>
          </a:p>
        </p:txBody>
      </p:sp>
      <p:sp>
        <p:nvSpPr>
          <p:cNvPr id="12" name="Text Placeholder 3"/>
          <p:cNvSpPr>
            <a:spLocks noGrp="1"/>
          </p:cNvSpPr>
          <p:nvPr>
            <p:ph type="body" sz="half" idx="10" hasCustomPrompt="1"/>
          </p:nvPr>
        </p:nvSpPr>
        <p:spPr>
          <a:xfrm>
            <a:off x="684277" y="2702503"/>
            <a:ext cx="3905832"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itle 1"/>
          <p:cNvSpPr>
            <a:spLocks noGrp="1"/>
          </p:cNvSpPr>
          <p:nvPr>
            <p:ph type="title" hasCustomPrompt="1"/>
          </p:nvPr>
        </p:nvSpPr>
        <p:spPr>
          <a:xfrm>
            <a:off x="684277" y="1721542"/>
            <a:ext cx="3905832" cy="500064"/>
          </a:xfrm>
        </p:spPr>
        <p:txBody>
          <a:bodyPr anchor="t">
            <a:normAutofit/>
          </a:bodyPr>
          <a:lstStyle>
            <a:lvl1pPr>
              <a:defRPr sz="3000" b="1">
                <a:latin typeface="+mn-lt"/>
              </a:defRPr>
            </a:lvl1pPr>
          </a:lstStyle>
          <a:p>
            <a:pPr lvl="0"/>
            <a:r>
              <a:rPr lang="en-US" dirty="0"/>
              <a:t>Name</a:t>
            </a:r>
          </a:p>
        </p:txBody>
      </p:sp>
    </p:spTree>
    <p:extLst>
      <p:ext uri="{BB962C8B-B14F-4D97-AF65-F5344CB8AC3E}">
        <p14:creationId xmlns:p14="http://schemas.microsoft.com/office/powerpoint/2010/main" val="113810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9" name="Picture 8" descr="photo of a boat navigating around a couple of islands in the Puget S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9144000" cy="4572000"/>
          </a:xfrm>
          <a:prstGeom prst="rect">
            <a:avLst/>
          </a:prstGeom>
          <a:effectLst/>
        </p:spPr>
      </p:pic>
      <p:sp>
        <p:nvSpPr>
          <p:cNvPr id="2" name="Text Placeholder 9">
            <a:extLst>
              <a:ext uri="{FF2B5EF4-FFF2-40B4-BE49-F238E27FC236}">
                <a16:creationId xmlns:a16="http://schemas.microsoft.com/office/drawing/2014/main" id="{38EE2596-330E-A323-A859-5E6EBA6FE81D}"/>
              </a:ext>
            </a:extLst>
          </p:cNvPr>
          <p:cNvSpPr>
            <a:spLocks noGrp="1"/>
          </p:cNvSpPr>
          <p:nvPr>
            <p:ph type="body" sz="quarter" idx="11"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4A4E36C5-3949-A125-416C-48D2AB47C278}"/>
              </a:ext>
            </a:extLst>
          </p:cNvPr>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E3D5941B-9D2C-9CC8-8AA8-00E8E6927B7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Tree>
    <p:extLst>
      <p:ext uri="{BB962C8B-B14F-4D97-AF65-F5344CB8AC3E}">
        <p14:creationId xmlns:p14="http://schemas.microsoft.com/office/powerpoint/2010/main" val="2363844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3459621" y="1787642"/>
            <a:ext cx="2165350"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9" name="Picture Placeholder 15"/>
          <p:cNvSpPr>
            <a:spLocks noGrp="1"/>
          </p:cNvSpPr>
          <p:nvPr>
            <p:ph type="pic" sz="quarter" idx="24"/>
          </p:nvPr>
        </p:nvSpPr>
        <p:spPr>
          <a:xfrm>
            <a:off x="799271" y="1787642"/>
            <a:ext cx="2165350"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0" name="Picture Placeholder 15"/>
          <p:cNvSpPr>
            <a:spLocks noGrp="1"/>
          </p:cNvSpPr>
          <p:nvPr>
            <p:ph type="pic" sz="quarter" idx="22"/>
          </p:nvPr>
        </p:nvSpPr>
        <p:spPr>
          <a:xfrm>
            <a:off x="6122760" y="1787642"/>
            <a:ext cx="2165350"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3" name="Text Placeholder 21"/>
          <p:cNvSpPr>
            <a:spLocks noGrp="1"/>
          </p:cNvSpPr>
          <p:nvPr>
            <p:ph type="body" sz="quarter" idx="25" hasCustomPrompt="1"/>
          </p:nvPr>
        </p:nvSpPr>
        <p:spPr>
          <a:xfrm>
            <a:off x="799139" y="4369066"/>
            <a:ext cx="2165481"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4" name="Text Placeholder 21"/>
          <p:cNvSpPr>
            <a:spLocks noGrp="1"/>
          </p:cNvSpPr>
          <p:nvPr>
            <p:ph type="body" sz="quarter" idx="26" hasCustomPrompt="1"/>
          </p:nvPr>
        </p:nvSpPr>
        <p:spPr>
          <a:xfrm>
            <a:off x="3459622" y="4366079"/>
            <a:ext cx="2165349"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5" name="Text Placeholder 21"/>
          <p:cNvSpPr>
            <a:spLocks noGrp="1"/>
          </p:cNvSpPr>
          <p:nvPr>
            <p:ph type="body" sz="quarter" idx="27" hasCustomPrompt="1"/>
          </p:nvPr>
        </p:nvSpPr>
        <p:spPr>
          <a:xfrm>
            <a:off x="6122629" y="4358568"/>
            <a:ext cx="2165349" cy="349454"/>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7" name="Text Placeholder 21"/>
          <p:cNvSpPr>
            <a:spLocks noGrp="1"/>
          </p:cNvSpPr>
          <p:nvPr>
            <p:ph type="body" sz="quarter" idx="29" hasCustomPrompt="1"/>
          </p:nvPr>
        </p:nvSpPr>
        <p:spPr>
          <a:xfrm>
            <a:off x="3459490" y="4704753"/>
            <a:ext cx="2165481"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8" name="Text Placeholder 21"/>
          <p:cNvSpPr>
            <a:spLocks noGrp="1"/>
          </p:cNvSpPr>
          <p:nvPr>
            <p:ph type="body" sz="quarter" idx="30" hasCustomPrompt="1"/>
          </p:nvPr>
        </p:nvSpPr>
        <p:spPr>
          <a:xfrm>
            <a:off x="799139" y="4712068"/>
            <a:ext cx="2165481"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9" name="Text Placeholder 21"/>
          <p:cNvSpPr>
            <a:spLocks noGrp="1"/>
          </p:cNvSpPr>
          <p:nvPr>
            <p:ph type="body" sz="quarter" idx="31" hasCustomPrompt="1"/>
          </p:nvPr>
        </p:nvSpPr>
        <p:spPr>
          <a:xfrm>
            <a:off x="6122629" y="4715116"/>
            <a:ext cx="2165481"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3" hasCustomPrompt="1"/>
          </p:nvPr>
        </p:nvSpPr>
        <p:spPr>
          <a:xfrm>
            <a:off x="3459489" y="5047754"/>
            <a:ext cx="2165481" cy="1015312"/>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2" name="Text Placeholder 21"/>
          <p:cNvSpPr>
            <a:spLocks noGrp="1"/>
          </p:cNvSpPr>
          <p:nvPr>
            <p:ph type="body" sz="quarter" idx="32" hasCustomPrompt="1"/>
          </p:nvPr>
        </p:nvSpPr>
        <p:spPr>
          <a:xfrm>
            <a:off x="799138" y="5055069"/>
            <a:ext cx="2165481" cy="1007997"/>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3" name="Text Placeholder 21"/>
          <p:cNvSpPr>
            <a:spLocks noGrp="1"/>
          </p:cNvSpPr>
          <p:nvPr>
            <p:ph type="body" sz="quarter" idx="34" hasCustomPrompt="1"/>
          </p:nvPr>
        </p:nvSpPr>
        <p:spPr>
          <a:xfrm>
            <a:off x="6122562" y="5055933"/>
            <a:ext cx="2165481" cy="1007133"/>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673974"/>
            <a:ext cx="9144000" cy="482030"/>
          </a:xfrm>
        </p:spPr>
        <p:txBody>
          <a:bodyPr>
            <a:normAutofit/>
          </a:bodyPr>
          <a:lstStyle>
            <a:lvl1pPr algn="ctr">
              <a:defRPr sz="2700"/>
            </a:lvl1pPr>
          </a:lstStyle>
          <a:p>
            <a:pPr lvl="0"/>
            <a:r>
              <a:rPr lang="en-US" dirty="0"/>
              <a:t>Team Slide 1</a:t>
            </a:r>
          </a:p>
        </p:txBody>
      </p:sp>
    </p:spTree>
    <p:extLst>
      <p:ext uri="{BB962C8B-B14F-4D97-AF65-F5344CB8AC3E}">
        <p14:creationId xmlns:p14="http://schemas.microsoft.com/office/powerpoint/2010/main" val="1672404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356" y="4569091"/>
            <a:ext cx="2271376" cy="342999"/>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8" name="Text Placeholder 21"/>
          <p:cNvSpPr>
            <a:spLocks noGrp="1"/>
          </p:cNvSpPr>
          <p:nvPr>
            <p:ph type="body" sz="quarter" idx="30" hasCustomPrompt="1"/>
          </p:nvPr>
        </p:nvSpPr>
        <p:spPr>
          <a:xfrm>
            <a:off x="356" y="4919407"/>
            <a:ext cx="2271376" cy="36494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2" hasCustomPrompt="1"/>
          </p:nvPr>
        </p:nvSpPr>
        <p:spPr>
          <a:xfrm>
            <a:off x="355" y="5291672"/>
            <a:ext cx="2271377" cy="994230"/>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4" name="Picture Placeholder 15"/>
          <p:cNvSpPr>
            <a:spLocks noGrp="1"/>
          </p:cNvSpPr>
          <p:nvPr>
            <p:ph type="pic" sz="quarter" idx="23"/>
          </p:nvPr>
        </p:nvSpPr>
        <p:spPr>
          <a:xfrm>
            <a:off x="2275777" y="1838841"/>
            <a:ext cx="2251528"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5" name="Picture Placeholder 15"/>
          <p:cNvSpPr>
            <a:spLocks noGrp="1"/>
          </p:cNvSpPr>
          <p:nvPr>
            <p:ph type="pic" sz="quarter" idx="24"/>
          </p:nvPr>
        </p:nvSpPr>
        <p:spPr>
          <a:xfrm>
            <a:off x="2057" y="1838841"/>
            <a:ext cx="2269675"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6" name="Picture Placeholder 15"/>
          <p:cNvSpPr>
            <a:spLocks noGrp="1"/>
          </p:cNvSpPr>
          <p:nvPr>
            <p:ph type="pic" sz="quarter" idx="22"/>
          </p:nvPr>
        </p:nvSpPr>
        <p:spPr>
          <a:xfrm>
            <a:off x="4529004" y="1838841"/>
            <a:ext cx="2286481"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7" name="Picture Placeholder 15"/>
          <p:cNvSpPr>
            <a:spLocks noGrp="1"/>
          </p:cNvSpPr>
          <p:nvPr>
            <p:ph type="pic" sz="quarter" idx="35"/>
          </p:nvPr>
        </p:nvSpPr>
        <p:spPr>
          <a:xfrm>
            <a:off x="6822800" y="1838841"/>
            <a:ext cx="2321199"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8" name="Text Placeholder 21"/>
          <p:cNvSpPr>
            <a:spLocks noGrp="1"/>
          </p:cNvSpPr>
          <p:nvPr>
            <p:ph type="body" sz="quarter" idx="36" hasCustomPrompt="1"/>
          </p:nvPr>
        </p:nvSpPr>
        <p:spPr>
          <a:xfrm>
            <a:off x="2279047" y="4569092"/>
            <a:ext cx="2255573" cy="343002"/>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39" name="Text Placeholder 21"/>
          <p:cNvSpPr>
            <a:spLocks noGrp="1"/>
          </p:cNvSpPr>
          <p:nvPr>
            <p:ph type="body" sz="quarter" idx="37" hasCustomPrompt="1"/>
          </p:nvPr>
        </p:nvSpPr>
        <p:spPr>
          <a:xfrm>
            <a:off x="2279047" y="4919406"/>
            <a:ext cx="2255573" cy="372266"/>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0" name="Text Placeholder 21"/>
          <p:cNvSpPr>
            <a:spLocks noGrp="1"/>
          </p:cNvSpPr>
          <p:nvPr>
            <p:ph type="body" sz="quarter" idx="38" hasCustomPrompt="1"/>
          </p:nvPr>
        </p:nvSpPr>
        <p:spPr>
          <a:xfrm>
            <a:off x="2279048" y="5298984"/>
            <a:ext cx="2255572" cy="986918"/>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1" name="Text Placeholder 21"/>
          <p:cNvSpPr>
            <a:spLocks noGrp="1"/>
          </p:cNvSpPr>
          <p:nvPr>
            <p:ph type="body" sz="quarter" idx="39" hasCustomPrompt="1"/>
          </p:nvPr>
        </p:nvSpPr>
        <p:spPr>
          <a:xfrm>
            <a:off x="4541935" y="4569091"/>
            <a:ext cx="2307500"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2" name="Text Placeholder 21"/>
          <p:cNvSpPr>
            <a:spLocks noGrp="1"/>
          </p:cNvSpPr>
          <p:nvPr>
            <p:ph type="body" sz="quarter" idx="40" hasCustomPrompt="1"/>
          </p:nvPr>
        </p:nvSpPr>
        <p:spPr>
          <a:xfrm>
            <a:off x="4541936" y="4919408"/>
            <a:ext cx="2307500"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3" name="Text Placeholder 21"/>
          <p:cNvSpPr>
            <a:spLocks noGrp="1"/>
          </p:cNvSpPr>
          <p:nvPr>
            <p:ph type="body" sz="quarter" idx="41" hasCustomPrompt="1"/>
          </p:nvPr>
        </p:nvSpPr>
        <p:spPr>
          <a:xfrm>
            <a:off x="4541934" y="5296216"/>
            <a:ext cx="2307501" cy="994235"/>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4" name="Text Placeholder 21"/>
          <p:cNvSpPr>
            <a:spLocks noGrp="1"/>
          </p:cNvSpPr>
          <p:nvPr>
            <p:ph type="body" sz="quarter" idx="42" hasCustomPrompt="1"/>
          </p:nvPr>
        </p:nvSpPr>
        <p:spPr>
          <a:xfrm>
            <a:off x="6852047" y="4569090"/>
            <a:ext cx="2291952"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5" name="Text Placeholder 21"/>
          <p:cNvSpPr>
            <a:spLocks noGrp="1"/>
          </p:cNvSpPr>
          <p:nvPr>
            <p:ph type="body" sz="quarter" idx="43" hasCustomPrompt="1"/>
          </p:nvPr>
        </p:nvSpPr>
        <p:spPr>
          <a:xfrm>
            <a:off x="6852047" y="4919408"/>
            <a:ext cx="2291953"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6" name="Text Placeholder 21"/>
          <p:cNvSpPr>
            <a:spLocks noGrp="1"/>
          </p:cNvSpPr>
          <p:nvPr>
            <p:ph type="body" sz="quarter" idx="44" hasCustomPrompt="1"/>
          </p:nvPr>
        </p:nvSpPr>
        <p:spPr>
          <a:xfrm>
            <a:off x="6852047" y="5298979"/>
            <a:ext cx="2291953" cy="986923"/>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a:t>
            </a:r>
            <a:r>
              <a:rPr lang="en-US" baseline="0" dirty="0">
                <a:solidFill>
                  <a:srgbClr val="349D96"/>
                </a:solidFill>
                <a:latin typeface="Century Gothic" panose="020B0502020202020204" pitchFamily="34" charset="0"/>
              </a:rPr>
              <a: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1" y="658850"/>
            <a:ext cx="9136685" cy="497153"/>
          </a:xfrm>
        </p:spPr>
        <p:txBody>
          <a:bodyPr anchor="t">
            <a:normAutofit/>
          </a:bodyPr>
          <a:lstStyle>
            <a:lvl1pPr algn="ctr">
              <a:defRPr sz="2700"/>
            </a:lvl1pPr>
          </a:lstStyle>
          <a:p>
            <a:pPr lvl="0"/>
            <a:r>
              <a:rPr lang="en-US" dirty="0"/>
              <a:t>Team Slide 2</a:t>
            </a:r>
          </a:p>
        </p:txBody>
      </p:sp>
    </p:spTree>
    <p:extLst>
      <p:ext uri="{BB962C8B-B14F-4D97-AF65-F5344CB8AC3E}">
        <p14:creationId xmlns:p14="http://schemas.microsoft.com/office/powerpoint/2010/main" val="882989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pic>
        <p:nvPicPr>
          <p:cNvPr id="2" name="Picture 1" descr="photo of someone pouring water from a pitcher into a glass"/>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2292752" y="1847551"/>
            <a:ext cx="2248580" cy="2324120"/>
          </a:xfrm>
          <a:prstGeom prst="rect">
            <a:avLst/>
          </a:prstGeom>
        </p:spPr>
      </p:pic>
      <p:cxnSp>
        <p:nvCxnSpPr>
          <p:cNvPr id="11" name="Straight Connector 10"/>
          <p:cNvCxnSpPr/>
          <p:nvPr/>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pic>
        <p:nvPicPr>
          <p:cNvPr id="30" name="Picture 16" descr="photo of a young blonde nurse vaccinating or injecting medicine into a toddle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41332" y="1845774"/>
            <a:ext cx="2303013" cy="232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descr="photo of woman holding a set of vials while working in a lab, wearing white lab coat, latex gloves, and safety glasses"/>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845772"/>
            <a:ext cx="2292752" cy="2325899"/>
          </a:xfrm>
          <a:prstGeom prst="rect">
            <a:avLst/>
          </a:prstGeom>
          <a:effectLst/>
        </p:spPr>
      </p:pic>
      <p:sp>
        <p:nvSpPr>
          <p:cNvPr id="50" name="TextBox 49"/>
          <p:cNvSpPr txBox="1"/>
          <p:nvPr userDrawn="1"/>
        </p:nvSpPr>
        <p:spPr>
          <a:xfrm>
            <a:off x="-6926" y="4393627"/>
            <a:ext cx="2299678" cy="2065181"/>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500" b="1" kern="1200" dirty="0">
                <a:solidFill>
                  <a:schemeClr val="tx1"/>
                </a:solidFill>
                <a:latin typeface="+mn-lt"/>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500" b="1" kern="1200" dirty="0">
                <a:solidFill>
                  <a:schemeClr val="tx1"/>
                </a:solidFill>
                <a:latin typeface="+mn-lt"/>
                <a:ea typeface="+mn-ea"/>
                <a:cs typeface="+mn-cs"/>
              </a:rPr>
              <a:t>&amp; Health Statistics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800" b="0" i="1" kern="1200" dirty="0">
                <a:solidFill>
                  <a:srgbClr val="349D96"/>
                </a:solidFill>
                <a:latin typeface="+mn-lt"/>
                <a:ea typeface="+mn-ea"/>
                <a:cs typeface="+mn-cs"/>
              </a:rPr>
              <a:t>Initiatives</a:t>
            </a:r>
          </a:p>
          <a:p>
            <a:pPr marL="0" marR="0" lvl="0" indent="0" algn="ctr" defTabSz="914400" rtl="0" eaLnBrk="1" fontAlgn="auto" latinLnBrk="0" hangingPunct="1">
              <a:lnSpc>
                <a:spcPct val="90000"/>
              </a:lnSpc>
              <a:spcBef>
                <a:spcPts val="1200"/>
              </a:spcBef>
              <a:spcAft>
                <a:spcPts val="0"/>
              </a:spcAft>
              <a:buClr>
                <a:srgbClr val="57B6AF"/>
              </a:buClr>
              <a:buSzTx/>
              <a:buFont typeface="Arial" panose="020B0604020202020204" pitchFamily="34" charset="0"/>
              <a:buNone/>
              <a:tabLst/>
              <a:defRPr/>
            </a:pPr>
            <a:r>
              <a:rPr lang="en-US" sz="1250" b="0" i="0" kern="1200" dirty="0">
                <a:solidFill>
                  <a:schemeClr val="tx1"/>
                </a:solidFill>
                <a:latin typeface="+mn-lt"/>
                <a:ea typeface="+mn-ea"/>
                <a:cs typeface="+mn-cs"/>
              </a:rPr>
              <a:t>Measles</a:t>
            </a:r>
            <a:r>
              <a:rPr lang="en-US" sz="1250" b="0" i="0" kern="1200" baseline="0" dirty="0">
                <a:solidFill>
                  <a:schemeClr val="tx1"/>
                </a:solidFill>
                <a:latin typeface="+mn-lt"/>
                <a:ea typeface="+mn-ea"/>
                <a:cs typeface="+mn-cs"/>
              </a:rPr>
              <a:t> </a:t>
            </a:r>
            <a:r>
              <a:rPr lang="en-US" sz="1250" b="0" i="0" kern="1200" dirty="0">
                <a:solidFill>
                  <a:schemeClr val="tx1"/>
                </a:solidFill>
                <a:latin typeface="+mn-lt"/>
                <a:ea typeface="+mn-ea"/>
                <a:cs typeface="+mn-cs"/>
              </a:rPr>
              <a:t>Control</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dirty="0" err="1">
                <a:solidFill>
                  <a:schemeClr val="tx1"/>
                </a:solidFill>
                <a:latin typeface="+mn-lt"/>
                <a:ea typeface="+mn-ea"/>
                <a:cs typeface="+mn-cs"/>
              </a:rPr>
              <a:t>EndAIDS</a:t>
            </a:r>
            <a:endParaRPr lang="en-US" sz="1250" b="0" i="0" kern="1200" dirty="0">
              <a:solidFill>
                <a:schemeClr val="tx1"/>
              </a:solidFill>
              <a:latin typeface="+mn-lt"/>
              <a:ea typeface="+mn-ea"/>
              <a:cs typeface="+mn-cs"/>
            </a:endParaRP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dirty="0">
                <a:solidFill>
                  <a:schemeClr val="tx1"/>
                </a:solidFill>
                <a:latin typeface="+mn-lt"/>
                <a:ea typeface="+mn-ea"/>
                <a:cs typeface="+mn-cs"/>
              </a:rPr>
              <a:t>Vital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dirty="0">
                <a:solidFill>
                  <a:schemeClr val="tx1"/>
                </a:solidFill>
                <a:latin typeface="+mn-lt"/>
                <a:ea typeface="+mn-ea"/>
                <a:cs typeface="+mn-cs"/>
              </a:rPr>
              <a:t>(E. coli, mumps, etc.)</a:t>
            </a:r>
          </a:p>
        </p:txBody>
      </p:sp>
      <p:sp>
        <p:nvSpPr>
          <p:cNvPr id="51" name="TextBox 50"/>
          <p:cNvSpPr txBox="1"/>
          <p:nvPr userDrawn="1"/>
        </p:nvSpPr>
        <p:spPr>
          <a:xfrm>
            <a:off x="4541332" y="4393628"/>
            <a:ext cx="2303013" cy="209288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Community Health</a:t>
            </a:r>
          </a:p>
          <a:p>
            <a:pPr algn="ctr">
              <a:spcBef>
                <a:spcPts val="1200"/>
              </a:spcBef>
            </a:pPr>
            <a:r>
              <a:rPr lang="en-US" sz="1800" b="0" i="1" kern="1200" dirty="0">
                <a:solidFill>
                  <a:srgbClr val="349D96"/>
                </a:solidFill>
                <a:latin typeface="+mn-lt"/>
                <a:ea typeface="+mn-ea"/>
                <a:cs typeface="+mn-cs"/>
              </a:rPr>
              <a:t>Initiatives</a:t>
            </a:r>
            <a:endParaRPr lang="en-US" sz="1800" dirty="0">
              <a:solidFill>
                <a:srgbClr val="349D96"/>
              </a:solidFill>
              <a:latin typeface="+mn-lt"/>
            </a:endParaRPr>
          </a:p>
          <a:p>
            <a:pPr marL="0" algn="ctr" defTabSz="914400" rtl="0" eaLnBrk="1" latinLnBrk="0" hangingPunct="1">
              <a:spcBef>
                <a:spcPts val="1200"/>
              </a:spcBef>
            </a:pPr>
            <a:r>
              <a:rPr lang="en-US" sz="1250" b="0" i="0" kern="1200" dirty="0">
                <a:solidFill>
                  <a:schemeClr val="tx1"/>
                </a:solidFill>
                <a:latin typeface="+mn-lt"/>
                <a:ea typeface="+mn-ea"/>
                <a:cs typeface="+mn-cs"/>
              </a:rPr>
              <a:t>Tobacco 21</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250" b="0" i="0" kern="1200" dirty="0">
                <a:solidFill>
                  <a:schemeClr val="tx1"/>
                </a:solidFill>
                <a:latin typeface="+mn-lt"/>
                <a:ea typeface="+mn-ea"/>
                <a:cs typeface="+mn-cs"/>
              </a:rPr>
              <a:t>Immunization Rates</a:t>
            </a:r>
          </a:p>
          <a:p>
            <a:pPr marL="0" algn="ctr" defTabSz="914400" rtl="0" eaLnBrk="1" latinLnBrk="0" hangingPunct="1">
              <a:spcBef>
                <a:spcPts val="600"/>
              </a:spcBef>
            </a:pPr>
            <a:r>
              <a:rPr lang="en-US" sz="1250" b="0" i="0" kern="1200" dirty="0">
                <a:solidFill>
                  <a:schemeClr val="tx1"/>
                </a:solidFill>
                <a:latin typeface="+mn-lt"/>
                <a:ea typeface="+mn-ea"/>
                <a:cs typeface="+mn-cs"/>
              </a:rPr>
              <a:t>Family Planning (Title X)</a:t>
            </a:r>
          </a:p>
          <a:p>
            <a:pPr marL="0" algn="ctr" defTabSz="914400" rtl="0" eaLnBrk="1" latinLnBrk="0" hangingPunct="1">
              <a:spcBef>
                <a:spcPts val="600"/>
              </a:spcBef>
            </a:pPr>
            <a:r>
              <a:rPr lang="en-US" sz="1250" b="0" i="0" kern="1200" dirty="0">
                <a:solidFill>
                  <a:schemeClr val="tx1"/>
                </a:solidFill>
                <a:latin typeface="+mn-lt"/>
                <a:ea typeface="+mn-ea"/>
                <a:cs typeface="+mn-cs"/>
              </a:rPr>
              <a:t>Marijuana Prevention</a:t>
            </a:r>
          </a:p>
        </p:txBody>
      </p:sp>
      <p:sp>
        <p:nvSpPr>
          <p:cNvPr id="52" name="TextBox 51"/>
          <p:cNvSpPr txBox="1"/>
          <p:nvPr userDrawn="1"/>
        </p:nvSpPr>
        <p:spPr>
          <a:xfrm>
            <a:off x="2292752" y="4393629"/>
            <a:ext cx="2248580"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Public Health</a:t>
            </a:r>
          </a:p>
          <a:p>
            <a:pPr algn="ctr">
              <a:spcBef>
                <a:spcPts val="1200"/>
              </a:spcBef>
            </a:pPr>
            <a:r>
              <a:rPr lang="en-US" sz="1800" b="0" i="1" kern="1200" dirty="0">
                <a:solidFill>
                  <a:srgbClr val="349D96"/>
                </a:solidFill>
                <a:latin typeface="+mn-lt"/>
                <a:ea typeface="+mn-ea"/>
                <a:cs typeface="+mn-cs"/>
              </a:rPr>
              <a:t>Initiatives</a:t>
            </a:r>
            <a:endParaRPr lang="en-US" sz="1800" dirty="0">
              <a:solidFill>
                <a:srgbClr val="349D96"/>
              </a:solidFill>
              <a:latin typeface="+mn-lt"/>
            </a:endParaRPr>
          </a:p>
          <a:p>
            <a:pPr algn="ctr">
              <a:spcBef>
                <a:spcPts val="1200"/>
              </a:spcBef>
            </a:pPr>
            <a:r>
              <a:rPr lang="en-US" sz="1250" b="0" i="0" kern="1200" dirty="0">
                <a:solidFill>
                  <a:schemeClr val="tx1"/>
                </a:solidFill>
                <a:latin typeface="+mn-lt"/>
                <a:ea typeface="+mn-ea"/>
                <a:cs typeface="+mn-cs"/>
              </a:rPr>
              <a:t>Puget</a:t>
            </a:r>
            <a:r>
              <a:rPr lang="en-US" sz="1250" b="0" i="0" kern="1200" baseline="0" dirty="0">
                <a:solidFill>
                  <a:schemeClr val="tx1"/>
                </a:solidFill>
                <a:latin typeface="+mn-lt"/>
                <a:ea typeface="+mn-ea"/>
                <a:cs typeface="+mn-cs"/>
              </a:rPr>
              <a:t> Sound Cleanup</a:t>
            </a:r>
            <a:endParaRPr lang="en-US" sz="1250" b="0" i="0" kern="1200" dirty="0">
              <a:solidFill>
                <a:schemeClr val="tx1"/>
              </a:solidFill>
              <a:latin typeface="+mn-lt"/>
              <a:ea typeface="+mn-ea"/>
              <a:cs typeface="+mn-cs"/>
            </a:endParaRPr>
          </a:p>
          <a:p>
            <a:pPr algn="ctr">
              <a:spcBef>
                <a:spcPts val="600"/>
              </a:spcBef>
            </a:pPr>
            <a:r>
              <a:rPr lang="en-US" sz="1250" b="0" i="0" kern="1200" dirty="0">
                <a:solidFill>
                  <a:schemeClr val="tx1"/>
                </a:solidFill>
                <a:latin typeface="+mn-lt"/>
                <a:ea typeface="+mn-ea"/>
                <a:cs typeface="+mn-cs"/>
              </a:rPr>
              <a:t> PFAS</a:t>
            </a:r>
          </a:p>
          <a:p>
            <a:pPr algn="ctr">
              <a:spcBef>
                <a:spcPts val="600"/>
              </a:spcBef>
            </a:pPr>
            <a:r>
              <a:rPr lang="en-US" sz="1250" b="0" i="0" kern="1200" dirty="0">
                <a:solidFill>
                  <a:schemeClr val="tx1"/>
                </a:solidFill>
                <a:latin typeface="+mn-lt"/>
                <a:ea typeface="+mn-ea"/>
                <a:cs typeface="+mn-cs"/>
              </a:rPr>
              <a:t> Pesticide Exposures</a:t>
            </a:r>
          </a:p>
        </p:txBody>
      </p:sp>
      <p:sp>
        <p:nvSpPr>
          <p:cNvPr id="53" name="TextBox 52"/>
          <p:cNvSpPr txBox="1"/>
          <p:nvPr userDrawn="1"/>
        </p:nvSpPr>
        <p:spPr>
          <a:xfrm>
            <a:off x="6844345" y="4394913"/>
            <a:ext cx="2299655" cy="2169825"/>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Quality Assurance</a:t>
            </a:r>
          </a:p>
          <a:p>
            <a:pPr algn="ctr">
              <a:spcBef>
                <a:spcPts val="1200"/>
              </a:spcBef>
            </a:pPr>
            <a:r>
              <a:rPr lang="en-US" sz="1800" b="0" i="1" kern="1200" dirty="0">
                <a:solidFill>
                  <a:srgbClr val="349D96"/>
                </a:solidFill>
                <a:latin typeface="+mn-lt"/>
                <a:ea typeface="+mn-ea"/>
                <a:cs typeface="+mn-cs"/>
              </a:rPr>
              <a:t>Initiatives</a:t>
            </a:r>
            <a:endParaRPr lang="en-US" sz="1800" dirty="0">
              <a:solidFill>
                <a:srgbClr val="349D96"/>
              </a:solidFill>
              <a:latin typeface="+mn-lt"/>
            </a:endParaRPr>
          </a:p>
          <a:p>
            <a:pPr marL="0" algn="ctr" defTabSz="914400" rtl="0" eaLnBrk="1" latinLnBrk="0" hangingPunct="1">
              <a:spcBef>
                <a:spcPts val="1200"/>
              </a:spcBef>
            </a:pPr>
            <a:r>
              <a:rPr lang="en-US" sz="1250" b="0" i="0" kern="1200" dirty="0">
                <a:solidFill>
                  <a:schemeClr val="tx1"/>
                </a:solidFill>
                <a:latin typeface="+mn-lt"/>
                <a:ea typeface="+mn-ea"/>
                <a:cs typeface="+mn-cs"/>
              </a:rPr>
              <a:t>Opioids</a:t>
            </a:r>
          </a:p>
          <a:p>
            <a:pPr marL="0" algn="ctr" defTabSz="914400" rtl="0" eaLnBrk="1" latinLnBrk="0" hangingPunct="1">
              <a:spcBef>
                <a:spcPts val="600"/>
              </a:spcBef>
            </a:pPr>
            <a:r>
              <a:rPr lang="en-US" sz="1250" b="0" i="0" kern="1200" dirty="0">
                <a:solidFill>
                  <a:schemeClr val="tx1"/>
                </a:solidFill>
                <a:latin typeface="+mn-lt"/>
                <a:ea typeface="+mn-ea"/>
                <a:cs typeface="+mn-cs"/>
              </a:rPr>
              <a:t>Behavioral Health Integration </a:t>
            </a:r>
          </a:p>
          <a:p>
            <a:pPr marL="0" algn="ctr" defTabSz="914400" rtl="0" eaLnBrk="1" latinLnBrk="0" hangingPunct="1">
              <a:spcBef>
                <a:spcPts val="600"/>
              </a:spcBef>
            </a:pPr>
            <a:r>
              <a:rPr lang="en-US" sz="1250" b="0" i="0" kern="1200" dirty="0">
                <a:solidFill>
                  <a:schemeClr val="tx1"/>
                </a:solidFill>
                <a:latin typeface="+mn-lt"/>
                <a:ea typeface="+mn-ea"/>
                <a:cs typeface="+mn-cs"/>
              </a:rPr>
              <a:t>Certificate of Need</a:t>
            </a:r>
          </a:p>
          <a:p>
            <a:pPr marL="0" algn="ctr" defTabSz="914400" rtl="0" eaLnBrk="1" latinLnBrk="0" hangingPunct="1">
              <a:spcBef>
                <a:spcPts val="600"/>
              </a:spcBef>
            </a:pPr>
            <a:r>
              <a:rPr lang="en-US" sz="1250" b="0" i="0" kern="1200" dirty="0">
                <a:solidFill>
                  <a:schemeClr val="tx1"/>
                </a:solidFill>
                <a:latin typeface="+mn-lt"/>
                <a:ea typeface="+mn-ea"/>
                <a:cs typeface="+mn-cs"/>
              </a:rPr>
              <a:t> Health Professions</a:t>
            </a:r>
          </a:p>
        </p:txBody>
      </p:sp>
      <p:pic>
        <p:nvPicPr>
          <p:cNvPr id="12" name="Picture 11" descr="photo of two medical professionals wearing red jackets, a young man, and a woman, with the word &quot;Doctor&quot; on the woman's jacket"/>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6844345" y="1845773"/>
            <a:ext cx="2299655" cy="2325898"/>
          </a:xfrm>
          <a:prstGeom prst="rect">
            <a:avLst/>
          </a:prstGeom>
          <a:effectLst/>
        </p:spPr>
      </p:pic>
      <p:sp>
        <p:nvSpPr>
          <p:cNvPr id="13" name="Title 1"/>
          <p:cNvSpPr>
            <a:spLocks noGrp="1"/>
          </p:cNvSpPr>
          <p:nvPr>
            <p:ph type="title" hasCustomPrompt="1"/>
          </p:nvPr>
        </p:nvSpPr>
        <p:spPr>
          <a:xfrm>
            <a:off x="-6927" y="671965"/>
            <a:ext cx="9144000" cy="494092"/>
          </a:xfrm>
        </p:spPr>
        <p:txBody>
          <a:bodyPr anchor="t">
            <a:noAutofit/>
          </a:bodyPr>
          <a:lstStyle>
            <a:lvl1pPr>
              <a:defRPr lang="en-US" sz="2700" kern="1200" baseline="0" dirty="0">
                <a:solidFill>
                  <a:schemeClr val="tx1"/>
                </a:solidFill>
                <a:latin typeface="Century Gothic" panose="020B0502020202020204" pitchFamily="34" charset="0"/>
              </a:defRPr>
            </a:lvl1pPr>
          </a:lstStyle>
          <a:p>
            <a:pPr lvl="0" algn="ctr"/>
            <a:r>
              <a:rPr lang="en-US" sz="3000" kern="1200" baseline="0" dirty="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1284818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descr="image of a modern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684278" y="2638650"/>
            <a:ext cx="3126177"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684277" y="3691263"/>
            <a:ext cx="3126178"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3" name="Picture Placeholder 14"/>
          <p:cNvSpPr>
            <a:spLocks noGrp="1"/>
          </p:cNvSpPr>
          <p:nvPr>
            <p:ph type="pic" sz="quarter" idx="12"/>
          </p:nvPr>
        </p:nvSpPr>
        <p:spPr>
          <a:xfrm>
            <a:off x="4219575" y="1876425"/>
            <a:ext cx="3914775" cy="232410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Box 13"/>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684278" y="1643610"/>
            <a:ext cx="3126178" cy="852471"/>
          </a:xfrm>
        </p:spPr>
        <p:txBody>
          <a:bodyPr anchor="t">
            <a:normAutofit/>
          </a:bodyPr>
          <a:lstStyle>
            <a:lvl1pPr>
              <a:defRPr sz="2700"/>
            </a:lvl1pPr>
          </a:lstStyle>
          <a:p>
            <a:pPr lvl="0"/>
            <a:r>
              <a:rPr lang="en-US" dirty="0"/>
              <a:t>Web Presence Screenshot</a:t>
            </a:r>
          </a:p>
        </p:txBody>
      </p:sp>
    </p:spTree>
    <p:extLst>
      <p:ext uri="{BB962C8B-B14F-4D97-AF65-F5344CB8AC3E}">
        <p14:creationId xmlns:p14="http://schemas.microsoft.com/office/powerpoint/2010/main" val="3069394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7" name="Picture 6" descr="image of a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p:spPr>
      </p:pic>
      <p:sp>
        <p:nvSpPr>
          <p:cNvPr id="14" name="Text Placeholder 2"/>
          <p:cNvSpPr>
            <a:spLocks noGrp="1"/>
          </p:cNvSpPr>
          <p:nvPr>
            <p:ph type="body" sz="quarter" idx="12" hasCustomPrompt="1"/>
          </p:nvPr>
        </p:nvSpPr>
        <p:spPr>
          <a:xfrm>
            <a:off x="4238625" y="2833688"/>
            <a:ext cx="3876675" cy="557212"/>
          </a:xfrm>
        </p:spPr>
        <p:txBody>
          <a:bodyPr>
            <a:noAutofit/>
          </a:bodyPr>
          <a:lstStyle>
            <a:lvl1pPr marL="0" indent="0" algn="ctr">
              <a:buNone/>
              <a:defRPr sz="27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0" name="Text Placeholder 2"/>
          <p:cNvSpPr>
            <a:spLocks noGrp="1"/>
          </p:cNvSpPr>
          <p:nvPr>
            <p:ph type="body" sz="quarter" idx="11" hasCustomPrompt="1"/>
          </p:nvPr>
        </p:nvSpPr>
        <p:spPr>
          <a:xfrm>
            <a:off x="684278" y="2638650"/>
            <a:ext cx="3126177"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684277" y="3691263"/>
            <a:ext cx="3126178"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676474" y="1643610"/>
            <a:ext cx="3133982" cy="852471"/>
          </a:xfrm>
        </p:spPr>
        <p:txBody>
          <a:bodyPr anchor="t">
            <a:normAutofit/>
          </a:bodyPr>
          <a:lstStyle>
            <a:lvl1pPr>
              <a:defRPr sz="2700"/>
            </a:lvl1pPr>
          </a:lstStyle>
          <a:p>
            <a:pPr lvl="0"/>
            <a:r>
              <a:rPr lang="en-US" dirty="0"/>
              <a:t>Web Presence Address</a:t>
            </a:r>
          </a:p>
        </p:txBody>
      </p:sp>
    </p:spTree>
    <p:extLst>
      <p:ext uri="{BB962C8B-B14F-4D97-AF65-F5344CB8AC3E}">
        <p14:creationId xmlns:p14="http://schemas.microsoft.com/office/powerpoint/2010/main" val="2236974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descr="image of a computer table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60" y="683166"/>
            <a:ext cx="8115083" cy="5457268"/>
          </a:xfrm>
          <a:prstGeom prst="rect">
            <a:avLst/>
          </a:prstGeom>
        </p:spPr>
      </p:pic>
      <p:sp>
        <p:nvSpPr>
          <p:cNvPr id="8" name="Picture Placeholder 14"/>
          <p:cNvSpPr>
            <a:spLocks noGrp="1"/>
          </p:cNvSpPr>
          <p:nvPr>
            <p:ph type="pic" sz="quarter" idx="12"/>
          </p:nvPr>
        </p:nvSpPr>
        <p:spPr>
          <a:xfrm>
            <a:off x="1459148" y="966282"/>
            <a:ext cx="6361889" cy="487680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71081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684278" y="2295750"/>
            <a:ext cx="340061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684277" y="3348363"/>
            <a:ext cx="340062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p:spPr>
      </p:pic>
      <p:sp>
        <p:nvSpPr>
          <p:cNvPr id="9" name="Picture Placeholder 9"/>
          <p:cNvSpPr>
            <a:spLocks noGrp="1"/>
          </p:cNvSpPr>
          <p:nvPr>
            <p:ph type="pic" sz="quarter" idx="13"/>
          </p:nvPr>
        </p:nvSpPr>
        <p:spPr>
          <a:xfrm>
            <a:off x="5464630" y="1763486"/>
            <a:ext cx="2126342" cy="330200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684276" y="1300708"/>
            <a:ext cx="3400621" cy="869681"/>
          </a:xfrm>
        </p:spPr>
        <p:txBody>
          <a:bodyPr anchor="t">
            <a:normAutofit/>
          </a:bodyPr>
          <a:lstStyle>
            <a:lvl1pPr>
              <a:defRPr sz="2700"/>
            </a:lvl1pPr>
          </a:lstStyle>
          <a:p>
            <a:pPr lvl="0"/>
            <a:r>
              <a:rPr lang="en-US" dirty="0"/>
              <a:t>Mobile Presence Screenshot</a:t>
            </a:r>
          </a:p>
        </p:txBody>
      </p:sp>
    </p:spTree>
    <p:extLst>
      <p:ext uri="{BB962C8B-B14F-4D97-AF65-F5344CB8AC3E}">
        <p14:creationId xmlns:p14="http://schemas.microsoft.com/office/powerpoint/2010/main" val="798522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684278" y="2295750"/>
            <a:ext cx="340061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684277" y="3348363"/>
            <a:ext cx="340062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p:spPr>
      </p:pic>
      <p:sp>
        <p:nvSpPr>
          <p:cNvPr id="9" name="Text Placeholder 2"/>
          <p:cNvSpPr>
            <a:spLocks noGrp="1"/>
          </p:cNvSpPr>
          <p:nvPr>
            <p:ph type="body" sz="quarter" idx="16" hasCustomPrompt="1"/>
          </p:nvPr>
        </p:nvSpPr>
        <p:spPr>
          <a:xfrm>
            <a:off x="5435295" y="3264478"/>
            <a:ext cx="2181225" cy="409575"/>
          </a:xfrm>
        </p:spPr>
        <p:txBody>
          <a:bodyPr>
            <a:normAutofit/>
          </a:bodyPr>
          <a:lstStyle>
            <a:lvl1pPr marL="0" indent="0" algn="ctr">
              <a:lnSpc>
                <a:spcPct val="100000"/>
              </a:lnSpc>
              <a:spcBef>
                <a:spcPts val="0"/>
              </a:spcBef>
              <a:buNone/>
              <a:defRPr sz="18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a:t>
            </a:r>
            <a:r>
              <a:rPr lang="en-US" baseline="0" dirty="0">
                <a:solidFill>
                  <a:srgbClr val="349D96"/>
                </a:solidFill>
                <a:latin typeface="Century Gothic" panose="020B0502020202020204" pitchFamily="34" charset="0"/>
              </a:rPr>
              <a: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684276" y="1300709"/>
            <a:ext cx="3400621" cy="852471"/>
          </a:xfrm>
        </p:spPr>
        <p:txBody>
          <a:bodyPr anchor="t">
            <a:normAutofit/>
          </a:bodyPr>
          <a:lstStyle>
            <a:lvl1pPr>
              <a:defRPr sz="2700"/>
            </a:lvl1pPr>
          </a:lstStyle>
          <a:p>
            <a:pPr lvl="0"/>
            <a:r>
              <a:rPr lang="en-US" dirty="0"/>
              <a:t>Mobile Presence Address</a:t>
            </a:r>
          </a:p>
        </p:txBody>
      </p:sp>
    </p:spTree>
    <p:extLst>
      <p:ext uri="{BB962C8B-B14F-4D97-AF65-F5344CB8AC3E}">
        <p14:creationId xmlns:p14="http://schemas.microsoft.com/office/powerpoint/2010/main" val="2493822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4322814" y="3549371"/>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8926" y="2971334"/>
            <a:ext cx="9166143" cy="467387"/>
          </a:xfrm>
        </p:spPr>
        <p:txBody>
          <a:bodyPr anchor="t">
            <a:noAutofit/>
          </a:bodyPr>
          <a:lstStyle>
            <a:lvl1pPr algn="ctr">
              <a:defRPr sz="3000"/>
            </a:lvl1pPr>
          </a:lstStyle>
          <a:p>
            <a:pPr lvl="0"/>
            <a:r>
              <a:rPr lang="en-US" dirty="0"/>
              <a:t>Questions?</a:t>
            </a:r>
          </a:p>
        </p:txBody>
      </p:sp>
    </p:spTree>
    <p:extLst>
      <p:ext uri="{BB962C8B-B14F-4D97-AF65-F5344CB8AC3E}">
        <p14:creationId xmlns:p14="http://schemas.microsoft.com/office/powerpoint/2010/main" val="1226564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3341910" y="4739419"/>
            <a:ext cx="2473324" cy="314335"/>
          </a:xfrm>
        </p:spPr>
        <p:txBody>
          <a:bodyPr/>
          <a:lstStyle>
            <a:lvl1pPr marL="0" indent="0" algn="ctr">
              <a:buNone/>
              <a:defRPr sz="2000" i="1">
                <a:solidFill>
                  <a:schemeClr val="tx1"/>
                </a:solidFill>
                <a:latin typeface="+mn-lt"/>
              </a:defRPr>
            </a:lvl1pPr>
          </a:lstStyle>
          <a:p>
            <a:pPr lvl="0"/>
            <a:r>
              <a:rPr lang="en-US" dirty="0"/>
              <a:t>Title</a:t>
            </a:r>
          </a:p>
        </p:txBody>
      </p:sp>
      <p:sp>
        <p:nvSpPr>
          <p:cNvPr id="29" name="Text Placeholder 27"/>
          <p:cNvSpPr>
            <a:spLocks noGrp="1"/>
          </p:cNvSpPr>
          <p:nvPr>
            <p:ph type="body" sz="quarter" idx="20" hasCustomPrompt="1"/>
          </p:nvPr>
        </p:nvSpPr>
        <p:spPr>
          <a:xfrm>
            <a:off x="3341910" y="5067436"/>
            <a:ext cx="2473324" cy="374650"/>
          </a:xfrm>
        </p:spPr>
        <p:txBody>
          <a:bodyPr/>
          <a:lstStyle>
            <a:lvl1pPr marL="0" indent="0" algn="ctr">
              <a:buNone/>
              <a:defRPr sz="2000">
                <a:solidFill>
                  <a:schemeClr val="tx1"/>
                </a:solidFill>
                <a:latin typeface="+mn-lt"/>
              </a:defRPr>
            </a:lvl1pPr>
          </a:lstStyle>
          <a:p>
            <a:pPr lvl="0"/>
            <a:r>
              <a:rPr lang="en-US" dirty="0"/>
              <a:t>Program</a:t>
            </a:r>
          </a:p>
        </p:txBody>
      </p:sp>
      <p:sp>
        <p:nvSpPr>
          <p:cNvPr id="35" name="Text Placeholder 21"/>
          <p:cNvSpPr>
            <a:spLocks noGrp="1"/>
          </p:cNvSpPr>
          <p:nvPr>
            <p:ph type="body" sz="quarter" idx="16" hasCustomPrompt="1"/>
          </p:nvPr>
        </p:nvSpPr>
        <p:spPr>
          <a:xfrm>
            <a:off x="3341910" y="4313395"/>
            <a:ext cx="2473324"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36" name="Picture Placeholder 19"/>
          <p:cNvSpPr>
            <a:spLocks noGrp="1"/>
          </p:cNvSpPr>
          <p:nvPr>
            <p:ph type="pic" sz="quarter" idx="14"/>
          </p:nvPr>
        </p:nvSpPr>
        <p:spPr>
          <a:xfrm>
            <a:off x="3341910" y="1554491"/>
            <a:ext cx="2473325" cy="2487612"/>
          </a:xfrm>
        </p:spPr>
        <p:txBody>
          <a:bodyPr/>
          <a:lstStyle>
            <a:lvl1pPr marL="0" indent="0">
              <a:buNone/>
              <a:defRPr lang="en-US" dirty="0">
                <a:solidFill>
                  <a:schemeClr val="tx1">
                    <a:lumMod val="65000"/>
                    <a:lumOff val="35000"/>
                  </a:schemeClr>
                </a:solidFill>
                <a:latin typeface="+mn-lt"/>
              </a:defRPr>
            </a:lvl1pPr>
          </a:lstStyle>
          <a:p>
            <a:r>
              <a:rPr lang="en-US" dirty="0"/>
              <a:t>Click icon to add picture</a:t>
            </a:r>
          </a:p>
        </p:txBody>
      </p:sp>
      <p:sp>
        <p:nvSpPr>
          <p:cNvPr id="55"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 name="TextBox 1"/>
          <p:cNvSpPr txBox="1"/>
          <p:nvPr userDrawn="1"/>
        </p:nvSpPr>
        <p:spPr>
          <a:xfrm>
            <a:off x="-8311" y="6430954"/>
            <a:ext cx="9152311" cy="307777"/>
          </a:xfrm>
          <a:prstGeom prst="rect">
            <a:avLst/>
          </a:prstGeom>
          <a:noFill/>
        </p:spPr>
        <p:txBody>
          <a:bodyPr wrap="square" rtlCol="0">
            <a:spAutoFit/>
          </a:bodyPr>
          <a:lstStyle/>
          <a:p>
            <a:pPr algn="ctr"/>
            <a:r>
              <a:rPr lang="en-US" sz="1400" dirty="0">
                <a:solidFill>
                  <a:schemeClr val="tx1"/>
                </a:solidFill>
                <a:latin typeface="Century Gothic" panose="020B0502020202020204" pitchFamily="34" charset="0"/>
              </a:rPr>
              <a:t>@</a:t>
            </a:r>
            <a:r>
              <a:rPr lang="en-US" sz="1400" dirty="0" err="1">
                <a:solidFill>
                  <a:schemeClr val="tx1"/>
                </a:solidFill>
                <a:latin typeface="Century Gothic" panose="020B0502020202020204" pitchFamily="34" charset="0"/>
              </a:rPr>
              <a:t>WADeptHealth</a:t>
            </a:r>
            <a:endParaRPr lang="en-US" sz="1400" dirty="0">
              <a:solidFill>
                <a:schemeClr val="tx1"/>
              </a:solidFill>
              <a:latin typeface="Century Gothic" panose="020B0502020202020204" pitchFamily="34" charset="0"/>
            </a:endParaRPr>
          </a:p>
        </p:txBody>
      </p:sp>
      <p:grpSp>
        <p:nvGrpSpPr>
          <p:cNvPr id="4" name="Group 3" descr="strip of social media logo icons (Twitter, Facebook, Instagram, Youtube, Medium, and an email icon)"/>
          <p:cNvGrpSpPr/>
          <p:nvPr userDrawn="1"/>
        </p:nvGrpSpPr>
        <p:grpSpPr>
          <a:xfrm>
            <a:off x="3453442" y="6023448"/>
            <a:ext cx="2220414" cy="306578"/>
            <a:chOff x="3453442" y="6023448"/>
            <a:chExt cx="2220414" cy="306578"/>
          </a:xfrm>
        </p:grpSpPr>
        <p:sp>
          <p:nvSpPr>
            <p:cNvPr id="47" name="Rounded Rectangle 46"/>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userDrawn="1"/>
          </p:nvGrpSpPr>
          <p:grpSpPr>
            <a:xfrm>
              <a:off x="3453442" y="6023448"/>
              <a:ext cx="2220414" cy="304877"/>
              <a:chOff x="3474400" y="6042620"/>
              <a:chExt cx="2220414" cy="304877"/>
            </a:xfrm>
          </p:grpSpPr>
          <p:grpSp>
            <p:nvGrpSpPr>
              <p:cNvPr id="28" name="Group 27"/>
              <p:cNvGrpSpPr/>
              <p:nvPr userDrawn="1"/>
            </p:nvGrpSpPr>
            <p:grpSpPr>
              <a:xfrm>
                <a:off x="3474400" y="6042620"/>
                <a:ext cx="2220414" cy="304877"/>
                <a:chOff x="3474400" y="6042620"/>
                <a:chExt cx="2220414" cy="304877"/>
              </a:xfrm>
            </p:grpSpPr>
            <p:sp>
              <p:nvSpPr>
                <p:cNvPr id="31" name="Rounded Rectangle 30"/>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0" name="Picture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1" name="Picture 4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43" name="Rounded Rectangle 4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
        <p:nvSpPr>
          <p:cNvPr id="45" name="Title 2"/>
          <p:cNvSpPr>
            <a:spLocks noGrp="1"/>
          </p:cNvSpPr>
          <p:nvPr>
            <p:ph type="title" hasCustomPrompt="1"/>
          </p:nvPr>
        </p:nvSpPr>
        <p:spPr>
          <a:xfrm>
            <a:off x="-8311" y="663993"/>
            <a:ext cx="9135687" cy="520628"/>
          </a:xfrm>
        </p:spPr>
        <p:txBody>
          <a:bodyPr>
            <a:normAutofit/>
          </a:bodyPr>
          <a:lstStyle>
            <a:lvl1pPr algn="ctr">
              <a:defRPr sz="2700"/>
            </a:lvl1pPr>
          </a:lstStyle>
          <a:p>
            <a:pPr lvl="0"/>
            <a:r>
              <a:rPr lang="en-US" dirty="0"/>
              <a:t>Contact 1</a:t>
            </a:r>
          </a:p>
        </p:txBody>
      </p:sp>
    </p:spTree>
    <p:extLst>
      <p:ext uri="{BB962C8B-B14F-4D97-AF65-F5344CB8AC3E}">
        <p14:creationId xmlns:p14="http://schemas.microsoft.com/office/powerpoint/2010/main" val="8520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9" name="Picture 8" descr="view from high above Diablo Lake in the Northern Cascades mountain range"/>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394" y="1"/>
            <a:ext cx="9150394" cy="4572000"/>
          </a:xfrm>
          <a:prstGeom prst="rect">
            <a:avLst/>
          </a:prstGeom>
          <a:effectLst/>
        </p:spPr>
      </p:pic>
      <p:sp>
        <p:nvSpPr>
          <p:cNvPr id="2" name="Text Placeholder 9">
            <a:extLst>
              <a:ext uri="{FF2B5EF4-FFF2-40B4-BE49-F238E27FC236}">
                <a16:creationId xmlns:a16="http://schemas.microsoft.com/office/drawing/2014/main" id="{B6B39A6C-6EFF-2CBB-C31B-BF21EFA68ECD}"/>
              </a:ext>
            </a:extLst>
          </p:cNvPr>
          <p:cNvSpPr>
            <a:spLocks noGrp="1"/>
          </p:cNvSpPr>
          <p:nvPr>
            <p:ph type="body" sz="quarter" idx="11"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82997592-23C1-79B4-7EA3-C2336D3D2AB5}"/>
              </a:ext>
            </a:extLst>
          </p:cNvPr>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8334A77D-C13A-F36F-6EFB-0731DAF12B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Tree>
    <p:extLst>
      <p:ext uri="{BB962C8B-B14F-4D97-AF65-F5344CB8AC3E}">
        <p14:creationId xmlns:p14="http://schemas.microsoft.com/office/powerpoint/2010/main" val="1526459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1789114" y="4283999"/>
            <a:ext cx="2484436"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882595" y="4278472"/>
            <a:ext cx="2487133" cy="412750"/>
          </a:xfrm>
        </p:spPr>
        <p:txBody>
          <a:bodyPr>
            <a:normAutofit/>
          </a:bodyPr>
          <a:lstStyle>
            <a:lvl1pPr marL="0" indent="0" algn="ctr">
              <a:buNone/>
              <a:defRPr lang="en-US" sz="2200" b="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1789113" y="4705635"/>
            <a:ext cx="248443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879975" y="4700174"/>
            <a:ext cx="2487132" cy="314335"/>
          </a:xfrm>
        </p:spPr>
        <p:txBody>
          <a:bodyPr>
            <a:normAutofit/>
          </a:bodyPr>
          <a:lstStyle>
            <a:lvl1pPr marL="0" indent="0" algn="ctr">
              <a:buNone/>
              <a:defRPr lang="en-US" sz="2000" i="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1789113" y="5028139"/>
            <a:ext cx="2484437"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882670" y="5023461"/>
            <a:ext cx="2484437" cy="374650"/>
          </a:xfrm>
        </p:spPr>
        <p:txBody>
          <a:bodyPr/>
          <a:lstStyle>
            <a:lvl1pPr marL="0" indent="0" algn="ctr">
              <a:buNone/>
              <a:defRPr sz="2000">
                <a:solidFill>
                  <a:schemeClr val="tx1"/>
                </a:solidFill>
                <a:latin typeface="+mn-lt"/>
              </a:defRPr>
            </a:lvl1pPr>
          </a:lstStyle>
          <a:p>
            <a:pPr lvl="0"/>
            <a:r>
              <a:rPr lang="en-US" dirty="0"/>
              <a:t>Program</a:t>
            </a:r>
          </a:p>
        </p:txBody>
      </p:sp>
      <p:cxnSp>
        <p:nvCxnSpPr>
          <p:cNvPr id="15" name="Straight Connector 14"/>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1789113" y="1564831"/>
            <a:ext cx="2484437"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9"/>
          <p:cNvSpPr>
            <a:spLocks noGrp="1"/>
          </p:cNvSpPr>
          <p:nvPr>
            <p:ph type="pic" sz="quarter" idx="14"/>
          </p:nvPr>
        </p:nvSpPr>
        <p:spPr>
          <a:xfrm>
            <a:off x="4879975" y="1559082"/>
            <a:ext cx="2473325" cy="248761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7"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4" name="TextBox 23"/>
          <p:cNvSpPr txBox="1"/>
          <p:nvPr userDrawn="1"/>
        </p:nvSpPr>
        <p:spPr>
          <a:xfrm>
            <a:off x="-8311" y="6430954"/>
            <a:ext cx="9152311" cy="307777"/>
          </a:xfrm>
          <a:prstGeom prst="rect">
            <a:avLst/>
          </a:prstGeom>
          <a:noFill/>
        </p:spPr>
        <p:txBody>
          <a:bodyPr wrap="square" rtlCol="0">
            <a:spAutoFit/>
          </a:bodyPr>
          <a:lstStyle/>
          <a:p>
            <a:pPr algn="ctr"/>
            <a:r>
              <a:rPr lang="en-US" sz="1400" dirty="0">
                <a:solidFill>
                  <a:schemeClr val="tx1"/>
                </a:solidFill>
                <a:latin typeface="Century Gothic" panose="020B0502020202020204" pitchFamily="34" charset="0"/>
              </a:rPr>
              <a:t>@</a:t>
            </a:r>
            <a:r>
              <a:rPr lang="en-US" sz="1400" dirty="0" err="1">
                <a:solidFill>
                  <a:schemeClr val="tx1"/>
                </a:solidFill>
                <a:latin typeface="Century Gothic" panose="020B0502020202020204" pitchFamily="34" charset="0"/>
              </a:rPr>
              <a:t>WADeptHealth</a:t>
            </a:r>
            <a:endParaRPr lang="en-US" sz="1400" dirty="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8509" y="6086598"/>
            <a:ext cx="230281" cy="230281"/>
          </a:xfrm>
          <a:prstGeom prst="rect">
            <a:avLst/>
          </a:prstGeom>
        </p:spPr>
      </p:pic>
      <p:sp>
        <p:nvSpPr>
          <p:cNvPr id="2" name="Title 1"/>
          <p:cNvSpPr>
            <a:spLocks noGrp="1"/>
          </p:cNvSpPr>
          <p:nvPr>
            <p:ph type="title" hasCustomPrompt="1"/>
          </p:nvPr>
        </p:nvSpPr>
        <p:spPr>
          <a:xfrm>
            <a:off x="-8351" y="664527"/>
            <a:ext cx="9144000" cy="520093"/>
          </a:xfrm>
        </p:spPr>
        <p:txBody>
          <a:bodyPr>
            <a:normAutofit/>
          </a:bodyPr>
          <a:lstStyle>
            <a:lvl1pPr algn="ctr">
              <a:defRPr sz="2700"/>
            </a:lvl1pPr>
          </a:lstStyle>
          <a:p>
            <a:pPr lvl="0"/>
            <a:r>
              <a:rPr lang="en-US" dirty="0"/>
              <a:t>Contact 2</a:t>
            </a:r>
          </a:p>
        </p:txBody>
      </p:sp>
      <p:grpSp>
        <p:nvGrpSpPr>
          <p:cNvPr id="30" name="Group 29" descr="strip of social media logo icons (Twitter, Facebook, Instagram, Youtube, Medium, and an email icon)"/>
          <p:cNvGrpSpPr/>
          <p:nvPr userDrawn="1"/>
        </p:nvGrpSpPr>
        <p:grpSpPr>
          <a:xfrm>
            <a:off x="3453442" y="6023448"/>
            <a:ext cx="2220414" cy="306578"/>
            <a:chOff x="3453442" y="6023448"/>
            <a:chExt cx="2220414" cy="306578"/>
          </a:xfrm>
        </p:grpSpPr>
        <p:sp>
          <p:nvSpPr>
            <p:cNvPr id="31" name="Rounded Rectangle 30"/>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3453442" y="6023448"/>
              <a:ext cx="2220414" cy="304877"/>
              <a:chOff x="3474400" y="6042620"/>
              <a:chExt cx="2220414" cy="304877"/>
            </a:xfrm>
          </p:grpSpPr>
          <p:grpSp>
            <p:nvGrpSpPr>
              <p:cNvPr id="33" name="Group 32"/>
              <p:cNvGrpSpPr/>
              <p:nvPr userDrawn="1"/>
            </p:nvGrpSpPr>
            <p:grpSpPr>
              <a:xfrm>
                <a:off x="3474400" y="6042620"/>
                <a:ext cx="2220414" cy="304877"/>
                <a:chOff x="3474400" y="6042620"/>
                <a:chExt cx="2220414" cy="304877"/>
              </a:xfrm>
            </p:grpSpPr>
            <p:sp>
              <p:nvSpPr>
                <p:cNvPr id="35" name="Rounded Rectangle 34"/>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2" name="Picture 4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43" name="Rounded Rectangle 4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4" name="Picture 3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Tree>
    <p:extLst>
      <p:ext uri="{BB962C8B-B14F-4D97-AF65-F5344CB8AC3E}">
        <p14:creationId xmlns:p14="http://schemas.microsoft.com/office/powerpoint/2010/main" val="2541007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6824" y="680798"/>
            <a:ext cx="9144000" cy="482030"/>
          </a:xfrm>
        </p:spPr>
        <p:txBody>
          <a:bodyPr>
            <a:normAutofit/>
          </a:bodyPr>
          <a:lstStyle>
            <a:lvl1pPr algn="ctr">
              <a:defRPr sz="2700"/>
            </a:lvl1pPr>
          </a:lstStyle>
          <a:p>
            <a:pPr lvl="0"/>
            <a:r>
              <a:rPr lang="en-US" dirty="0"/>
              <a:t>Blank Slide</a:t>
            </a:r>
          </a:p>
        </p:txBody>
      </p:sp>
    </p:spTree>
    <p:extLst>
      <p:ext uri="{BB962C8B-B14F-4D97-AF65-F5344CB8AC3E}">
        <p14:creationId xmlns:p14="http://schemas.microsoft.com/office/powerpoint/2010/main" val="3216566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 State Department of Health</a:t>
            </a:r>
            <a:r>
              <a:rPr lang="en-US"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51594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7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178AD-B36E-F83F-573A-120A6E165C27}"/>
              </a:ext>
            </a:extLst>
          </p:cNvPr>
          <p:cNvSpPr/>
          <p:nvPr userDrawn="1"/>
        </p:nvSpPr>
        <p:spPr>
          <a:xfrm>
            <a:off x="-1" y="5505855"/>
            <a:ext cx="9144000" cy="135214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p:txBody>
      </p:sp>
      <p:pic>
        <p:nvPicPr>
          <p:cNvPr id="5" name="Picture 4">
            <a:extLst>
              <a:ext uri="{FF2B5EF4-FFF2-40B4-BE49-F238E27FC236}">
                <a16:creationId xmlns:a16="http://schemas.microsoft.com/office/drawing/2014/main" id="{2A0DA117-9E79-C436-1D19-CE7A1117D8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94837" y="2629703"/>
            <a:ext cx="4354326" cy="1280816"/>
          </a:xfrm>
          <a:prstGeom prst="rect">
            <a:avLst/>
          </a:prstGeom>
        </p:spPr>
      </p:pic>
    </p:spTree>
    <p:extLst>
      <p:ext uri="{BB962C8B-B14F-4D97-AF65-F5344CB8AC3E}">
        <p14:creationId xmlns:p14="http://schemas.microsoft.com/office/powerpoint/2010/main" val="25554241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0073E-687E-831B-80D8-9AF8B796F08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FF1F678-B8B2-EE90-0561-A0C9FAA7F980}"/>
              </a:ext>
            </a:extLst>
          </p:cNvPr>
          <p:cNvSpPr>
            <a:spLocks noGrp="1"/>
          </p:cNvSpPr>
          <p:nvPr>
            <p:ph type="ftr" sz="quarter" idx="10"/>
          </p:nvPr>
        </p:nvSpPr>
        <p:spPr>
          <a:xfrm>
            <a:off x="80727" y="6548034"/>
            <a:ext cx="159497" cy="234948"/>
          </a:xfrm>
          <a:prstGeom prst="rect">
            <a:avLst/>
          </a:prstGeom>
        </p:spPr>
        <p:txBody>
          <a:bodyPr/>
          <a:lstStyle/>
          <a:p>
            <a:r>
              <a:rPr lang="en-US"/>
              <a:t>DOH 530-263 July 2024</a:t>
            </a:r>
            <a:endParaRPr lang="en-US" dirty="0"/>
          </a:p>
        </p:txBody>
      </p:sp>
    </p:spTree>
    <p:extLst>
      <p:ext uri="{BB962C8B-B14F-4D97-AF65-F5344CB8AC3E}">
        <p14:creationId xmlns:p14="http://schemas.microsoft.com/office/powerpoint/2010/main" val="3685978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F433-EA87-7879-982C-FBFA3E4A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9128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1DF2-020D-69AC-0C54-556D024368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64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5E72-34E8-AB6F-6BA3-675E5B5E0BD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5AD6F-26FD-DBD0-2ABC-F6D8670E71C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F69A7B-47CA-FEBE-EF90-2492E5338F68}"/>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08CE991-34C3-CA9F-1220-51753A7BE2B6}"/>
              </a:ext>
            </a:extLst>
          </p:cNvPr>
          <p:cNvSpPr>
            <a:spLocks noGrp="1"/>
          </p:cNvSpPr>
          <p:nvPr>
            <p:ph type="ftr" sz="quarter" idx="11"/>
          </p:nvPr>
        </p:nvSpPr>
        <p:spPr/>
        <p:txBody>
          <a:bodyPr/>
          <a:lstStyle/>
          <a:p>
            <a:r>
              <a:rPr lang="en-US"/>
              <a:t>DOH 530-263 July 2024</a:t>
            </a:r>
          </a:p>
        </p:txBody>
      </p:sp>
      <p:sp>
        <p:nvSpPr>
          <p:cNvPr id="6" name="Slide Number Placeholder 5">
            <a:extLst>
              <a:ext uri="{FF2B5EF4-FFF2-40B4-BE49-F238E27FC236}">
                <a16:creationId xmlns:a16="http://schemas.microsoft.com/office/drawing/2014/main" id="{73D54622-A9AD-2BBF-F26E-64AB62321ECB}"/>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3228888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4C3E-9DFA-6120-D6E4-2C8D49451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41D39-5720-D6D3-782E-F1A591425F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0289F-DC37-8B76-1672-6D5CFB7F26CB}"/>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43F999F-E995-8291-305D-7EE206B90B54}"/>
              </a:ext>
            </a:extLst>
          </p:cNvPr>
          <p:cNvSpPr>
            <a:spLocks noGrp="1"/>
          </p:cNvSpPr>
          <p:nvPr>
            <p:ph type="ftr" sz="quarter" idx="11"/>
          </p:nvPr>
        </p:nvSpPr>
        <p:spPr/>
        <p:txBody>
          <a:bodyPr/>
          <a:lstStyle/>
          <a:p>
            <a:r>
              <a:rPr lang="en-US"/>
              <a:t>DOH 530-263 July 2024</a:t>
            </a:r>
          </a:p>
        </p:txBody>
      </p:sp>
      <p:sp>
        <p:nvSpPr>
          <p:cNvPr id="6" name="Slide Number Placeholder 5">
            <a:extLst>
              <a:ext uri="{FF2B5EF4-FFF2-40B4-BE49-F238E27FC236}">
                <a16:creationId xmlns:a16="http://schemas.microsoft.com/office/drawing/2014/main" id="{A22A3CBF-5AD1-2E7D-07B8-3E8DBA83337E}"/>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334825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9" name="Picture 8" descr="Aerial view of the Palouse in Northeast Washington"/>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9144001" cy="4572000"/>
          </a:xfrm>
          <a:prstGeom prst="rect">
            <a:avLst/>
          </a:prstGeom>
          <a:effectLst/>
        </p:spPr>
      </p:pic>
      <p:sp>
        <p:nvSpPr>
          <p:cNvPr id="2" name="Text Placeholder 9">
            <a:extLst>
              <a:ext uri="{FF2B5EF4-FFF2-40B4-BE49-F238E27FC236}">
                <a16:creationId xmlns:a16="http://schemas.microsoft.com/office/drawing/2014/main" id="{E2054B5E-52EA-30DC-6BA8-D4746E2A0BED}"/>
              </a:ext>
            </a:extLst>
          </p:cNvPr>
          <p:cNvSpPr>
            <a:spLocks noGrp="1"/>
          </p:cNvSpPr>
          <p:nvPr>
            <p:ph type="body" sz="quarter" idx="11"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C591A000-D73A-43D1-92D1-ECC9AD2FAC6D}"/>
              </a:ext>
            </a:extLst>
          </p:cNvPr>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B004CE24-AD9D-F071-CADE-D1EE21378F1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Tree>
    <p:extLst>
      <p:ext uri="{BB962C8B-B14F-4D97-AF65-F5344CB8AC3E}">
        <p14:creationId xmlns:p14="http://schemas.microsoft.com/office/powerpoint/2010/main" val="2028703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43FE-D153-A773-36B1-96BB650B337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B4A6E-CD93-F621-058B-3B7FD526883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860AE3-0A8A-2A39-40B3-BCB004BA0F8E}"/>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A38B910-AB69-0BBC-2A95-976DE855C8EC}"/>
              </a:ext>
            </a:extLst>
          </p:cNvPr>
          <p:cNvSpPr>
            <a:spLocks noGrp="1"/>
          </p:cNvSpPr>
          <p:nvPr>
            <p:ph type="ftr" sz="quarter" idx="11"/>
          </p:nvPr>
        </p:nvSpPr>
        <p:spPr/>
        <p:txBody>
          <a:bodyPr/>
          <a:lstStyle/>
          <a:p>
            <a:r>
              <a:rPr lang="en-US"/>
              <a:t>DOH 530-263 July 2024</a:t>
            </a:r>
          </a:p>
        </p:txBody>
      </p:sp>
      <p:sp>
        <p:nvSpPr>
          <p:cNvPr id="6" name="Slide Number Placeholder 5">
            <a:extLst>
              <a:ext uri="{FF2B5EF4-FFF2-40B4-BE49-F238E27FC236}">
                <a16:creationId xmlns:a16="http://schemas.microsoft.com/office/drawing/2014/main" id="{D20033D8-A6DC-0420-F1B1-DD8B013DD7A5}"/>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40948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A9D9-3E98-8CCE-8959-55661CD71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3B716-EAC9-2BF3-CD0D-66092C7C3EF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0A1D6B-1651-F9C3-1BE6-B4F80E03E6FF}"/>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56B1AB-CC96-9FD6-29FA-6DBA9F3FA2B9}"/>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AB4AAC5-8BCA-803A-9275-2B89D7697090}"/>
              </a:ext>
            </a:extLst>
          </p:cNvPr>
          <p:cNvSpPr>
            <a:spLocks noGrp="1"/>
          </p:cNvSpPr>
          <p:nvPr>
            <p:ph type="ftr" sz="quarter" idx="11"/>
          </p:nvPr>
        </p:nvSpPr>
        <p:spPr/>
        <p:txBody>
          <a:bodyPr/>
          <a:lstStyle/>
          <a:p>
            <a:r>
              <a:rPr lang="en-US"/>
              <a:t>DOH 530-263 July 2024</a:t>
            </a:r>
          </a:p>
        </p:txBody>
      </p:sp>
      <p:sp>
        <p:nvSpPr>
          <p:cNvPr id="7" name="Slide Number Placeholder 6">
            <a:extLst>
              <a:ext uri="{FF2B5EF4-FFF2-40B4-BE49-F238E27FC236}">
                <a16:creationId xmlns:a16="http://schemas.microsoft.com/office/drawing/2014/main" id="{B34E17E3-AA81-19C6-D4D2-CA81FAC4A4E7}"/>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238461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81C7-D15B-8CC6-51D8-3D06460556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CA6EFB-F76D-E9CD-FAF7-79067C24DED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1D1E8-47D1-D193-1E64-6FCDC8369B5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0E422-9492-CC7D-0FA1-F134B47F71D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5FAD68-207B-4B8C-58D8-5383A73C703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5E4F4-C02D-C545-A35D-247E47052637}"/>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ED4A380-8551-CBFD-EA1B-BDB68C7672A7}"/>
              </a:ext>
            </a:extLst>
          </p:cNvPr>
          <p:cNvSpPr>
            <a:spLocks noGrp="1"/>
          </p:cNvSpPr>
          <p:nvPr>
            <p:ph type="ftr" sz="quarter" idx="11"/>
          </p:nvPr>
        </p:nvSpPr>
        <p:spPr/>
        <p:txBody>
          <a:bodyPr/>
          <a:lstStyle/>
          <a:p>
            <a:r>
              <a:rPr lang="en-US"/>
              <a:t>DOH 530-263 July 2024</a:t>
            </a:r>
          </a:p>
        </p:txBody>
      </p:sp>
      <p:sp>
        <p:nvSpPr>
          <p:cNvPr id="9" name="Slide Number Placeholder 8">
            <a:extLst>
              <a:ext uri="{FF2B5EF4-FFF2-40B4-BE49-F238E27FC236}">
                <a16:creationId xmlns:a16="http://schemas.microsoft.com/office/drawing/2014/main" id="{172873C6-1778-27CE-06E8-BACBDAD65523}"/>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682574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1D13-A039-D5DB-C6BA-3101CA2210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A8C234-BEC0-0029-B2EF-FFFB0C829398}"/>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D6A91FE1-6E52-F04B-2B66-C79BD5982AC7}"/>
              </a:ext>
            </a:extLst>
          </p:cNvPr>
          <p:cNvSpPr>
            <a:spLocks noGrp="1"/>
          </p:cNvSpPr>
          <p:nvPr>
            <p:ph type="ftr" sz="quarter" idx="11"/>
          </p:nvPr>
        </p:nvSpPr>
        <p:spPr/>
        <p:txBody>
          <a:bodyPr/>
          <a:lstStyle/>
          <a:p>
            <a:r>
              <a:rPr lang="en-US"/>
              <a:t>DOH 530-263 July 2024</a:t>
            </a:r>
          </a:p>
        </p:txBody>
      </p:sp>
      <p:sp>
        <p:nvSpPr>
          <p:cNvPr id="5" name="Slide Number Placeholder 4">
            <a:extLst>
              <a:ext uri="{FF2B5EF4-FFF2-40B4-BE49-F238E27FC236}">
                <a16:creationId xmlns:a16="http://schemas.microsoft.com/office/drawing/2014/main" id="{A743A12B-8E9C-49FB-E22E-28C8026BC3F5}"/>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329562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345EF0-C290-321A-5FEC-35E91DA85B9E}"/>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3DA124B1-3651-50AB-FB97-9959CB4249D4}"/>
              </a:ext>
            </a:extLst>
          </p:cNvPr>
          <p:cNvSpPr>
            <a:spLocks noGrp="1"/>
          </p:cNvSpPr>
          <p:nvPr>
            <p:ph type="ftr" sz="quarter" idx="11"/>
          </p:nvPr>
        </p:nvSpPr>
        <p:spPr/>
        <p:txBody>
          <a:bodyPr/>
          <a:lstStyle/>
          <a:p>
            <a:r>
              <a:rPr lang="en-US"/>
              <a:t>DOH 530-263 July 2024</a:t>
            </a:r>
          </a:p>
        </p:txBody>
      </p:sp>
      <p:sp>
        <p:nvSpPr>
          <p:cNvPr id="4" name="Slide Number Placeholder 3">
            <a:extLst>
              <a:ext uri="{FF2B5EF4-FFF2-40B4-BE49-F238E27FC236}">
                <a16:creationId xmlns:a16="http://schemas.microsoft.com/office/drawing/2014/main" id="{C9A9A174-190A-A71B-C12B-F2A9DF7D9413}"/>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446655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5D2F-AC8B-1FEF-1083-4ECA3E85F51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594D3E-9276-E921-B61F-D9C9B1ADDB5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66F2DF-1AA8-93E5-2FFC-62CDE69D76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E09C8-AA7C-CEF1-83AC-987B2E4E1DBF}"/>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B4E5C16-8503-319B-B1C6-75C3A00EAA69}"/>
              </a:ext>
            </a:extLst>
          </p:cNvPr>
          <p:cNvSpPr>
            <a:spLocks noGrp="1"/>
          </p:cNvSpPr>
          <p:nvPr>
            <p:ph type="ftr" sz="quarter" idx="11"/>
          </p:nvPr>
        </p:nvSpPr>
        <p:spPr/>
        <p:txBody>
          <a:bodyPr/>
          <a:lstStyle/>
          <a:p>
            <a:r>
              <a:rPr lang="en-US"/>
              <a:t>DOH 530-263 July 2024</a:t>
            </a:r>
          </a:p>
        </p:txBody>
      </p:sp>
      <p:sp>
        <p:nvSpPr>
          <p:cNvPr id="7" name="Slide Number Placeholder 6">
            <a:extLst>
              <a:ext uri="{FF2B5EF4-FFF2-40B4-BE49-F238E27FC236}">
                <a16:creationId xmlns:a16="http://schemas.microsoft.com/office/drawing/2014/main" id="{1C5F4D01-25B7-91C4-AF1A-36F0E9B2DCBF}"/>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4269758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43F3-6EC7-23FC-617F-27BBE6DE1E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9787FB-3964-FD58-3A7E-24BD53DAF7E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A038CE-5D04-1717-F828-BDA8AC8A3C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97774-BBBE-A30B-67D1-61AD707AC748}"/>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142884C-D426-8F25-8285-2BBCDAA7FAFE}"/>
              </a:ext>
            </a:extLst>
          </p:cNvPr>
          <p:cNvSpPr>
            <a:spLocks noGrp="1"/>
          </p:cNvSpPr>
          <p:nvPr>
            <p:ph type="ftr" sz="quarter" idx="11"/>
          </p:nvPr>
        </p:nvSpPr>
        <p:spPr/>
        <p:txBody>
          <a:bodyPr/>
          <a:lstStyle/>
          <a:p>
            <a:r>
              <a:rPr lang="en-US"/>
              <a:t>DOH 530-263 July 2024</a:t>
            </a:r>
          </a:p>
        </p:txBody>
      </p:sp>
      <p:sp>
        <p:nvSpPr>
          <p:cNvPr id="7" name="Slide Number Placeholder 6">
            <a:extLst>
              <a:ext uri="{FF2B5EF4-FFF2-40B4-BE49-F238E27FC236}">
                <a16:creationId xmlns:a16="http://schemas.microsoft.com/office/drawing/2014/main" id="{6B74F923-44BC-45A3-7E32-46C8738A8E97}"/>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12924185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CB657-7E05-7106-7A87-1DCD16D19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EFA668-143E-B63E-699A-44FE294A89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7F45-D716-4878-EFEB-C6F9C6325AC8}"/>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C1026BD-4DBC-C3A6-A3E9-4F783DD07C5B}"/>
              </a:ext>
            </a:extLst>
          </p:cNvPr>
          <p:cNvSpPr>
            <a:spLocks noGrp="1"/>
          </p:cNvSpPr>
          <p:nvPr>
            <p:ph type="ftr" sz="quarter" idx="11"/>
          </p:nvPr>
        </p:nvSpPr>
        <p:spPr/>
        <p:txBody>
          <a:bodyPr/>
          <a:lstStyle/>
          <a:p>
            <a:r>
              <a:rPr lang="en-US"/>
              <a:t>DOH 530-263 July 2024</a:t>
            </a:r>
          </a:p>
        </p:txBody>
      </p:sp>
      <p:sp>
        <p:nvSpPr>
          <p:cNvPr id="6" name="Slide Number Placeholder 5">
            <a:extLst>
              <a:ext uri="{FF2B5EF4-FFF2-40B4-BE49-F238E27FC236}">
                <a16:creationId xmlns:a16="http://schemas.microsoft.com/office/drawing/2014/main" id="{6AC19B86-C179-E92E-A126-BA3AF0916B43}"/>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1846416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4024A1-7F3A-7F41-D07A-97822059F5E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7CAF61-32AB-7349-B034-EF9248675C8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17A94-0094-B966-5A18-D46F6BDAF4A4}"/>
              </a:ext>
            </a:extLst>
          </p:cNvPr>
          <p:cNvSpPr>
            <a:spLocks noGrp="1"/>
          </p:cNvSpPr>
          <p:nvPr>
            <p:ph type="dt" sz="half" idx="10"/>
          </p:nvPr>
        </p:nvSpPr>
        <p:spPr>
          <a:xfrm>
            <a:off x="628650" y="6560717"/>
            <a:ext cx="45719" cy="160758"/>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6A6ED71-AC07-2F59-E970-A9985ADA68DD}"/>
              </a:ext>
            </a:extLst>
          </p:cNvPr>
          <p:cNvSpPr>
            <a:spLocks noGrp="1"/>
          </p:cNvSpPr>
          <p:nvPr>
            <p:ph type="ftr" sz="quarter" idx="11"/>
          </p:nvPr>
        </p:nvSpPr>
        <p:spPr/>
        <p:txBody>
          <a:bodyPr/>
          <a:lstStyle/>
          <a:p>
            <a:r>
              <a:rPr lang="en-US"/>
              <a:t>DOH 530-263 July 2024</a:t>
            </a:r>
          </a:p>
        </p:txBody>
      </p:sp>
      <p:sp>
        <p:nvSpPr>
          <p:cNvPr id="6" name="Slide Number Placeholder 5">
            <a:extLst>
              <a:ext uri="{FF2B5EF4-FFF2-40B4-BE49-F238E27FC236}">
                <a16:creationId xmlns:a16="http://schemas.microsoft.com/office/drawing/2014/main" id="{1CA75DE2-98D1-A67A-A153-166EB13216B9}"/>
              </a:ext>
            </a:extLst>
          </p:cNvPr>
          <p:cNvSpPr>
            <a:spLocks noGrp="1"/>
          </p:cNvSpPr>
          <p:nvPr>
            <p:ph type="sldNum" sz="quarter" idx="12"/>
          </p:nvPr>
        </p:nvSpPr>
        <p:spPr>
          <a:xfrm flipV="1">
            <a:off x="8469630" y="6721475"/>
            <a:ext cx="45719" cy="45719"/>
          </a:xfrm>
          <a:prstGeom prst="rect">
            <a:avLst/>
          </a:prstGeom>
        </p:spPr>
        <p:txBody>
          <a:bodyPr/>
          <a:lstStyle/>
          <a:p>
            <a:fld id="{0F8BDC6E-50E5-4413-816A-463D39CA9DD1}" type="slidenum">
              <a:rPr lang="en-US" smtClean="0"/>
              <a:t>‹#›</a:t>
            </a:fld>
            <a:endParaRPr lang="en-US"/>
          </a:p>
        </p:txBody>
      </p:sp>
    </p:spTree>
    <p:extLst>
      <p:ext uri="{BB962C8B-B14F-4D97-AF65-F5344CB8AC3E}">
        <p14:creationId xmlns:p14="http://schemas.microsoft.com/office/powerpoint/2010/main" val="5221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2" name="Picture 1" descr="decorative green box with abstract white lines running across it">
            <a:extLst>
              <a:ext uri="{FF2B5EF4-FFF2-40B4-BE49-F238E27FC236}">
                <a16:creationId xmlns:a16="http://schemas.microsoft.com/office/drawing/2014/main" id="{561C3F2D-F35B-2EAC-DF3A-4A6FF029B7E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p:blipFill>
        <p:spPr>
          <a:xfrm>
            <a:off x="-1" y="-1"/>
            <a:ext cx="9144001" cy="4572001"/>
          </a:xfrm>
          <a:prstGeom prst="rect">
            <a:avLst/>
          </a:prstGeom>
          <a:effectLst/>
        </p:spPr>
      </p:pic>
      <p:sp>
        <p:nvSpPr>
          <p:cNvPr id="3" name="Text Placeholder 9">
            <a:extLst>
              <a:ext uri="{FF2B5EF4-FFF2-40B4-BE49-F238E27FC236}">
                <a16:creationId xmlns:a16="http://schemas.microsoft.com/office/drawing/2014/main" id="{89BDC307-D0D8-772D-D09C-FF4A8DF695CA}"/>
              </a:ext>
            </a:extLst>
          </p:cNvPr>
          <p:cNvSpPr>
            <a:spLocks noGrp="1"/>
          </p:cNvSpPr>
          <p:nvPr>
            <p:ph type="body" sz="quarter" idx="11"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D0028403-C025-40E1-7A43-C3D1DBE37224}"/>
              </a:ext>
            </a:extLst>
          </p:cNvPr>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5" name="Picture 4">
            <a:extLst>
              <a:ext uri="{FF2B5EF4-FFF2-40B4-BE49-F238E27FC236}">
                <a16:creationId xmlns:a16="http://schemas.microsoft.com/office/drawing/2014/main" id="{077F57C2-1FF8-3FB8-B9DA-7DD516A5B8E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
        <p:nvSpPr>
          <p:cNvPr id="6" name="Slide Number Placeholder 5">
            <a:extLst>
              <a:ext uri="{FF2B5EF4-FFF2-40B4-BE49-F238E27FC236}">
                <a16:creationId xmlns:a16="http://schemas.microsoft.com/office/drawing/2014/main" id="{9A505BFA-1D97-106C-AC0F-CD0081535BFC}"/>
              </a:ext>
            </a:extLst>
          </p:cNvPr>
          <p:cNvSpPr>
            <a:spLocks noGrp="1"/>
          </p:cNvSpPr>
          <p:nvPr>
            <p:ph type="sldNum" sz="quarter" idx="12"/>
          </p:nvPr>
        </p:nvSpPr>
        <p:spPr>
          <a:xfrm>
            <a:off x="492071" y="6453216"/>
            <a:ext cx="1266987" cy="238178"/>
          </a:xfrm>
          <a:prstGeom prst="rect">
            <a:avLst/>
          </a:prstGeom>
        </p:spPr>
        <p:txBody>
          <a:bodyPr/>
          <a:lstStyle>
            <a:lvl1pPr>
              <a:defRPr sz="800"/>
            </a:lvl1pPr>
          </a:lstStyle>
          <a:p>
            <a:r>
              <a:rPr lang="en-US" dirty="0"/>
              <a:t>DOH 530-263 July 2024</a:t>
            </a:r>
          </a:p>
        </p:txBody>
      </p:sp>
    </p:spTree>
    <p:extLst>
      <p:ext uri="{BB962C8B-B14F-4D97-AF65-F5344CB8AC3E}">
        <p14:creationId xmlns:p14="http://schemas.microsoft.com/office/powerpoint/2010/main" val="1794409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9144000" cy="4572000"/>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 name="Text Placeholder 9">
            <a:extLst>
              <a:ext uri="{FF2B5EF4-FFF2-40B4-BE49-F238E27FC236}">
                <a16:creationId xmlns:a16="http://schemas.microsoft.com/office/drawing/2014/main" id="{E70BE5A0-7A03-A397-6C03-7D81FC9B6F04}"/>
              </a:ext>
            </a:extLst>
          </p:cNvPr>
          <p:cNvSpPr>
            <a:spLocks noGrp="1"/>
          </p:cNvSpPr>
          <p:nvPr>
            <p:ph type="body" sz="quarter" idx="12" hasCustomPrompt="1"/>
          </p:nvPr>
        </p:nvSpPr>
        <p:spPr>
          <a:xfrm>
            <a:off x="3578016" y="5897171"/>
            <a:ext cx="4862633"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41482A8A-9AB2-FCD5-2308-5241AA7F6D40}"/>
              </a:ext>
            </a:extLst>
          </p:cNvPr>
          <p:cNvSpPr>
            <a:spLocks noGrp="1"/>
          </p:cNvSpPr>
          <p:nvPr>
            <p:ph type="title" hasCustomPrompt="1"/>
          </p:nvPr>
        </p:nvSpPr>
        <p:spPr>
          <a:xfrm>
            <a:off x="3578016" y="5479576"/>
            <a:ext cx="4862633"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4D6C70CB-44C9-680C-A118-6DFC5A7BC8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6842" y="5474757"/>
            <a:ext cx="2789005" cy="820380"/>
          </a:xfrm>
          <a:prstGeom prst="rect">
            <a:avLst/>
          </a:prstGeom>
        </p:spPr>
      </p:pic>
    </p:spTree>
    <p:extLst>
      <p:ext uri="{BB962C8B-B14F-4D97-AF65-F5344CB8AC3E}">
        <p14:creationId xmlns:p14="http://schemas.microsoft.com/office/powerpoint/2010/main" val="3603050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239963"/>
            <a:ext cx="2473325" cy="2487612"/>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1817688" y="2239963"/>
            <a:ext cx="2484437" cy="2487612"/>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 Placeholder 13"/>
          <p:cNvSpPr>
            <a:spLocks noGrp="1"/>
          </p:cNvSpPr>
          <p:nvPr>
            <p:ph type="body" sz="quarter" idx="11" hasCustomPrompt="1"/>
          </p:nvPr>
        </p:nvSpPr>
        <p:spPr>
          <a:xfrm>
            <a:off x="-8313" y="1115870"/>
            <a:ext cx="9143999" cy="350440"/>
          </a:xfrm>
        </p:spPr>
        <p:txBody>
          <a:bodyPr>
            <a:noAutofit/>
          </a:bodyPr>
          <a:lstStyle>
            <a:lvl1pPr marL="0" indent="0" algn="ctr">
              <a:buNone/>
              <a:defRPr sz="2200">
                <a:solidFill>
                  <a:schemeClr val="tx1"/>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a:t>@ location</a:t>
            </a:r>
          </a:p>
        </p:txBody>
      </p:sp>
      <p:sp>
        <p:nvSpPr>
          <p:cNvPr id="16" name="Text Placeholder 15"/>
          <p:cNvSpPr>
            <a:spLocks noGrp="1"/>
          </p:cNvSpPr>
          <p:nvPr>
            <p:ph type="body" sz="quarter" idx="12" hasCustomPrompt="1"/>
          </p:nvPr>
        </p:nvSpPr>
        <p:spPr>
          <a:xfrm>
            <a:off x="-8313" y="1539191"/>
            <a:ext cx="9143999" cy="304800"/>
          </a:xfrm>
        </p:spPr>
        <p:txBody>
          <a:bodyPr/>
          <a:lstStyle>
            <a:lvl1pPr marL="0" indent="0" algn="ctr">
              <a:buNone/>
              <a:defRPr sz="18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1817689" y="4968656"/>
            <a:ext cx="2484436"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901550" y="4966303"/>
            <a:ext cx="2487133" cy="412750"/>
          </a:xfrm>
        </p:spPr>
        <p:txBody>
          <a:bodyPr>
            <a:normAutofit/>
          </a:bodyPr>
          <a:lstStyle>
            <a:lvl1pPr marL="0" indent="0" algn="ctr">
              <a:buNone/>
              <a:defRPr sz="22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817688" y="5402254"/>
            <a:ext cx="248443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901551" y="5402060"/>
            <a:ext cx="2487132"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817688" y="5746218"/>
            <a:ext cx="2484437" cy="374650"/>
          </a:xfrm>
        </p:spPr>
        <p:txBody>
          <a:bodyPr>
            <a:normAutofit/>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908129" y="5742722"/>
            <a:ext cx="2484437" cy="374650"/>
          </a:xfrm>
        </p:spPr>
        <p:txBody>
          <a:bodyPr>
            <a:normAutofit/>
          </a:bodyPr>
          <a:lstStyle>
            <a:lvl1pPr marL="0" indent="0" algn="ctr">
              <a:buNone/>
              <a:defRPr sz="2000">
                <a:solidFill>
                  <a:schemeClr val="tx1"/>
                </a:solidFill>
                <a:latin typeface="+mn-lt"/>
              </a:defRPr>
            </a:lvl1pPr>
          </a:lstStyle>
          <a:p>
            <a:pPr lvl="0"/>
            <a:r>
              <a:rPr lang="en-US" dirty="0"/>
              <a:t>Program</a:t>
            </a:r>
          </a:p>
        </p:txBody>
      </p:sp>
      <p:sp>
        <p:nvSpPr>
          <p:cNvPr id="15" name="Title 2"/>
          <p:cNvSpPr>
            <a:spLocks noGrp="1"/>
          </p:cNvSpPr>
          <p:nvPr>
            <p:ph type="title" hasCustomPrompt="1"/>
          </p:nvPr>
        </p:nvSpPr>
        <p:spPr>
          <a:xfrm>
            <a:off x="0" y="673319"/>
            <a:ext cx="9144000" cy="437941"/>
          </a:xfrm>
        </p:spPr>
        <p:txBody>
          <a:bodyPr>
            <a:normAutofit/>
          </a:bodyPr>
          <a:lstStyle>
            <a:lvl1pPr algn="ctr">
              <a:defRPr sz="3000"/>
            </a:lvl1pPr>
          </a:lstStyle>
          <a:p>
            <a:pPr lvl="0"/>
            <a:r>
              <a:rPr lang="en-US" dirty="0"/>
              <a:t>Subtitle 1</a:t>
            </a:r>
          </a:p>
        </p:txBody>
      </p:sp>
    </p:spTree>
    <p:extLst>
      <p:ext uri="{BB962C8B-B14F-4D97-AF65-F5344CB8AC3E}">
        <p14:creationId xmlns:p14="http://schemas.microsoft.com/office/powerpoint/2010/main" val="39033531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2.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21005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Box 3">
            <a:extLst>
              <a:ext uri="{FF2B5EF4-FFF2-40B4-BE49-F238E27FC236}">
                <a16:creationId xmlns:a16="http://schemas.microsoft.com/office/drawing/2014/main" id="{A4AEE619-3285-38A0-D0E7-89AEAA2AC06F}"/>
              </a:ext>
            </a:extLst>
          </p:cNvPr>
          <p:cNvSpPr txBox="1"/>
          <p:nvPr userDrawn="1"/>
        </p:nvSpPr>
        <p:spPr>
          <a:xfrm>
            <a:off x="61993" y="6492874"/>
            <a:ext cx="18094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DOH 530-263 July 2024</a:t>
            </a:r>
          </a:p>
          <a:p>
            <a:endParaRPr lang="en-US" dirty="0"/>
          </a:p>
        </p:txBody>
      </p:sp>
    </p:spTree>
    <p:extLst>
      <p:ext uri="{BB962C8B-B14F-4D97-AF65-F5344CB8AC3E}">
        <p14:creationId xmlns:p14="http://schemas.microsoft.com/office/powerpoint/2010/main" val="3222232568"/>
      </p:ext>
    </p:extLst>
  </p:cSld>
  <p:clrMap bg1="lt1" tx1="dk1" bg2="lt2" tx2="dk2" accent1="accent1" accent2="accent2" accent3="accent3" accent4="accent4" accent5="accent5" accent6="accent6" hlink="hlink" folHlink="folHlink"/>
  <p:sldLayoutIdLst>
    <p:sldLayoutId id="2147483672" r:id="rId1"/>
    <p:sldLayoutId id="2147483733" r:id="rId2"/>
    <p:sldLayoutId id="2147483737" r:id="rId3"/>
    <p:sldLayoutId id="2147483734" r:id="rId4"/>
    <p:sldLayoutId id="2147483735" r:id="rId5"/>
    <p:sldLayoutId id="2147483736" r:id="rId6"/>
    <p:sldLayoutId id="2147483740" r:id="rId7"/>
    <p:sldLayoutId id="2147483666" r:id="rId8"/>
    <p:sldLayoutId id="2147483673" r:id="rId9"/>
    <p:sldLayoutId id="2147483719" r:id="rId10"/>
    <p:sldLayoutId id="2147483674" r:id="rId11"/>
    <p:sldLayoutId id="2147483720" r:id="rId12"/>
    <p:sldLayoutId id="2147483721" r:id="rId13"/>
    <p:sldLayoutId id="2147483675" r:id="rId14"/>
    <p:sldLayoutId id="2147483744" r:id="rId15"/>
    <p:sldLayoutId id="2147483741" r:id="rId16"/>
    <p:sldLayoutId id="2147483665" r:id="rId17"/>
    <p:sldLayoutId id="2147483677" r:id="rId18"/>
    <p:sldLayoutId id="2147483692" r:id="rId19"/>
    <p:sldLayoutId id="2147483696" r:id="rId20"/>
    <p:sldLayoutId id="2147483694" r:id="rId21"/>
    <p:sldLayoutId id="2147483695" r:id="rId22"/>
    <p:sldLayoutId id="2147483739" r:id="rId23"/>
    <p:sldLayoutId id="2147483743" r:id="rId24"/>
    <p:sldLayoutId id="2147483702" r:id="rId25"/>
    <p:sldLayoutId id="2147483725" r:id="rId26"/>
    <p:sldLayoutId id="2147483726" r:id="rId27"/>
    <p:sldLayoutId id="2147483727" r:id="rId28"/>
    <p:sldLayoutId id="2147483728" r:id="rId29"/>
    <p:sldLayoutId id="2147483730" r:id="rId30"/>
    <p:sldLayoutId id="2147483731" r:id="rId31"/>
    <p:sldLayoutId id="2147483732" r:id="rId32"/>
    <p:sldLayoutId id="2147483703" r:id="rId33"/>
    <p:sldLayoutId id="2147483704" r:id="rId34"/>
    <p:sldLayoutId id="2147483705" r:id="rId35"/>
    <p:sldLayoutId id="2147483669" r:id="rId36"/>
    <p:sldLayoutId id="2147483706" r:id="rId37"/>
    <p:sldLayoutId id="2147483707" r:id="rId38"/>
    <p:sldLayoutId id="2147483712" r:id="rId39"/>
    <p:sldLayoutId id="2147483711" r:id="rId40"/>
    <p:sldLayoutId id="2147483713" r:id="rId41"/>
    <p:sldLayoutId id="2147483742" r:id="rId42"/>
    <p:sldLayoutId id="2147483714" r:id="rId43"/>
    <p:sldLayoutId id="2147483715" r:id="rId44"/>
    <p:sldLayoutId id="2147483738" r:id="rId45"/>
    <p:sldLayoutId id="2147483667" r:id="rId46"/>
    <p:sldLayoutId id="2147483716" r:id="rId47"/>
    <p:sldLayoutId id="2147483724" r:id="rId48"/>
    <p:sldLayoutId id="2147483718" r:id="rId49"/>
    <p:sldLayoutId id="2147483717" r:id="rId50"/>
    <p:sldLayoutId id="2147483693" r:id="rId51"/>
    <p:sldLayoutId id="2147483747" r:id="rId52"/>
    <p:sldLayoutId id="2147483748" r:id="rId53"/>
    <p:sldLayoutId id="2147483668" r:id="rId54"/>
    <p:sldLayoutId id="2147483761" r:id="rId55"/>
    <p:sldLayoutId id="2147483762" r:id="rId56"/>
    <p:sldLayoutId id="2147483763" r:id="rId57"/>
  </p:sldLayoutIdLst>
  <p:hf sldNum="0"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DB656D-2C2E-0F11-D7C4-927417FA3D2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6196F9-AE38-E1EA-E710-475D66DDC4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0078FE7-0336-0580-7F5F-40C9524C4A34}"/>
              </a:ext>
            </a:extLst>
          </p:cNvPr>
          <p:cNvSpPr>
            <a:spLocks noGrp="1"/>
          </p:cNvSpPr>
          <p:nvPr>
            <p:ph type="ftr" sz="quarter" idx="3"/>
          </p:nvPr>
        </p:nvSpPr>
        <p:spPr>
          <a:xfrm>
            <a:off x="302152" y="6352249"/>
            <a:ext cx="1346228" cy="365125"/>
          </a:xfrm>
          <a:prstGeom prst="rect">
            <a:avLst/>
          </a:prstGeom>
        </p:spPr>
        <p:txBody>
          <a:bodyPr vert="horz" lIns="91440" tIns="45720" rIns="91440" bIns="45720" rtlCol="0" anchor="ctr"/>
          <a:lstStyle>
            <a:lvl1pPr algn="ctr">
              <a:defRPr sz="800">
                <a:solidFill>
                  <a:schemeClr val="tx1">
                    <a:tint val="82000"/>
                  </a:schemeClr>
                </a:solidFill>
              </a:defRPr>
            </a:lvl1pPr>
          </a:lstStyle>
          <a:p>
            <a:r>
              <a:rPr lang="en-US" dirty="0"/>
              <a:t>DOH 530-263 July 2024</a:t>
            </a:r>
          </a:p>
        </p:txBody>
      </p:sp>
    </p:spTree>
    <p:extLst>
      <p:ext uri="{BB962C8B-B14F-4D97-AF65-F5344CB8AC3E}">
        <p14:creationId xmlns:p14="http://schemas.microsoft.com/office/powerpoint/2010/main" val="187079290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3.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4.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7.xm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0.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1.xm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2.xml"/><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6.xml"/><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5.xml"/><Relationship Id="rId1" Type="http://schemas.openxmlformats.org/officeDocument/2006/relationships/video" Target="https://www.youtube.com/embed/vFRkSB46bl8?feature=oembed" TargetMode="Externa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3B3897-5CA6-B4A0-8E89-1F9A4BB000EB}"/>
              </a:ext>
            </a:extLst>
          </p:cNvPr>
          <p:cNvSpPr>
            <a:spLocks noGrp="1"/>
          </p:cNvSpPr>
          <p:nvPr>
            <p:ph type="body" sz="quarter" idx="11"/>
          </p:nvPr>
        </p:nvSpPr>
        <p:spPr/>
        <p:txBody>
          <a:bodyPr/>
          <a:lstStyle/>
          <a:p>
            <a:pPr algn="ctr"/>
            <a:r>
              <a:rPr lang="en-US" dirty="0"/>
              <a:t>EMT Special Skill Endorsement </a:t>
            </a:r>
          </a:p>
        </p:txBody>
      </p:sp>
      <p:sp>
        <p:nvSpPr>
          <p:cNvPr id="3" name="Title 2">
            <a:extLst>
              <a:ext uri="{FF2B5EF4-FFF2-40B4-BE49-F238E27FC236}">
                <a16:creationId xmlns:a16="http://schemas.microsoft.com/office/drawing/2014/main" id="{A57D7E37-3CD6-AD93-DCBD-63F518B77E01}"/>
              </a:ext>
            </a:extLst>
          </p:cNvPr>
          <p:cNvSpPr>
            <a:spLocks noGrp="1"/>
          </p:cNvSpPr>
          <p:nvPr>
            <p:ph type="title"/>
          </p:nvPr>
        </p:nvSpPr>
        <p:spPr/>
        <p:txBody>
          <a:bodyPr/>
          <a:lstStyle/>
          <a:p>
            <a:r>
              <a:rPr lang="en-US" dirty="0"/>
              <a:t>Intravenous Therapy </a:t>
            </a:r>
          </a:p>
        </p:txBody>
      </p:sp>
    </p:spTree>
    <p:extLst>
      <p:ext uri="{BB962C8B-B14F-4D97-AF65-F5344CB8AC3E}">
        <p14:creationId xmlns:p14="http://schemas.microsoft.com/office/powerpoint/2010/main" val="398535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ffectLst/>
                <a:ea typeface="Calibri" panose="020F0502020204030204" pitchFamily="34" charset="0"/>
              </a:rPr>
              <a:t>The</a:t>
            </a:r>
            <a:r>
              <a:rPr lang="en-US" b="1" spc="-45" dirty="0">
                <a:effectLst/>
                <a:ea typeface="Calibri" panose="020F0502020204030204" pitchFamily="34" charset="0"/>
              </a:rPr>
              <a:t> </a:t>
            </a:r>
            <a:r>
              <a:rPr lang="en-US" b="1" dirty="0">
                <a:effectLst/>
                <a:ea typeface="Calibri" panose="020F0502020204030204" pitchFamily="34" charset="0"/>
              </a:rPr>
              <a:t>pre-hospital</a:t>
            </a:r>
            <a:r>
              <a:rPr lang="en-US" b="1" spc="-35" dirty="0">
                <a:effectLst/>
                <a:ea typeface="Calibri" panose="020F0502020204030204" pitchFamily="34" charset="0"/>
              </a:rPr>
              <a:t> </a:t>
            </a:r>
            <a:r>
              <a:rPr lang="en-US" b="1" spc="-10" dirty="0">
                <a:effectLst/>
                <a:ea typeface="Calibri" panose="020F0502020204030204" pitchFamily="34" charset="0"/>
              </a:rPr>
              <a:t>environment</a:t>
            </a:r>
            <a:r>
              <a:rPr lang="en-US" b="1" dirty="0"/>
              <a:t>: </a:t>
            </a:r>
          </a:p>
          <a:p>
            <a:endParaRPr lang="en-US" sz="200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Unlike</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other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environments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where</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medical</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care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traditionally</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rendered</a:t>
            </a:r>
            <a:endParaRPr lang="en-US" sz="2000" dirty="0">
              <a:effectLst/>
              <a:latin typeface="Calibri" panose="020F0502020204030204" pitchFamily="34" charset="0"/>
              <a:ea typeface="Calibri" panose="020F0502020204030204" pitchFamily="34" charset="0"/>
            </a:endParaRPr>
          </a:p>
          <a:p>
            <a:pPr marL="1257300" marR="0" lvl="2" indent="-342900">
              <a:lnSpc>
                <a:spcPct val="150000"/>
              </a:lnSpc>
              <a:spcBef>
                <a:spcPts val="5"/>
              </a:spcBef>
              <a:spcAft>
                <a:spcPts val="0"/>
              </a:spcAft>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Unique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heavily</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influenced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by</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factors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that</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not</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exist</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other</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medical</a:t>
            </a:r>
            <a:r>
              <a:rPr lang="en-US" sz="2000" spc="-10" dirty="0">
                <a:effectLst/>
                <a:latin typeface="Calibri" panose="020F0502020204030204" pitchFamily="34" charset="0"/>
                <a:ea typeface="Calibri" panose="020F0502020204030204" pitchFamily="34" charset="0"/>
              </a:rPr>
              <a:t> settings.</a:t>
            </a:r>
            <a:endParaRPr lang="en-US" sz="2000" dirty="0">
              <a:effectLst/>
              <a:latin typeface="Calibri" panose="020F0502020204030204" pitchFamily="34" charset="0"/>
              <a:ea typeface="Calibri" panose="020F0502020204030204" pitchFamily="34" charset="0"/>
            </a:endParaRPr>
          </a:p>
          <a:p>
            <a:endParaRPr lang="en-US" b="1" dirty="0"/>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Firefighters on the scene of a car accident. ">
            <a:extLst>
              <a:ext uri="{FF2B5EF4-FFF2-40B4-BE49-F238E27FC236}">
                <a16:creationId xmlns:a16="http://schemas.microsoft.com/office/drawing/2014/main" id="{37785165-CA23-6B73-303A-D4594525F3F8}"/>
              </a:ext>
            </a:extLst>
          </p:cNvPr>
          <p:cNvPicPr>
            <a:picLocks noChangeAspect="1"/>
          </p:cNvPicPr>
          <p:nvPr/>
        </p:nvPicPr>
        <p:blipFill>
          <a:blip r:embed="rId3"/>
          <a:stretch>
            <a:fillRect/>
          </a:stretch>
        </p:blipFill>
        <p:spPr>
          <a:xfrm>
            <a:off x="5168347" y="4021364"/>
            <a:ext cx="3561710" cy="2247551"/>
          </a:xfrm>
          <a:prstGeom prst="rect">
            <a:avLst/>
          </a:prstGeom>
        </p:spPr>
      </p:pic>
    </p:spTree>
    <p:extLst>
      <p:ext uri="{BB962C8B-B14F-4D97-AF65-F5344CB8AC3E}">
        <p14:creationId xmlns:p14="http://schemas.microsoft.com/office/powerpoint/2010/main" val="40405752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616843" cy="4662833"/>
          </a:xfrm>
        </p:spPr>
        <p:txBody>
          <a:bodyPr/>
          <a:lstStyle/>
          <a:p>
            <a:pPr algn="ctr"/>
            <a:r>
              <a:rPr lang="en-US" b="1" dirty="0"/>
              <a:t>Lesson 4 Intravenous Cannulation:</a:t>
            </a:r>
          </a:p>
          <a:p>
            <a:pPr marL="457200" lvl="1" indent="0">
              <a:lnSpc>
                <a:spcPct val="100000"/>
              </a:lnSpc>
              <a:spcBef>
                <a:spcPts val="125"/>
              </a:spcBef>
              <a:buSzPct val="100000"/>
              <a:buNone/>
              <a:tabLst>
                <a:tab pos="515620" algn="l"/>
              </a:tabLst>
            </a:pPr>
            <a:endParaRPr lang="en-US" b="1" dirty="0"/>
          </a:p>
          <a:p>
            <a:pPr marL="800100" lvl="1" indent="-342900">
              <a:lnSpc>
                <a:spcPct val="100000"/>
              </a:lnSpc>
              <a:spcBef>
                <a:spcPts val="125"/>
              </a:spcBef>
              <a:buSzPct val="100000"/>
              <a:buFont typeface="Wingdings" panose="05000000000000000000" pitchFamily="2" charset="2"/>
              <a:buChar char="§"/>
              <a:tabLst>
                <a:tab pos="515620" algn="l"/>
              </a:tabLst>
            </a:pPr>
            <a:r>
              <a:rPr lang="en-US" sz="2000" spc="-10" dirty="0">
                <a:effectLst/>
                <a:latin typeface="Calibri" panose="020F0502020204030204" pitchFamily="34" charset="0"/>
                <a:ea typeface="Calibri" panose="020F0502020204030204" pitchFamily="34" charset="0"/>
              </a:rPr>
              <a:t>Definition:</a:t>
            </a:r>
          </a:p>
          <a:p>
            <a:pPr marL="457200" lvl="1" indent="0">
              <a:lnSpc>
                <a:spcPct val="10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1028700" marR="306705" lvl="2" indent="-342900">
              <a:lnSpc>
                <a:spcPct val="100000"/>
              </a:lnSpc>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The placement of a catheter into a vein. It is used to administer fluids, or medications directly into</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circulatory</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system.</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It</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also</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used</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obtain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venous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blood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specimens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laboratory </a:t>
            </a:r>
            <a:r>
              <a:rPr lang="en-US" sz="2000" spc="-10" dirty="0">
                <a:effectLst/>
                <a:latin typeface="Calibri" panose="020F0502020204030204" pitchFamily="34" charset="0"/>
                <a:ea typeface="Calibri" panose="020F0502020204030204" pitchFamily="34" charset="0"/>
              </a:rPr>
              <a:t>determinations.</a:t>
            </a:r>
          </a:p>
          <a:p>
            <a:pPr marL="685800" marR="306705" lvl="2" indent="0">
              <a:lnSpc>
                <a:spcPct val="100000"/>
              </a:lnSpc>
              <a:spcBef>
                <a:spcPts val="0"/>
              </a:spcBef>
              <a:buSzPct val="100000"/>
              <a:buNone/>
              <a:tabLst>
                <a:tab pos="686435" algn="l"/>
              </a:tabLst>
            </a:pPr>
            <a:endParaRPr lang="en-US" sz="2000" dirty="0">
              <a:effectLst/>
              <a:latin typeface="Calibri" panose="020F0502020204030204" pitchFamily="34" charset="0"/>
              <a:ea typeface="Calibri" panose="020F0502020204030204" pitchFamily="34" charset="0"/>
            </a:endParaRPr>
          </a:p>
          <a:p>
            <a:pPr marL="1028700" marR="270510" lvl="2" indent="-342900">
              <a:lnSpc>
                <a:spcPct val="100000"/>
              </a:lnSpc>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Because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IV</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fluids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are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drugs,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on-line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medical</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direction/control</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standing</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orders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are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required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 the EMT-IV to administer IV fluids.</a:t>
            </a:r>
          </a:p>
          <a:p>
            <a:pPr marL="800100" lvl="1" indent="-342900">
              <a:lnSpc>
                <a:spcPct val="100000"/>
              </a:lnSpc>
              <a:spcBef>
                <a:spcPts val="125"/>
              </a:spcBef>
              <a:buSzPct val="100000"/>
              <a:tabLst>
                <a:tab pos="515620" algn="l"/>
              </a:tabLst>
            </a:pPr>
            <a:endParaRPr lang="en-US"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39747679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7548059" cy="4662833"/>
          </a:xfrm>
        </p:spPr>
        <p:txBody>
          <a:bodyPr/>
          <a:lstStyle/>
          <a:p>
            <a:pPr algn="ctr"/>
            <a:r>
              <a:rPr lang="en-US" b="1" dirty="0"/>
              <a:t>                 Lesson 4 Intravenous Cannulation:</a:t>
            </a:r>
          </a:p>
          <a:p>
            <a:pPr algn="ctr"/>
            <a:endParaRPr lang="en-US" b="1" dirty="0"/>
          </a:p>
          <a:p>
            <a:pPr marL="800100" lvl="1" indent="-342900">
              <a:lnSpc>
                <a:spcPct val="100000"/>
              </a:lnSpc>
              <a:spcBef>
                <a:spcPts val="125"/>
              </a:spcBef>
              <a:buSzPct val="100000"/>
              <a:buFont typeface="Wingdings" panose="05000000000000000000" pitchFamily="2" charset="2"/>
              <a:buChar char="§"/>
              <a:tabLst>
                <a:tab pos="515620" algn="l"/>
              </a:tabLst>
            </a:pPr>
            <a:r>
              <a:rPr lang="en-US" spc="-10" dirty="0">
                <a:latin typeface="Calibri" panose="020F0502020204030204" pitchFamily="34" charset="0"/>
                <a:ea typeface="Calibri" panose="020F0502020204030204" pitchFamily="34" charset="0"/>
              </a:rPr>
              <a:t>Indications</a:t>
            </a:r>
            <a:r>
              <a:rPr lang="en-US" sz="2000" spc="-10" dirty="0">
                <a:effectLst/>
                <a:latin typeface="Calibri" panose="020F0502020204030204" pitchFamily="34" charset="0"/>
                <a:ea typeface="Calibri" panose="020F0502020204030204" pitchFamily="34" charset="0"/>
              </a:rPr>
              <a:t>:</a:t>
            </a:r>
          </a:p>
          <a:p>
            <a:pPr marL="1028700" lvl="2" indent="-342900">
              <a:spcBef>
                <a:spcPts val="5"/>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Replacement</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circulatory</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volume</a:t>
            </a:r>
            <a:endParaRPr lang="en-US" sz="2000" dirty="0">
              <a:effectLst/>
              <a:latin typeface="Calibri" panose="020F0502020204030204" pitchFamily="34" charset="0"/>
              <a:ea typeface="Calibri" panose="020F0502020204030204" pitchFamily="34" charset="0"/>
            </a:endParaRPr>
          </a:p>
          <a:p>
            <a:pPr marL="1028700" lvl="2" indent="-342900">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To</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establish</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medication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administration</a:t>
            </a:r>
            <a:r>
              <a:rPr lang="en-US" sz="2000" spc="-20" dirty="0">
                <a:effectLst/>
                <a:latin typeface="Calibri" panose="020F0502020204030204" pitchFamily="34" charset="0"/>
                <a:ea typeface="Calibri" panose="020F0502020204030204" pitchFamily="34" charset="0"/>
              </a:rPr>
              <a:t> route</a:t>
            </a:r>
            <a:endParaRPr lang="en-US" sz="2000" dirty="0">
              <a:effectLst/>
              <a:latin typeface="Calibri" panose="020F0502020204030204" pitchFamily="34" charset="0"/>
              <a:ea typeface="Calibri" panose="020F0502020204030204" pitchFamily="34" charset="0"/>
            </a:endParaRPr>
          </a:p>
          <a:p>
            <a:pPr marL="1028700" marR="306705" lvl="2" indent="-342900">
              <a:lnSpc>
                <a:spcPct val="100000"/>
              </a:lnSpc>
              <a:spcBef>
                <a:spcPts val="0"/>
              </a:spcBef>
              <a:buSzPct val="100000"/>
              <a:buFont typeface="Courier New" panose="02070309020205020404" pitchFamily="49" charset="0"/>
              <a:buChar char="o"/>
              <a:tabLst>
                <a:tab pos="686435" algn="l"/>
              </a:tabLst>
            </a:pPr>
            <a:endParaRPr lang="en-US" spc="-10" dirty="0">
              <a:effectLst/>
              <a:latin typeface="Calibri" panose="020F0502020204030204" pitchFamily="34" charset="0"/>
              <a:ea typeface="Calibri" panose="020F0502020204030204" pitchFamily="34" charset="0"/>
            </a:endParaRPr>
          </a:p>
          <a:p>
            <a:pPr marL="742950" lvl="1" indent="-285750">
              <a:lnSpc>
                <a:spcPct val="150000"/>
              </a:lnSpc>
              <a:spcBef>
                <a:spcPts val="125"/>
              </a:spcBef>
              <a:buSzPct val="100000"/>
              <a:buFont typeface="Wingdings" panose="05000000000000000000" pitchFamily="2" charset="2"/>
              <a:buChar char="§"/>
              <a:tabLst>
                <a:tab pos="515620" algn="l"/>
              </a:tabLst>
            </a:pPr>
            <a:r>
              <a:rPr lang="en-US" spc="-5" dirty="0">
                <a:effectLst/>
                <a:latin typeface="Calibri" panose="020F0502020204030204" pitchFamily="34" charset="0"/>
                <a:ea typeface="Calibri" panose="020F0502020204030204" pitchFamily="34" charset="0"/>
              </a:rPr>
              <a:t>Contraindications</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Cannulation</a:t>
            </a:r>
            <a:r>
              <a:rPr lang="en-US" spc="-3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particular</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site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is</a:t>
            </a:r>
            <a:r>
              <a:rPr lang="en-US" spc="-4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contraindicated</a:t>
            </a:r>
            <a:r>
              <a:rPr lang="en-US" spc="-15" dirty="0">
                <a:effectLst/>
                <a:latin typeface="Calibri" panose="020F0502020204030204" pitchFamily="34" charset="0"/>
                <a:ea typeface="Calibri" panose="020F0502020204030204" pitchFamily="34" charset="0"/>
              </a:rPr>
              <a:t> </a:t>
            </a:r>
            <a:r>
              <a:rPr lang="en-US" spc="-25" dirty="0">
                <a:effectLst/>
                <a:latin typeface="Calibri" panose="020F0502020204030204" pitchFamily="34" charset="0"/>
                <a:ea typeface="Calibri" panose="020F0502020204030204" pitchFamily="34" charset="0"/>
              </a:rPr>
              <a:t>in:</a:t>
            </a:r>
          </a:p>
          <a:p>
            <a:pPr marL="1028700" lvl="2" indent="-342900">
              <a:spcBef>
                <a:spcPts val="5"/>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Sclerotic</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veins</a:t>
            </a:r>
            <a:endParaRPr lang="en-US" sz="2000" dirty="0">
              <a:effectLst/>
              <a:latin typeface="Calibri" panose="020F0502020204030204" pitchFamily="34" charset="0"/>
              <a:ea typeface="Calibri" panose="020F0502020204030204" pitchFamily="34" charset="0"/>
            </a:endParaRPr>
          </a:p>
          <a:p>
            <a:pPr marL="1028700" lvl="2" indent="-342900">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Burned</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extremities</a:t>
            </a:r>
            <a:endParaRPr lang="en-US" sz="2000" dirty="0">
              <a:effectLst/>
              <a:latin typeface="Calibri" panose="020F0502020204030204" pitchFamily="34" charset="0"/>
              <a:ea typeface="Calibri" panose="020F0502020204030204" pitchFamily="34" charset="0"/>
            </a:endParaRPr>
          </a:p>
          <a:p>
            <a:pPr marL="742950" lvl="1" indent="-285750">
              <a:lnSpc>
                <a:spcPct val="150000"/>
              </a:lnSpc>
              <a:spcBef>
                <a:spcPts val="125"/>
              </a:spcBef>
              <a:buSzPct val="100000"/>
              <a:buFont typeface="Wingdings" panose="05000000000000000000" pitchFamily="2" charset="2"/>
              <a:buChar char="§"/>
              <a:tabLst>
                <a:tab pos="515620" algn="l"/>
              </a:tabLst>
            </a:pPr>
            <a:endParaRPr lang="en-US" sz="18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lose-up of a person's leg with sclerotic veins">
            <a:extLst>
              <a:ext uri="{FF2B5EF4-FFF2-40B4-BE49-F238E27FC236}">
                <a16:creationId xmlns:a16="http://schemas.microsoft.com/office/drawing/2014/main" id="{58BB6390-35E7-1D50-B937-9329DD332531}"/>
              </a:ext>
            </a:extLst>
          </p:cNvPr>
          <p:cNvPicPr>
            <a:picLocks noChangeAspect="1"/>
          </p:cNvPicPr>
          <p:nvPr/>
        </p:nvPicPr>
        <p:blipFill rotWithShape="1">
          <a:blip r:embed="rId3"/>
          <a:srcRect l="1330" t="2781" r="-1330" b="-2781"/>
          <a:stretch/>
        </p:blipFill>
        <p:spPr>
          <a:xfrm>
            <a:off x="6849481" y="3112377"/>
            <a:ext cx="1606309" cy="3071649"/>
          </a:xfrm>
          <a:prstGeom prst="rect">
            <a:avLst/>
          </a:prstGeom>
        </p:spPr>
      </p:pic>
    </p:spTree>
    <p:extLst>
      <p:ext uri="{BB962C8B-B14F-4D97-AF65-F5344CB8AC3E}">
        <p14:creationId xmlns:p14="http://schemas.microsoft.com/office/powerpoint/2010/main" val="12707093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616843" cy="4662833"/>
          </a:xfrm>
        </p:spPr>
        <p:txBody>
          <a:bodyPr/>
          <a:lstStyle/>
          <a:p>
            <a:pPr algn="ctr"/>
            <a:r>
              <a:rPr lang="en-US" b="1" dirty="0"/>
              <a:t>Lesson 4 Intravenous Cannulation:</a:t>
            </a:r>
          </a:p>
          <a:p>
            <a:pPr algn="ctr"/>
            <a:endParaRPr lang="en-US" b="1" dirty="0"/>
          </a:p>
          <a:p>
            <a:pPr marL="800100" lvl="1" indent="-342900">
              <a:lnSpc>
                <a:spcPct val="100000"/>
              </a:lnSpc>
              <a:spcBef>
                <a:spcPts val="125"/>
              </a:spcBef>
              <a:buSzPct val="100000"/>
              <a:buFont typeface="Wingdings" panose="05000000000000000000" pitchFamily="2" charset="2"/>
              <a:buChar char="§"/>
              <a:tabLst>
                <a:tab pos="515620" algn="l"/>
              </a:tabLst>
            </a:pPr>
            <a:r>
              <a:rPr lang="en-US" sz="2000" spc="-10" dirty="0">
                <a:effectLst/>
                <a:latin typeface="Calibri" panose="020F0502020204030204" pitchFamily="34" charset="0"/>
                <a:ea typeface="Calibri" panose="020F0502020204030204" pitchFamily="34" charset="0"/>
              </a:rPr>
              <a:t>Universal </a:t>
            </a:r>
            <a:r>
              <a:rPr lang="en-US" spc="-10" dirty="0">
                <a:latin typeface="Calibri" panose="020F0502020204030204" pitchFamily="34" charset="0"/>
                <a:ea typeface="Calibri" panose="020F0502020204030204" pitchFamily="34" charset="0"/>
              </a:rPr>
              <a:t>p</a:t>
            </a:r>
            <a:r>
              <a:rPr lang="en-US" sz="2000" spc="-10" dirty="0">
                <a:effectLst/>
                <a:latin typeface="Calibri" panose="020F0502020204030204" pitchFamily="34" charset="0"/>
                <a:ea typeface="Calibri" panose="020F0502020204030204" pitchFamily="34" charset="0"/>
              </a:rPr>
              <a:t>recautions &amp; </a:t>
            </a:r>
            <a:r>
              <a:rPr lang="en-US" spc="-10" dirty="0">
                <a:latin typeface="Calibri" panose="020F0502020204030204" pitchFamily="34" charset="0"/>
                <a:ea typeface="Calibri" panose="020F0502020204030204" pitchFamily="34" charset="0"/>
              </a:rPr>
              <a:t>b</a:t>
            </a:r>
            <a:r>
              <a:rPr lang="en-US" sz="2000" spc="-10" dirty="0">
                <a:effectLst/>
                <a:latin typeface="Calibri" panose="020F0502020204030204" pitchFamily="34" charset="0"/>
                <a:ea typeface="Calibri" panose="020F0502020204030204" pitchFamily="34" charset="0"/>
              </a:rPr>
              <a:t>ody </a:t>
            </a:r>
            <a:r>
              <a:rPr lang="en-US" spc="-10" dirty="0">
                <a:latin typeface="Calibri" panose="020F0502020204030204" pitchFamily="34" charset="0"/>
                <a:ea typeface="Calibri" panose="020F0502020204030204" pitchFamily="34" charset="0"/>
              </a:rPr>
              <a:t>s</a:t>
            </a:r>
            <a:r>
              <a:rPr lang="en-US" sz="2000" spc="-10" dirty="0">
                <a:effectLst/>
                <a:latin typeface="Calibri" panose="020F0502020204030204" pitchFamily="34" charset="0"/>
                <a:ea typeface="Calibri" panose="020F0502020204030204" pitchFamily="34" charset="0"/>
              </a:rPr>
              <a:t>ubstance </a:t>
            </a:r>
            <a:r>
              <a:rPr lang="en-US" spc="-10" dirty="0">
                <a:latin typeface="Calibri" panose="020F0502020204030204" pitchFamily="34" charset="0"/>
                <a:ea typeface="Calibri" panose="020F0502020204030204" pitchFamily="34" charset="0"/>
              </a:rPr>
              <a:t>i</a:t>
            </a:r>
            <a:r>
              <a:rPr lang="en-US" sz="2000" spc="-10" dirty="0">
                <a:effectLst/>
                <a:latin typeface="Calibri" panose="020F0502020204030204" pitchFamily="34" charset="0"/>
                <a:ea typeface="Calibri" panose="020F0502020204030204" pitchFamily="34" charset="0"/>
              </a:rPr>
              <a:t>solation (BSI) in medication administration</a:t>
            </a:r>
            <a:endParaRPr lang="en-US" sz="18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7" name="Picture 6" descr="A person wearing a face mask, gown, and gloves">
            <a:extLst>
              <a:ext uri="{FF2B5EF4-FFF2-40B4-BE49-F238E27FC236}">
                <a16:creationId xmlns:a16="http://schemas.microsoft.com/office/drawing/2014/main" id="{68EFE3D8-3F4A-2132-E7F6-C12092B2CD82}"/>
              </a:ext>
            </a:extLst>
          </p:cNvPr>
          <p:cNvPicPr>
            <a:picLocks noChangeAspect="1"/>
          </p:cNvPicPr>
          <p:nvPr/>
        </p:nvPicPr>
        <p:blipFill rotWithShape="1">
          <a:blip r:embed="rId3"/>
          <a:srcRect l="393" t="1059" r="-393" b="-1059"/>
          <a:stretch/>
        </p:blipFill>
        <p:spPr>
          <a:xfrm>
            <a:off x="2404542" y="3305472"/>
            <a:ext cx="4534576" cy="2805516"/>
          </a:xfrm>
          <a:prstGeom prst="rect">
            <a:avLst/>
          </a:prstGeom>
        </p:spPr>
      </p:pic>
    </p:spTree>
    <p:extLst>
      <p:ext uri="{BB962C8B-B14F-4D97-AF65-F5344CB8AC3E}">
        <p14:creationId xmlns:p14="http://schemas.microsoft.com/office/powerpoint/2010/main" val="4077322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616843" cy="4662833"/>
          </a:xfrm>
        </p:spPr>
        <p:txBody>
          <a:bodyPr/>
          <a:lstStyle/>
          <a:p>
            <a:pPr algn="ctr"/>
            <a:r>
              <a:rPr lang="en-US" b="1" dirty="0"/>
              <a:t>Lesson 4 Intravenous Cannulation:</a:t>
            </a:r>
          </a:p>
          <a:p>
            <a:pPr algn="ctr"/>
            <a:endParaRPr lang="en-US" b="1" dirty="0"/>
          </a:p>
          <a:p>
            <a:pPr marL="457200" lvl="1" indent="0">
              <a:lnSpc>
                <a:spcPct val="150000"/>
              </a:lnSpc>
              <a:spcBef>
                <a:spcPts val="125"/>
              </a:spcBef>
              <a:buSzPct val="100000"/>
              <a:buNone/>
              <a:tabLst>
                <a:tab pos="515620" algn="l"/>
              </a:tabLst>
            </a:pPr>
            <a:r>
              <a:rPr lang="en-US" sz="2000" dirty="0">
                <a:latin typeface="Calibri" panose="020F0502020204030204" pitchFamily="34" charset="0"/>
                <a:ea typeface="Calibri" panose="020F0502020204030204" pitchFamily="34" charset="0"/>
              </a:rPr>
              <a:t>Equipment- </a:t>
            </a:r>
            <a:r>
              <a:rPr lang="en-US" dirty="0">
                <a:effectLst/>
                <a:latin typeface="Calibri" panose="020F0502020204030204" pitchFamily="34" charset="0"/>
                <a:ea typeface="Calibri" panose="020F0502020204030204" pitchFamily="34" charset="0"/>
              </a:rPr>
              <a:t>Intravenous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solutions</a:t>
            </a:r>
            <a:endParaRPr lang="en-US"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Types of</a:t>
            </a:r>
            <a:r>
              <a:rPr lang="en-US" sz="2000" spc="-10" dirty="0">
                <a:effectLst/>
                <a:latin typeface="Calibri" panose="020F0502020204030204" pitchFamily="34" charset="0"/>
                <a:ea typeface="Calibri" panose="020F0502020204030204" pitchFamily="34" charset="0"/>
              </a:rPr>
              <a:t> solutions</a:t>
            </a:r>
            <a:endParaRPr lang="en-US" sz="2000" spc="-5" dirty="0">
              <a:effectLst/>
              <a:latin typeface="Calibri" panose="020F0502020204030204" pitchFamily="34" charset="0"/>
              <a:ea typeface="Calibri" panose="020F0502020204030204" pitchFamily="34" charset="0"/>
            </a:endParaRPr>
          </a:p>
          <a:p>
            <a:pPr marL="1714500" marR="0" lvl="3" indent="-342900">
              <a:lnSpc>
                <a:spcPct val="150000"/>
              </a:lnSpc>
              <a:spcBef>
                <a:spcPts val="0"/>
              </a:spcBef>
              <a:spcAft>
                <a:spcPts val="0"/>
              </a:spcAft>
              <a:buSzPct val="100000"/>
              <a:buFont typeface="Courier New" panose="02070309020205020404" pitchFamily="49" charset="0"/>
              <a:buChar char="o"/>
              <a:tabLst>
                <a:tab pos="1143635" algn="l"/>
              </a:tabLst>
            </a:pPr>
            <a:r>
              <a:rPr lang="en-US" sz="2000" spc="-10" dirty="0">
                <a:effectLst/>
                <a:latin typeface="Calibri" panose="020F0502020204030204" pitchFamily="34" charset="0"/>
                <a:ea typeface="Calibri" panose="020F0502020204030204" pitchFamily="34" charset="0"/>
              </a:rPr>
              <a:t>Crystalloids</a:t>
            </a:r>
            <a:endParaRPr lang="en-US" sz="2000" spc="-5" dirty="0">
              <a:effectLst/>
              <a:latin typeface="Calibri" panose="020F0502020204030204" pitchFamily="34" charset="0"/>
              <a:ea typeface="Calibri" panose="020F0502020204030204" pitchFamily="34" charset="0"/>
            </a:endParaRPr>
          </a:p>
          <a:p>
            <a:pPr marL="1714500" marR="0" lvl="3" indent="-342900">
              <a:lnSpc>
                <a:spcPct val="150000"/>
              </a:lnSpc>
              <a:spcBef>
                <a:spcPts val="5"/>
              </a:spcBef>
              <a:spcAft>
                <a:spcPts val="0"/>
              </a:spcAft>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Colloids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Informational</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only </a:t>
            </a: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Types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containers</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Variety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volumes</a:t>
            </a: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lose-up of IV bags">
            <a:extLst>
              <a:ext uri="{FF2B5EF4-FFF2-40B4-BE49-F238E27FC236}">
                <a16:creationId xmlns:a16="http://schemas.microsoft.com/office/drawing/2014/main" id="{AEB34BEB-5007-DBA8-61F4-A8100CE4EEF1}"/>
              </a:ext>
            </a:extLst>
          </p:cNvPr>
          <p:cNvPicPr>
            <a:picLocks noChangeAspect="1"/>
          </p:cNvPicPr>
          <p:nvPr/>
        </p:nvPicPr>
        <p:blipFill rotWithShape="1">
          <a:blip r:embed="rId3"/>
          <a:srcRect l="7143" t="215" r="-7143" b="-215"/>
          <a:stretch/>
        </p:blipFill>
        <p:spPr>
          <a:xfrm>
            <a:off x="5112592" y="3123682"/>
            <a:ext cx="3657598" cy="2640786"/>
          </a:xfrm>
          <a:prstGeom prst="rect">
            <a:avLst/>
          </a:prstGeom>
        </p:spPr>
      </p:pic>
    </p:spTree>
    <p:extLst>
      <p:ext uri="{BB962C8B-B14F-4D97-AF65-F5344CB8AC3E}">
        <p14:creationId xmlns:p14="http://schemas.microsoft.com/office/powerpoint/2010/main" val="5683794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7741162" cy="4662833"/>
          </a:xfrm>
        </p:spPr>
        <p:txBody>
          <a:bodyPr/>
          <a:lstStyle/>
          <a:p>
            <a:pPr algn="ctr"/>
            <a:r>
              <a:rPr lang="en-US" b="1" dirty="0"/>
              <a:t>               Lesson 4 Intravenous Cannulation:</a:t>
            </a:r>
          </a:p>
          <a:p>
            <a:pPr algn="ctr"/>
            <a:endParaRPr lang="en-US" b="1" dirty="0"/>
          </a:p>
          <a:p>
            <a:pPr marL="457200" lvl="1" indent="0">
              <a:lnSpc>
                <a:spcPct val="150000"/>
              </a:lnSpc>
              <a:spcBef>
                <a:spcPts val="125"/>
              </a:spcBef>
              <a:buSzPct val="100000"/>
              <a:buNone/>
              <a:tabLst>
                <a:tab pos="515620" algn="l"/>
              </a:tabLst>
            </a:pPr>
            <a:r>
              <a:rPr lang="en-US" sz="2000" dirty="0">
                <a:latin typeface="Calibri" panose="020F0502020204030204" pitchFamily="34" charset="0"/>
                <a:ea typeface="Calibri" panose="020F0502020204030204" pitchFamily="34" charset="0"/>
              </a:rPr>
              <a:t>Equipment- </a:t>
            </a:r>
            <a:r>
              <a:rPr lang="en-US" dirty="0">
                <a:effectLst/>
                <a:latin typeface="Calibri" panose="020F0502020204030204" pitchFamily="34" charset="0"/>
                <a:ea typeface="Calibri" panose="020F0502020204030204" pitchFamily="34" charset="0"/>
              </a:rPr>
              <a:t>Intravenous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 </a:t>
            </a:r>
            <a:r>
              <a:rPr lang="en-US" spc="-20" dirty="0">
                <a:latin typeface="Calibri" panose="020F0502020204030204" pitchFamily="34" charset="0"/>
                <a:ea typeface="Calibri" panose="020F0502020204030204" pitchFamily="34" charset="0"/>
              </a:rPr>
              <a:t>administration sets</a:t>
            </a:r>
            <a:endParaRPr lang="en-US" dirty="0">
              <a:effectLst/>
              <a:latin typeface="Calibri" panose="020F0502020204030204" pitchFamily="34" charset="0"/>
              <a:ea typeface="Calibri" panose="020F0502020204030204" pitchFamily="34" charset="0"/>
            </a:endParaRPr>
          </a:p>
          <a:p>
            <a:pPr marL="1028700" lvl="1" indent="-342900">
              <a:lnSpc>
                <a:spcPct val="150000"/>
              </a:lnSpc>
              <a:spcBef>
                <a:spcPts val="0"/>
              </a:spcBef>
              <a:buSzPct val="100000"/>
              <a:buFont typeface="Wingdings" panose="05000000000000000000" pitchFamily="2" charset="2"/>
              <a:buChar char="§"/>
              <a:tabLst>
                <a:tab pos="915035" algn="l"/>
              </a:tabLst>
            </a:pPr>
            <a:r>
              <a:rPr lang="en-US" sz="2200" spc="-5" dirty="0">
                <a:latin typeface="Calibri" panose="020F0502020204030204" pitchFamily="34" charset="0"/>
                <a:ea typeface="Calibri" panose="020F0502020204030204" pitchFamily="34" charset="0"/>
              </a:rPr>
              <a:t>Components</a:t>
            </a:r>
          </a:p>
          <a:p>
            <a:pPr marL="1314450" lvl="1" indent="-342900">
              <a:lnSpc>
                <a:spcPct val="150000"/>
              </a:lnSpc>
              <a:spcBef>
                <a:spcPts val="0"/>
              </a:spcBef>
              <a:buClr>
                <a:srgbClr val="349D96"/>
              </a:buClr>
              <a:buSzPct val="100000"/>
              <a:tabLst>
                <a:tab pos="1143635" algn="l"/>
              </a:tabLst>
            </a:pPr>
            <a:r>
              <a:rPr lang="en-US" spc="-5" dirty="0">
                <a:effectLst/>
                <a:latin typeface="Calibri" panose="020F0502020204030204" pitchFamily="34" charset="0"/>
                <a:ea typeface="Calibri" panose="020F0502020204030204" pitchFamily="34" charset="0"/>
              </a:rPr>
              <a:t>Piercing</a:t>
            </a:r>
            <a:r>
              <a:rPr lang="en-US" spc="-10" dirty="0">
                <a:effectLst/>
                <a:latin typeface="Calibri" panose="020F0502020204030204" pitchFamily="34" charset="0"/>
                <a:ea typeface="Calibri" panose="020F0502020204030204" pitchFamily="34" charset="0"/>
              </a:rPr>
              <a:t> spike</a:t>
            </a:r>
            <a:endParaRPr lang="en-US" spc="-5" dirty="0">
              <a:effectLst/>
              <a:latin typeface="Calibri" panose="020F0502020204030204" pitchFamily="34" charset="0"/>
              <a:ea typeface="Calibri" panose="020F0502020204030204" pitchFamily="34" charset="0"/>
            </a:endParaRPr>
          </a:p>
          <a:p>
            <a:pPr marL="1314450" lvl="1" indent="-342900">
              <a:lnSpc>
                <a:spcPct val="150000"/>
              </a:lnSpc>
              <a:spcBef>
                <a:spcPts val="0"/>
              </a:spcBef>
              <a:buClr>
                <a:srgbClr val="349D96"/>
              </a:buClr>
              <a:buSzPct val="100000"/>
              <a:tabLst>
                <a:tab pos="1143635" algn="l"/>
              </a:tabLst>
            </a:pPr>
            <a:r>
              <a:rPr lang="en-US" spc="-5" dirty="0">
                <a:effectLst/>
                <a:latin typeface="Calibri" panose="020F0502020204030204" pitchFamily="34" charset="0"/>
                <a:ea typeface="Calibri" panose="020F0502020204030204" pitchFamily="34" charset="0"/>
              </a:rPr>
              <a:t>Drip</a:t>
            </a:r>
            <a:r>
              <a:rPr lang="en-US" spc="-10" dirty="0">
                <a:effectLst/>
                <a:latin typeface="Calibri" panose="020F0502020204030204" pitchFamily="34" charset="0"/>
                <a:ea typeface="Calibri" panose="020F0502020204030204" pitchFamily="34" charset="0"/>
              </a:rPr>
              <a:t> Chamber</a:t>
            </a:r>
            <a:endParaRPr lang="en-US" spc="-5" dirty="0">
              <a:effectLst/>
              <a:latin typeface="Calibri" panose="020F0502020204030204" pitchFamily="34" charset="0"/>
              <a:ea typeface="Calibri" panose="020F0502020204030204" pitchFamily="34" charset="0"/>
            </a:endParaRPr>
          </a:p>
          <a:p>
            <a:pPr marL="1720850" lvl="1" indent="-342900">
              <a:lnSpc>
                <a:spcPct val="150000"/>
              </a:lnSpc>
              <a:spcBef>
                <a:spcPts val="5"/>
              </a:spcBef>
              <a:buClr>
                <a:srgbClr val="349D96"/>
              </a:buClr>
              <a:buSzPct val="100000"/>
              <a:tabLst>
                <a:tab pos="1372235" algn="l"/>
              </a:tabLst>
            </a:pPr>
            <a:r>
              <a:rPr lang="en-US" spc="-15" dirty="0">
                <a:effectLst/>
                <a:latin typeface="Calibri" panose="020F0502020204030204" pitchFamily="34" charset="0"/>
                <a:ea typeface="Arial" panose="020B0604020202020204" pitchFamily="34" charset="0"/>
              </a:rPr>
              <a:t>Macro drip</a:t>
            </a:r>
            <a:r>
              <a:rPr lang="en-US" spc="-6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chamber-</a:t>
            </a:r>
            <a:r>
              <a:rPr lang="en-US" spc="-20" dirty="0">
                <a:effectLst/>
                <a:latin typeface="Calibri" panose="020F0502020204030204" pitchFamily="34" charset="0"/>
                <a:ea typeface="Arial" panose="020B0604020202020204" pitchFamily="34" charset="0"/>
              </a:rPr>
              <a:t>type</a:t>
            </a:r>
            <a:endParaRPr lang="en-US" spc="-15" dirty="0">
              <a:effectLst/>
              <a:latin typeface="Calibri" panose="020F0502020204030204" pitchFamily="34" charset="0"/>
              <a:ea typeface="Arial" panose="020B0604020202020204" pitchFamily="34" charset="0"/>
            </a:endParaRPr>
          </a:p>
          <a:p>
            <a:pPr marL="1720850" lvl="1" indent="-342900">
              <a:lnSpc>
                <a:spcPct val="150000"/>
              </a:lnSpc>
              <a:spcBef>
                <a:spcPts val="0"/>
              </a:spcBef>
              <a:buClr>
                <a:srgbClr val="349D96"/>
              </a:buClr>
              <a:buSzPct val="100000"/>
              <a:tabLst>
                <a:tab pos="1372235" algn="l"/>
              </a:tabLst>
            </a:pPr>
            <a:r>
              <a:rPr lang="en-US" spc="-15" dirty="0">
                <a:effectLst/>
                <a:latin typeface="Calibri" panose="020F0502020204030204" pitchFamily="34" charset="0"/>
                <a:ea typeface="Arial" panose="020B0604020202020204" pitchFamily="34" charset="0"/>
              </a:rPr>
              <a:t>Micro drip</a:t>
            </a:r>
            <a:r>
              <a:rPr lang="en-US" spc="-4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chamber-</a:t>
            </a:r>
            <a:r>
              <a:rPr lang="en-US" spc="-20" dirty="0">
                <a:effectLst/>
                <a:latin typeface="Calibri" panose="020F0502020204030204" pitchFamily="34" charset="0"/>
                <a:ea typeface="Arial" panose="020B0604020202020204" pitchFamily="34" charset="0"/>
              </a:rPr>
              <a:t>type</a:t>
            </a:r>
            <a:endParaRPr lang="en-US" spc="-15" dirty="0">
              <a:effectLst/>
              <a:latin typeface="Calibri" panose="020F0502020204030204" pitchFamily="34" charset="0"/>
              <a:ea typeface="Arial" panose="020B060402020202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Close-up of IV drip sets">
            <a:extLst>
              <a:ext uri="{FF2B5EF4-FFF2-40B4-BE49-F238E27FC236}">
                <a16:creationId xmlns:a16="http://schemas.microsoft.com/office/drawing/2014/main" id="{D27C7308-0E0B-8EFC-EF3A-03FC93B5E09E}"/>
              </a:ext>
            </a:extLst>
          </p:cNvPr>
          <p:cNvPicPr>
            <a:picLocks noChangeAspect="1"/>
          </p:cNvPicPr>
          <p:nvPr/>
        </p:nvPicPr>
        <p:blipFill>
          <a:blip r:embed="rId3"/>
          <a:stretch>
            <a:fillRect/>
          </a:stretch>
        </p:blipFill>
        <p:spPr>
          <a:xfrm>
            <a:off x="4662872" y="3216157"/>
            <a:ext cx="4253947" cy="2967869"/>
          </a:xfrm>
          <a:prstGeom prst="rect">
            <a:avLst/>
          </a:prstGeom>
        </p:spPr>
      </p:pic>
    </p:spTree>
    <p:extLst>
      <p:ext uri="{BB962C8B-B14F-4D97-AF65-F5344CB8AC3E}">
        <p14:creationId xmlns:p14="http://schemas.microsoft.com/office/powerpoint/2010/main" val="15520792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6792685" cy="4662833"/>
          </a:xfrm>
        </p:spPr>
        <p:txBody>
          <a:bodyPr/>
          <a:lstStyle/>
          <a:p>
            <a:pPr algn="ctr"/>
            <a:r>
              <a:rPr lang="en-US" b="1" dirty="0"/>
              <a:t>                                      Lesson 4 Intravenous Cannulation:</a:t>
            </a:r>
          </a:p>
          <a:p>
            <a:pPr algn="ctr"/>
            <a:endParaRPr lang="en-US" b="1" dirty="0"/>
          </a:p>
          <a:p>
            <a:pPr marL="457200" lvl="1" indent="0">
              <a:lnSpc>
                <a:spcPct val="150000"/>
              </a:lnSpc>
              <a:spcBef>
                <a:spcPts val="125"/>
              </a:spcBef>
              <a:buSzPct val="100000"/>
              <a:buNone/>
              <a:tabLst>
                <a:tab pos="515620" algn="l"/>
              </a:tabLst>
            </a:pPr>
            <a:r>
              <a:rPr lang="en-US" sz="2000" dirty="0">
                <a:latin typeface="Calibri" panose="020F0502020204030204" pitchFamily="34" charset="0"/>
                <a:ea typeface="Calibri" panose="020F0502020204030204" pitchFamily="34" charset="0"/>
              </a:rPr>
              <a:t>Equipment- </a:t>
            </a:r>
            <a:r>
              <a:rPr lang="en-US" dirty="0">
                <a:effectLst/>
                <a:latin typeface="Calibri" panose="020F0502020204030204" pitchFamily="34" charset="0"/>
                <a:ea typeface="Calibri" panose="020F0502020204030204" pitchFamily="34" charset="0"/>
              </a:rPr>
              <a:t>Intravenous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 </a:t>
            </a:r>
            <a:r>
              <a:rPr lang="en-US" spc="-20" dirty="0">
                <a:latin typeface="Calibri" panose="020F0502020204030204" pitchFamily="34" charset="0"/>
                <a:ea typeface="Calibri" panose="020F0502020204030204" pitchFamily="34" charset="0"/>
              </a:rPr>
              <a:t>administration sets</a:t>
            </a:r>
            <a:endParaRPr lang="en-US"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spc="-5" dirty="0">
                <a:latin typeface="Calibri" panose="020F0502020204030204" pitchFamily="34" charset="0"/>
                <a:ea typeface="Calibri" panose="020F0502020204030204" pitchFamily="34" charset="0"/>
              </a:rPr>
              <a:t>Components</a:t>
            </a:r>
          </a:p>
          <a:p>
            <a:pPr marL="1428750" lvl="3" indent="-342900">
              <a:lnSpc>
                <a:spcPct val="150000"/>
              </a:lnSpc>
              <a:spcBef>
                <a:spcPts val="0"/>
              </a:spcBef>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Flow </a:t>
            </a:r>
            <a:r>
              <a:rPr lang="en-US" sz="2000" spc="-10" dirty="0">
                <a:effectLst/>
                <a:latin typeface="Calibri" panose="020F0502020204030204" pitchFamily="34" charset="0"/>
                <a:ea typeface="Calibri" panose="020F0502020204030204" pitchFamily="34" charset="0"/>
              </a:rPr>
              <a:t>clamp</a:t>
            </a:r>
            <a:endParaRPr lang="en-US" sz="2000" spc="-5" dirty="0">
              <a:effectLst/>
              <a:latin typeface="Calibri" panose="020F0502020204030204" pitchFamily="34" charset="0"/>
              <a:ea typeface="Calibri" panose="020F0502020204030204" pitchFamily="34" charset="0"/>
            </a:endParaRPr>
          </a:p>
          <a:p>
            <a:pPr marL="1428750" lvl="3" indent="-342900">
              <a:lnSpc>
                <a:spcPct val="150000"/>
              </a:lnSpc>
              <a:spcBef>
                <a:spcPts val="0"/>
              </a:spcBef>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Drug</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administration</a:t>
            </a:r>
            <a:r>
              <a:rPr lang="en-US" sz="2000" spc="-20" dirty="0">
                <a:effectLst/>
                <a:latin typeface="Calibri" panose="020F0502020204030204" pitchFamily="34" charset="0"/>
                <a:ea typeface="Calibri" panose="020F0502020204030204" pitchFamily="34" charset="0"/>
              </a:rPr>
              <a:t> port</a:t>
            </a:r>
            <a:endParaRPr lang="en-US" sz="2000" spc="-5" dirty="0">
              <a:effectLst/>
              <a:latin typeface="Calibri" panose="020F0502020204030204" pitchFamily="34" charset="0"/>
              <a:ea typeface="Calibri" panose="020F0502020204030204" pitchFamily="34" charset="0"/>
            </a:endParaRPr>
          </a:p>
          <a:p>
            <a:pPr marL="1428750" lvl="3" indent="-342900">
              <a:lnSpc>
                <a:spcPct val="150000"/>
              </a:lnSpc>
              <a:spcBef>
                <a:spcPts val="0"/>
              </a:spcBef>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Connector</a:t>
            </a:r>
            <a:r>
              <a:rPr lang="en-US" sz="2000" spc="-40" dirty="0">
                <a:effectLst/>
                <a:latin typeface="Calibri" panose="020F0502020204030204" pitchFamily="34" charset="0"/>
                <a:ea typeface="Calibri" panose="020F0502020204030204" pitchFamily="34" charset="0"/>
              </a:rPr>
              <a:t> </a:t>
            </a:r>
            <a:r>
              <a:rPr lang="en-US" sz="2000" spc="-25" dirty="0">
                <a:effectLst/>
                <a:latin typeface="Calibri" panose="020F0502020204030204" pitchFamily="34" charset="0"/>
                <a:ea typeface="Calibri" panose="020F0502020204030204" pitchFamily="34" charset="0"/>
              </a:rPr>
              <a:t>end</a:t>
            </a:r>
            <a:endParaRPr lang="en-US" sz="2000" spc="-5" dirty="0">
              <a:effectLst/>
              <a:latin typeface="Calibri" panose="020F0502020204030204" pitchFamily="34" charset="0"/>
              <a:ea typeface="Calibri" panose="020F0502020204030204" pitchFamily="34" charset="0"/>
            </a:endParaRPr>
          </a:p>
          <a:p>
            <a:pPr marL="1428750" lvl="3" indent="-342900">
              <a:lnSpc>
                <a:spcPct val="150000"/>
              </a:lnSpc>
              <a:spcBef>
                <a:spcPts val="5"/>
              </a:spcBef>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Variety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extensions</a:t>
            </a:r>
            <a:r>
              <a:rPr lang="en-US" sz="2000" spc="-20" dirty="0">
                <a:effectLst/>
                <a:latin typeface="Calibri" panose="020F0502020204030204" pitchFamily="34" charset="0"/>
                <a:ea typeface="Calibri" panose="020F0502020204030204" pitchFamily="34" charset="0"/>
              </a:rPr>
              <a:t> </a:t>
            </a: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IV drip set with text and labels">
            <a:extLst>
              <a:ext uri="{FF2B5EF4-FFF2-40B4-BE49-F238E27FC236}">
                <a16:creationId xmlns:a16="http://schemas.microsoft.com/office/drawing/2014/main" id="{F498F06D-B3C2-EBF5-750B-7D46A82B9013}"/>
              </a:ext>
            </a:extLst>
          </p:cNvPr>
          <p:cNvPicPr>
            <a:picLocks noChangeAspect="1"/>
          </p:cNvPicPr>
          <p:nvPr/>
        </p:nvPicPr>
        <p:blipFill>
          <a:blip r:embed="rId3"/>
          <a:stretch>
            <a:fillRect/>
          </a:stretch>
        </p:blipFill>
        <p:spPr>
          <a:xfrm>
            <a:off x="4395935" y="2834072"/>
            <a:ext cx="4600799" cy="3434843"/>
          </a:xfrm>
          <a:prstGeom prst="rect">
            <a:avLst/>
          </a:prstGeom>
        </p:spPr>
      </p:pic>
    </p:spTree>
    <p:extLst>
      <p:ext uri="{BB962C8B-B14F-4D97-AF65-F5344CB8AC3E}">
        <p14:creationId xmlns:p14="http://schemas.microsoft.com/office/powerpoint/2010/main" val="24378557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V catheter and needle">
            <a:extLst>
              <a:ext uri="{FF2B5EF4-FFF2-40B4-BE49-F238E27FC236}">
                <a16:creationId xmlns:a16="http://schemas.microsoft.com/office/drawing/2014/main" id="{A2A3FA2D-5B33-0310-97B4-DAB48A22EC94}"/>
              </a:ext>
            </a:extLst>
          </p:cNvPr>
          <p:cNvPicPr>
            <a:picLocks noChangeAspect="1"/>
          </p:cNvPicPr>
          <p:nvPr/>
        </p:nvPicPr>
        <p:blipFill>
          <a:blip r:embed="rId3"/>
          <a:stretch>
            <a:fillRect/>
          </a:stretch>
        </p:blipFill>
        <p:spPr>
          <a:xfrm>
            <a:off x="5063497" y="1813911"/>
            <a:ext cx="3077602" cy="2008812"/>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6792685" cy="4662833"/>
          </a:xfrm>
        </p:spPr>
        <p:txBody>
          <a:bodyPr/>
          <a:lstStyle/>
          <a:p>
            <a:pPr algn="ctr"/>
            <a:r>
              <a:rPr lang="en-US" b="1" dirty="0"/>
              <a:t>                                      Lesson 4 Intravenous Cannulation:</a:t>
            </a:r>
          </a:p>
          <a:p>
            <a:pPr algn="ctr"/>
            <a:endParaRPr lang="en-US" b="1" dirty="0"/>
          </a:p>
          <a:p>
            <a:pPr marL="457200" lvl="1" indent="0">
              <a:lnSpc>
                <a:spcPct val="150000"/>
              </a:lnSpc>
              <a:spcBef>
                <a:spcPts val="125"/>
              </a:spcBef>
              <a:buSzPct val="100000"/>
              <a:buNone/>
              <a:tabLst>
                <a:tab pos="515620" algn="l"/>
              </a:tabLst>
            </a:pPr>
            <a:r>
              <a:rPr lang="en-US" sz="2000" dirty="0">
                <a:latin typeface="Calibri" panose="020F0502020204030204" pitchFamily="34" charset="0"/>
                <a:ea typeface="Calibri" panose="020F0502020204030204" pitchFamily="34" charset="0"/>
              </a:rPr>
              <a:t>Equipment- Needle</a:t>
            </a:r>
            <a:r>
              <a:rPr lang="en-US" dirty="0">
                <a:latin typeface="Calibri" panose="020F0502020204030204" pitchFamily="34" charset="0"/>
                <a:ea typeface="Calibri" panose="020F0502020204030204" pitchFamily="34" charset="0"/>
              </a:rPr>
              <a:t>s / Catheters</a:t>
            </a:r>
            <a:endParaRPr lang="en-US"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spc="-5" dirty="0">
                <a:latin typeface="Calibri" panose="020F0502020204030204" pitchFamily="34" charset="0"/>
                <a:ea typeface="Calibri" panose="020F0502020204030204" pitchFamily="34" charset="0"/>
              </a:rPr>
              <a:t>Types</a:t>
            </a:r>
          </a:p>
          <a:p>
            <a:pPr marL="1428750" lvl="3" indent="-342900">
              <a:lnSpc>
                <a:spcPct val="150000"/>
              </a:lnSpc>
              <a:spcBef>
                <a:spcPts val="0"/>
              </a:spcBef>
              <a:buSzPct val="100000"/>
              <a:buFont typeface="Courier New" panose="02070309020205020404" pitchFamily="49" charset="0"/>
              <a:buChar char="o"/>
              <a:tabLst>
                <a:tab pos="915035" algn="l"/>
              </a:tabLst>
            </a:pPr>
            <a:r>
              <a:rPr lang="en-US" sz="2000" spc="-5" dirty="0">
                <a:latin typeface="Calibri" panose="020F0502020204030204" pitchFamily="34" charset="0"/>
                <a:ea typeface="Calibri" panose="020F0502020204030204" pitchFamily="34" charset="0"/>
              </a:rPr>
              <a:t>Over the needle</a:t>
            </a:r>
            <a:endParaRPr lang="en-US" sz="2000" spc="-5" dirty="0">
              <a:effectLst/>
              <a:latin typeface="Calibri" panose="020F0502020204030204" pitchFamily="34" charset="0"/>
              <a:ea typeface="Calibri" panose="020F0502020204030204" pitchFamily="34" charset="0"/>
            </a:endParaRPr>
          </a:p>
          <a:p>
            <a:pPr marL="1257300" lvl="2" indent="-342900">
              <a:lnSpc>
                <a:spcPct val="150000"/>
              </a:lnSpc>
              <a:spcBef>
                <a:spcPts val="0"/>
              </a:spcBef>
              <a:buSzPct val="100000"/>
              <a:buFont typeface="Wingdings" panose="05000000000000000000" pitchFamily="2" charset="2"/>
              <a:buChar char="§"/>
              <a:tabLst>
                <a:tab pos="915035" algn="l"/>
              </a:tabLst>
            </a:pPr>
            <a:r>
              <a:rPr lang="en-US" sz="2000" spc="-5" dirty="0">
                <a:latin typeface="Calibri" panose="020F0502020204030204" pitchFamily="34" charset="0"/>
                <a:ea typeface="Calibri" panose="020F0502020204030204" pitchFamily="34" charset="0"/>
              </a:rPr>
              <a:t>IV catheter size </a:t>
            </a:r>
            <a:endParaRPr lang="en-US" sz="2000" spc="-5" dirty="0">
              <a:effectLst/>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9" name="Picture 8" descr="A close-up of several IV catheter sizes ">
            <a:extLst>
              <a:ext uri="{FF2B5EF4-FFF2-40B4-BE49-F238E27FC236}">
                <a16:creationId xmlns:a16="http://schemas.microsoft.com/office/drawing/2014/main" id="{A2A3DB63-AA8C-47D7-1DCE-A6D55E5BC910}"/>
              </a:ext>
            </a:extLst>
          </p:cNvPr>
          <p:cNvPicPr>
            <a:picLocks noChangeAspect="1"/>
          </p:cNvPicPr>
          <p:nvPr/>
        </p:nvPicPr>
        <p:blipFill>
          <a:blip r:embed="rId4"/>
          <a:stretch>
            <a:fillRect/>
          </a:stretch>
        </p:blipFill>
        <p:spPr>
          <a:xfrm>
            <a:off x="3439751" y="4208512"/>
            <a:ext cx="3162547" cy="1930193"/>
          </a:xfrm>
          <a:prstGeom prst="rect">
            <a:avLst/>
          </a:prstGeom>
        </p:spPr>
      </p:pic>
    </p:spTree>
    <p:extLst>
      <p:ext uri="{BB962C8B-B14F-4D97-AF65-F5344CB8AC3E}">
        <p14:creationId xmlns:p14="http://schemas.microsoft.com/office/powerpoint/2010/main" val="8384586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6792685" cy="4662833"/>
          </a:xfrm>
        </p:spPr>
        <p:txBody>
          <a:bodyPr/>
          <a:lstStyle/>
          <a:p>
            <a:pPr algn="ctr"/>
            <a:r>
              <a:rPr lang="en-US" b="1" dirty="0"/>
              <a:t>                                      Lesson 4 Intravenous Cannulation:</a:t>
            </a:r>
          </a:p>
          <a:p>
            <a:pPr algn="ctr"/>
            <a:endParaRPr lang="en-US" b="1" dirty="0"/>
          </a:p>
          <a:p>
            <a:pPr marL="457200" lvl="1" indent="0">
              <a:lnSpc>
                <a:spcPct val="150000"/>
              </a:lnSpc>
              <a:spcBef>
                <a:spcPts val="125"/>
              </a:spcBef>
              <a:buSzPct val="100000"/>
              <a:buNone/>
              <a:tabLst>
                <a:tab pos="515620" algn="l"/>
              </a:tabLst>
            </a:pPr>
            <a:r>
              <a:rPr lang="en-US" sz="2000" dirty="0">
                <a:latin typeface="Calibri" panose="020F0502020204030204" pitchFamily="34" charset="0"/>
                <a:ea typeface="Calibri" panose="020F0502020204030204" pitchFamily="34" charset="0"/>
              </a:rPr>
              <a:t>Equipment- </a:t>
            </a:r>
            <a:r>
              <a:rPr lang="en-US" dirty="0">
                <a:latin typeface="Calibri" panose="020F0502020204030204" pitchFamily="34" charset="0"/>
                <a:ea typeface="Calibri" panose="020F0502020204030204" pitchFamily="34" charset="0"/>
              </a:rPr>
              <a:t>Supplies &amp; materials</a:t>
            </a:r>
            <a:endParaRPr lang="en-US"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Personal</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protective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equipment</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maintain</a:t>
            </a:r>
            <a:r>
              <a:rPr lang="en-US" sz="2000" spc="-20" dirty="0">
                <a:effectLst/>
                <a:latin typeface="Calibri" panose="020F0502020204030204" pitchFamily="34" charset="0"/>
                <a:ea typeface="Calibri" panose="020F0502020204030204" pitchFamily="34" charset="0"/>
              </a:rPr>
              <a:t> </a:t>
            </a:r>
            <a:r>
              <a:rPr lang="en-US" sz="2000" spc="-25" dirty="0">
                <a:effectLst/>
                <a:latin typeface="Calibri" panose="020F0502020204030204" pitchFamily="34" charset="0"/>
                <a:ea typeface="Calibri" panose="020F0502020204030204" pitchFamily="34" charset="0"/>
              </a:rPr>
              <a:t>BSI</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10" dirty="0">
                <a:effectLst/>
                <a:latin typeface="Calibri" panose="020F0502020204030204" pitchFamily="34" charset="0"/>
                <a:ea typeface="Calibri" panose="020F0502020204030204" pitchFamily="34" charset="0"/>
              </a:rPr>
              <a:t>Tourniquet</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Chlorhexidine</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/Alcohol/</a:t>
            </a:r>
            <a:r>
              <a:rPr lang="en-US" sz="2000" spc="-10" dirty="0">
                <a:latin typeface="Calibri" panose="020F0502020204030204" pitchFamily="34" charset="0"/>
                <a:ea typeface="Calibri" panose="020F0502020204030204" pitchFamily="34" charset="0"/>
              </a:rPr>
              <a:t>P</a:t>
            </a:r>
            <a:r>
              <a:rPr lang="en-US" sz="2000" spc="-10" dirty="0">
                <a:effectLst/>
                <a:latin typeface="Calibri" panose="020F0502020204030204" pitchFamily="34" charset="0"/>
                <a:ea typeface="Calibri" panose="020F0502020204030204" pitchFamily="34" charset="0"/>
              </a:rPr>
              <a:t>ovidone/Iodine</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Sterile</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dressings</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20" dirty="0">
                <a:effectLst/>
                <a:latin typeface="Calibri" panose="020F0502020204030204" pitchFamily="34" charset="0"/>
                <a:ea typeface="Calibri" panose="020F0502020204030204" pitchFamily="34" charset="0"/>
              </a:rPr>
              <a:t>Tape</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4400" algn="l"/>
                <a:tab pos="915035" algn="l"/>
              </a:tabLst>
            </a:pPr>
            <a:r>
              <a:rPr lang="en-US" sz="2000" spc="-5" dirty="0">
                <a:effectLst/>
                <a:latin typeface="Calibri" panose="020F0502020204030204" pitchFamily="34" charset="0"/>
                <a:ea typeface="Calibri" panose="020F0502020204030204" pitchFamily="34" charset="0"/>
              </a:rPr>
              <a:t>Arm boards –</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if </a:t>
            </a:r>
            <a:r>
              <a:rPr lang="en-US" sz="2000" spc="-10" dirty="0">
                <a:effectLst/>
                <a:latin typeface="Calibri" panose="020F0502020204030204" pitchFamily="34" charset="0"/>
                <a:ea typeface="Calibri" panose="020F0502020204030204" pitchFamily="34" charset="0"/>
              </a:rPr>
              <a:t>necessary</a:t>
            </a:r>
            <a:endParaRPr lang="en-US" sz="2000" spc="-5" dirty="0">
              <a:effectLst/>
              <a:latin typeface="Calibri" panose="020F0502020204030204" pitchFamily="34" charset="0"/>
              <a:ea typeface="Calibri" panose="020F0502020204030204" pitchFamily="34" charset="0"/>
            </a:endParaRPr>
          </a:p>
          <a:p>
            <a:pPr marL="1257300" marR="464185"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Vacutainer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holder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assorted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collection</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tubes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samples</a:t>
            </a:r>
            <a:endParaRPr lang="en-US" sz="2000"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IV supplies">
            <a:extLst>
              <a:ext uri="{FF2B5EF4-FFF2-40B4-BE49-F238E27FC236}">
                <a16:creationId xmlns:a16="http://schemas.microsoft.com/office/drawing/2014/main" id="{6C748459-954C-4016-547A-3FA7C8886205}"/>
              </a:ext>
            </a:extLst>
          </p:cNvPr>
          <p:cNvPicPr>
            <a:picLocks noChangeAspect="1"/>
          </p:cNvPicPr>
          <p:nvPr/>
        </p:nvPicPr>
        <p:blipFill rotWithShape="1">
          <a:blip r:embed="rId3"/>
          <a:srcRect t="2852" b="-2852"/>
          <a:stretch/>
        </p:blipFill>
        <p:spPr>
          <a:xfrm>
            <a:off x="5789663" y="3505391"/>
            <a:ext cx="3303221" cy="2678635"/>
          </a:xfrm>
          <a:prstGeom prst="rect">
            <a:avLst/>
          </a:prstGeom>
        </p:spPr>
      </p:pic>
    </p:spTree>
    <p:extLst>
      <p:ext uri="{BB962C8B-B14F-4D97-AF65-F5344CB8AC3E}">
        <p14:creationId xmlns:p14="http://schemas.microsoft.com/office/powerpoint/2010/main" val="797369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25759" y="1606082"/>
            <a:ext cx="7298161" cy="4662833"/>
          </a:xfrm>
        </p:spPr>
        <p:txBody>
          <a:bodyPr/>
          <a:lstStyle/>
          <a:p>
            <a:pPr algn="ctr"/>
            <a:r>
              <a:rPr lang="en-US" b="1" dirty="0"/>
              <a:t>      Lesson 4 Intravenous Cannulation:</a:t>
            </a:r>
          </a:p>
          <a:p>
            <a:pPr algn="ctr"/>
            <a:endParaRPr lang="en-US" b="1" dirty="0"/>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457200" lvl="1" indent="0">
              <a:lnSpc>
                <a:spcPct val="150000"/>
              </a:lnSpc>
              <a:spcBef>
                <a:spcPts val="125"/>
              </a:spcBef>
              <a:buSzPct val="100000"/>
              <a:buNone/>
              <a:tabLst>
                <a:tab pos="515620" algn="l"/>
              </a:tabLst>
            </a:pPr>
            <a:endParaRPr lang="en-US"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Explain</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need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for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cannulation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describe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procedure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patient.</a:t>
            </a:r>
          </a:p>
          <a:p>
            <a:pPr marL="457200" marR="0" lvl="1" indent="0">
              <a:lnSpc>
                <a:spcPct val="100000"/>
              </a:lnSpc>
              <a:spcBef>
                <a:spcPts val="5"/>
              </a:spcBef>
              <a:spcAft>
                <a:spcPts val="0"/>
              </a:spcAft>
              <a:buSzPct val="100000"/>
              <a:buNone/>
              <a:tabLst>
                <a:tab pos="686435" algn="l"/>
              </a:tabLst>
            </a:pPr>
            <a:endParaRPr lang="en-US"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Ask</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has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allergies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(especially</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iodine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using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iodine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pads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cleanse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skin).</a:t>
            </a:r>
            <a:endParaRPr lang="en-US"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lose-up of Povidone prep pad">
            <a:extLst>
              <a:ext uri="{FF2B5EF4-FFF2-40B4-BE49-F238E27FC236}">
                <a16:creationId xmlns:a16="http://schemas.microsoft.com/office/drawing/2014/main" id="{8C43EA8F-CB1A-39FD-B95E-059BAE084DB8}"/>
              </a:ext>
            </a:extLst>
          </p:cNvPr>
          <p:cNvPicPr>
            <a:picLocks noChangeAspect="1"/>
          </p:cNvPicPr>
          <p:nvPr/>
        </p:nvPicPr>
        <p:blipFill>
          <a:blip r:embed="rId3"/>
          <a:stretch>
            <a:fillRect/>
          </a:stretch>
        </p:blipFill>
        <p:spPr>
          <a:xfrm>
            <a:off x="3523761" y="4989861"/>
            <a:ext cx="1845104" cy="1279054"/>
          </a:xfrm>
          <a:prstGeom prst="rect">
            <a:avLst/>
          </a:prstGeom>
        </p:spPr>
      </p:pic>
    </p:spTree>
    <p:extLst>
      <p:ext uri="{BB962C8B-B14F-4D97-AF65-F5344CB8AC3E}">
        <p14:creationId xmlns:p14="http://schemas.microsoft.com/office/powerpoint/2010/main" val="3593069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6792685" cy="4662833"/>
          </a:xfrm>
        </p:spPr>
        <p:txBody>
          <a:bodyPr/>
          <a:lstStyle/>
          <a:p>
            <a:pPr algn="ctr"/>
            <a:r>
              <a:rPr lang="en-US" b="1" dirty="0"/>
              <a:t>                                      Lesson 4 Intravenous Cannulation:</a:t>
            </a:r>
          </a:p>
          <a:p>
            <a:pPr algn="ctr"/>
            <a:endParaRPr lang="en-US" b="1" dirty="0"/>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Select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solution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used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check</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make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sure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it</a:t>
            </a:r>
            <a:r>
              <a:rPr lang="en-US" spc="-15" dirty="0">
                <a:effectLst/>
                <a:latin typeface="Calibri" panose="020F0502020204030204" pitchFamily="34" charset="0"/>
                <a:ea typeface="Calibri" panose="020F0502020204030204" pitchFamily="34" charset="0"/>
              </a:rPr>
              <a:t> </a:t>
            </a:r>
            <a:r>
              <a:rPr lang="en-US" spc="-25" dirty="0">
                <a:effectLst/>
                <a:latin typeface="Calibri" panose="020F0502020204030204" pitchFamily="34" charset="0"/>
                <a:ea typeface="Calibri" panose="020F0502020204030204" pitchFamily="34" charset="0"/>
              </a:rPr>
              <a:t>is:</a:t>
            </a:r>
            <a:endParaRPr lang="en-US"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proper</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solution</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Clean,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without</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particulate</a:t>
            </a:r>
            <a:r>
              <a:rPr lang="en-US" sz="2000" spc="-4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matter</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Not</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outdated</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Not </a:t>
            </a:r>
            <a:r>
              <a:rPr lang="en-US" sz="2000" spc="-10" dirty="0">
                <a:effectLst/>
                <a:latin typeface="Calibri" panose="020F0502020204030204" pitchFamily="34" charset="0"/>
                <a:ea typeface="Calibri" panose="020F0502020204030204" pitchFamily="34" charset="0"/>
              </a:rPr>
              <a:t>leaking</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Warmed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 cooled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 </a:t>
            </a:r>
            <a:r>
              <a:rPr lang="en-US" sz="2000" spc="-10" dirty="0">
                <a:effectLst/>
                <a:latin typeface="Calibri" panose="020F0502020204030204" pitchFamily="34" charset="0"/>
                <a:ea typeface="Calibri" panose="020F0502020204030204" pitchFamily="34" charset="0"/>
              </a:rPr>
              <a:t>indicated</a:t>
            </a: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Close-up of IV bags with tubes">
            <a:extLst>
              <a:ext uri="{FF2B5EF4-FFF2-40B4-BE49-F238E27FC236}">
                <a16:creationId xmlns:a16="http://schemas.microsoft.com/office/drawing/2014/main" id="{1DF525E0-2AF0-1029-9F3E-EC8F07695A30}"/>
              </a:ext>
            </a:extLst>
          </p:cNvPr>
          <p:cNvPicPr>
            <a:picLocks noChangeAspect="1"/>
          </p:cNvPicPr>
          <p:nvPr/>
        </p:nvPicPr>
        <p:blipFill>
          <a:blip r:embed="rId3"/>
          <a:stretch>
            <a:fillRect/>
          </a:stretch>
        </p:blipFill>
        <p:spPr>
          <a:xfrm>
            <a:off x="5809459" y="3379304"/>
            <a:ext cx="2778287" cy="2804722"/>
          </a:xfrm>
          <a:prstGeom prst="rect">
            <a:avLst/>
          </a:prstGeom>
        </p:spPr>
      </p:pic>
    </p:spTree>
    <p:extLst>
      <p:ext uri="{BB962C8B-B14F-4D97-AF65-F5344CB8AC3E}">
        <p14:creationId xmlns:p14="http://schemas.microsoft.com/office/powerpoint/2010/main" val="42888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15820" y="1606082"/>
            <a:ext cx="9200794" cy="4662833"/>
          </a:xfrm>
        </p:spPr>
        <p:txBody>
          <a:bodyPr/>
          <a:lstStyle/>
          <a:p>
            <a:pPr algn="ctr"/>
            <a:r>
              <a:rPr lang="en-US" b="1" dirty="0">
                <a:effectLst/>
                <a:ea typeface="Calibri" panose="020F0502020204030204" pitchFamily="34" charset="0"/>
              </a:rPr>
              <a:t>The</a:t>
            </a:r>
            <a:r>
              <a:rPr lang="en-US" b="1" spc="-20" dirty="0">
                <a:effectLst/>
                <a:ea typeface="Calibri" panose="020F0502020204030204" pitchFamily="34" charset="0"/>
              </a:rPr>
              <a:t> </a:t>
            </a:r>
            <a:r>
              <a:rPr lang="en-US" b="1" dirty="0">
                <a:effectLst/>
                <a:ea typeface="Calibri" panose="020F0502020204030204" pitchFamily="34" charset="0"/>
              </a:rPr>
              <a:t>spectrum</a:t>
            </a:r>
            <a:r>
              <a:rPr lang="en-US" b="1" spc="-25" dirty="0">
                <a:effectLst/>
                <a:ea typeface="Calibri" panose="020F0502020204030204" pitchFamily="34" charset="0"/>
              </a:rPr>
              <a:t> </a:t>
            </a:r>
            <a:r>
              <a:rPr lang="en-US" b="1" dirty="0">
                <a:effectLst/>
                <a:ea typeface="Calibri" panose="020F0502020204030204" pitchFamily="34" charset="0"/>
              </a:rPr>
              <a:t>of</a:t>
            </a:r>
            <a:r>
              <a:rPr lang="en-US" b="1" spc="-20" dirty="0">
                <a:effectLst/>
                <a:ea typeface="Calibri" panose="020F0502020204030204" pitchFamily="34" charset="0"/>
              </a:rPr>
              <a:t> </a:t>
            </a:r>
            <a:r>
              <a:rPr lang="en-US" b="1" dirty="0">
                <a:effectLst/>
                <a:ea typeface="Calibri" panose="020F0502020204030204" pitchFamily="34" charset="0"/>
              </a:rPr>
              <a:t>patient</a:t>
            </a:r>
            <a:r>
              <a:rPr lang="en-US" b="1" spc="-30" dirty="0">
                <a:effectLst/>
                <a:ea typeface="Calibri" panose="020F0502020204030204" pitchFamily="34" charset="0"/>
              </a:rPr>
              <a:t> </a:t>
            </a:r>
            <a:r>
              <a:rPr lang="en-US" b="1" dirty="0">
                <a:effectLst/>
                <a:ea typeface="Calibri" panose="020F0502020204030204" pitchFamily="34" charset="0"/>
              </a:rPr>
              <a:t>care</a:t>
            </a:r>
            <a:r>
              <a:rPr lang="en-US" b="1" spc="-20" dirty="0">
                <a:effectLst/>
                <a:ea typeface="Calibri" panose="020F0502020204030204" pitchFamily="34" charset="0"/>
              </a:rPr>
              <a:t> </a:t>
            </a:r>
            <a:r>
              <a:rPr lang="en-US" b="1" dirty="0">
                <a:effectLst/>
                <a:ea typeface="Calibri" panose="020F0502020204030204" pitchFamily="34" charset="0"/>
              </a:rPr>
              <a:t>in</a:t>
            </a:r>
            <a:r>
              <a:rPr lang="en-US" b="1" spc="-15" dirty="0">
                <a:effectLst/>
                <a:ea typeface="Calibri" panose="020F0502020204030204" pitchFamily="34" charset="0"/>
              </a:rPr>
              <a:t> </a:t>
            </a:r>
            <a:r>
              <a:rPr lang="en-US" b="1" dirty="0">
                <a:effectLst/>
                <a:ea typeface="Calibri" panose="020F0502020204030204" pitchFamily="34" charset="0"/>
              </a:rPr>
              <a:t>pre-hospital</a:t>
            </a:r>
            <a:r>
              <a:rPr lang="en-US" b="1" spc="-25" dirty="0">
                <a:effectLst/>
                <a:ea typeface="Calibri" panose="020F0502020204030204" pitchFamily="34" charset="0"/>
              </a:rPr>
              <a:t> </a:t>
            </a:r>
            <a:r>
              <a:rPr lang="en-US" b="1" spc="-20" dirty="0">
                <a:effectLst/>
                <a:ea typeface="Calibri" panose="020F0502020204030204" pitchFamily="34" charset="0"/>
              </a:rPr>
              <a:t>care</a:t>
            </a:r>
            <a:r>
              <a:rPr lang="en-US" b="1" dirty="0"/>
              <a:t>: </a:t>
            </a:r>
          </a:p>
          <a:p>
            <a:endParaRPr lang="en-US" sz="2000" dirty="0">
              <a:effectLst/>
              <a:latin typeface="Calibri" panose="020F0502020204030204" pitchFamily="34" charset="0"/>
              <a:ea typeface="Calibri" panose="020F0502020204030204" pitchFamily="34" charset="0"/>
            </a:endParaRPr>
          </a:p>
          <a:p>
            <a:endParaRPr lang="en-US" sz="2000" dirty="0">
              <a:effectLst/>
              <a:latin typeface="Calibri" panose="020F0502020204030204" pitchFamily="34" charset="0"/>
              <a:ea typeface="Calibri" panose="020F0502020204030204" pitchFamily="34" charset="0"/>
            </a:endParaRPr>
          </a:p>
          <a:p>
            <a:pPr marL="1257300" lvl="2" indent="-342900">
              <a:lnSpc>
                <a:spcPct val="150000"/>
              </a:lnSpc>
              <a:spcBef>
                <a:spcPts val="5"/>
              </a:spcBef>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Obvious,</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critical</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life</a:t>
            </a:r>
            <a:r>
              <a:rPr lang="en-US" sz="2000" spc="-10" dirty="0">
                <a:effectLst/>
                <a:latin typeface="Calibri" panose="020F0502020204030204" pitchFamily="34" charset="0"/>
                <a:ea typeface="Calibri" panose="020F0502020204030204" pitchFamily="34" charset="0"/>
              </a:rPr>
              <a:t> threats</a:t>
            </a:r>
            <a:endParaRPr lang="en-US" sz="2000" dirty="0">
              <a:effectLst/>
              <a:latin typeface="Calibri" panose="020F0502020204030204" pitchFamily="34" charset="0"/>
              <a:ea typeface="Calibri" panose="020F0502020204030204" pitchFamily="34" charset="0"/>
            </a:endParaRPr>
          </a:p>
          <a:p>
            <a:pPr marL="1257300" lvl="2" indent="-342900">
              <a:lnSpc>
                <a:spcPct val="150000"/>
              </a:lnSpc>
              <a:spcBef>
                <a:spcPts val="5"/>
              </a:spcBef>
              <a:buSzPct val="100000"/>
              <a:buFont typeface="Wingdings" panose="05000000000000000000" pitchFamily="2" charset="2"/>
              <a:buChar char="§"/>
              <a:tabLst>
                <a:tab pos="1282065" algn="l"/>
              </a:tabLst>
            </a:pPr>
            <a:r>
              <a:rPr lang="en-US" sz="2000" spc="-20" dirty="0">
                <a:latin typeface="Calibri" panose="020F0502020204030204" pitchFamily="34" charset="0"/>
                <a:ea typeface="Calibri" panose="020F0502020204030204" pitchFamily="34" charset="0"/>
              </a:rPr>
              <a:t>Potential</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life</a:t>
            </a:r>
            <a:r>
              <a:rPr lang="en-US" sz="2000" spc="-10" dirty="0">
                <a:effectLst/>
                <a:latin typeface="Calibri" panose="020F0502020204030204" pitchFamily="34" charset="0"/>
                <a:ea typeface="Calibri" panose="020F0502020204030204" pitchFamily="34" charset="0"/>
              </a:rPr>
              <a:t> threats</a:t>
            </a:r>
            <a:endParaRPr lang="en-US" sz="2000" b="1" spc="-10" dirty="0">
              <a:effectLst/>
              <a:latin typeface="Calibri" panose="020F0502020204030204" pitchFamily="34" charset="0"/>
              <a:ea typeface="Calibri" panose="020F0502020204030204" pitchFamily="34" charset="0"/>
            </a:endParaRPr>
          </a:p>
          <a:p>
            <a:pPr marL="1257300" lvl="2" indent="-342900">
              <a:lnSpc>
                <a:spcPct val="150000"/>
              </a:lnSpc>
              <a:spcBef>
                <a:spcPts val="5"/>
              </a:spcBef>
              <a:buSzPct val="100000"/>
              <a:buFont typeface="Wingdings" panose="05000000000000000000" pitchFamily="2" charset="2"/>
              <a:buChar char="§"/>
              <a:tabLst>
                <a:tab pos="1282065" algn="l"/>
              </a:tabLst>
            </a:pPr>
            <a:r>
              <a:rPr lang="en-US" sz="2000" spc="-10" dirty="0">
                <a:effectLst/>
                <a:latin typeface="Calibri" panose="020F0502020204030204" pitchFamily="34" charset="0"/>
                <a:ea typeface="Calibri" panose="020F0502020204030204" pitchFamily="34" charset="0"/>
              </a:rPr>
              <a:t>Non-life-threatening presentations</a:t>
            </a: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Worker in a safety vest and helmet on a cell phone kneeling over a worker laying on the ground wearing a safety vest and helmet. There are railroad tracks and a stopped train in the background.">
            <a:extLst>
              <a:ext uri="{FF2B5EF4-FFF2-40B4-BE49-F238E27FC236}">
                <a16:creationId xmlns:a16="http://schemas.microsoft.com/office/drawing/2014/main" id="{F67FB101-6294-9665-39E6-D1EA776F004E}"/>
              </a:ext>
            </a:extLst>
          </p:cNvPr>
          <p:cNvPicPr>
            <a:picLocks noChangeAspect="1"/>
          </p:cNvPicPr>
          <p:nvPr/>
        </p:nvPicPr>
        <p:blipFill>
          <a:blip r:embed="rId3"/>
          <a:stretch>
            <a:fillRect/>
          </a:stretch>
        </p:blipFill>
        <p:spPr>
          <a:xfrm>
            <a:off x="5038126" y="3691825"/>
            <a:ext cx="3827578" cy="2577090"/>
          </a:xfrm>
          <a:prstGeom prst="rect">
            <a:avLst/>
          </a:prstGeom>
        </p:spPr>
      </p:pic>
    </p:spTree>
    <p:extLst>
      <p:ext uri="{BB962C8B-B14F-4D97-AF65-F5344CB8AC3E}">
        <p14:creationId xmlns:p14="http://schemas.microsoft.com/office/powerpoint/2010/main" val="39708332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several IV catheters">
            <a:extLst>
              <a:ext uri="{FF2B5EF4-FFF2-40B4-BE49-F238E27FC236}">
                <a16:creationId xmlns:a16="http://schemas.microsoft.com/office/drawing/2014/main" id="{633EFBC0-08F1-AF1F-568C-0DC2DDA79735}"/>
              </a:ext>
            </a:extLst>
          </p:cNvPr>
          <p:cNvPicPr>
            <a:picLocks noChangeAspect="1"/>
          </p:cNvPicPr>
          <p:nvPr/>
        </p:nvPicPr>
        <p:blipFill>
          <a:blip r:embed="rId3"/>
          <a:stretch>
            <a:fillRect/>
          </a:stretch>
        </p:blipFill>
        <p:spPr>
          <a:xfrm>
            <a:off x="5719206" y="3330021"/>
            <a:ext cx="3028674" cy="2990010"/>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7553739" cy="4662833"/>
          </a:xfrm>
        </p:spPr>
        <p:txBody>
          <a:bodyPr/>
          <a:lstStyle/>
          <a:p>
            <a:pPr algn="ctr"/>
            <a:r>
              <a:rPr lang="en-US" b="1" dirty="0"/>
              <a:t>                                      Lesson 4 Intravenous Cannulation:</a:t>
            </a:r>
          </a:p>
          <a:p>
            <a:pPr algn="ctr"/>
            <a:endParaRPr lang="en-US" b="1" dirty="0"/>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Select</a:t>
            </a:r>
            <a:r>
              <a:rPr lang="en-US" spc="-20" dirty="0">
                <a:effectLst/>
                <a:latin typeface="Calibri" panose="020F0502020204030204" pitchFamily="34" charset="0"/>
                <a:ea typeface="Calibri" panose="020F0502020204030204" pitchFamily="34" charset="0"/>
              </a:rPr>
              <a:t> an appropriate size catheter</a:t>
            </a:r>
            <a:endParaRPr lang="en-US" spc="-20" dirty="0">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14</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16</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gauge 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trauma,</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volume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replacement,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cardiac</a:t>
            </a:r>
            <a:r>
              <a:rPr lang="en-US" sz="2000" spc="-10" dirty="0">
                <a:effectLst/>
                <a:latin typeface="Calibri" panose="020F0502020204030204" pitchFamily="34" charset="0"/>
                <a:ea typeface="Calibri" panose="020F0502020204030204" pitchFamily="34" charset="0"/>
              </a:rPr>
              <a:t> arrest</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18</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20</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gauge 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medical</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conditions</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22</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24</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gauge 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pediatrics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geriatrics</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33589351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7553739" cy="4662833"/>
          </a:xfrm>
        </p:spPr>
        <p:txBody>
          <a:bodyPr/>
          <a:lstStyle/>
          <a:p>
            <a:pPr algn="ct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Select</a:t>
            </a:r>
            <a:r>
              <a:rPr lang="en-US" spc="-20" dirty="0">
                <a:effectLst/>
                <a:latin typeface="Calibri" panose="020F0502020204030204" pitchFamily="34" charset="0"/>
                <a:ea typeface="Calibri" panose="020F0502020204030204" pitchFamily="34" charset="0"/>
              </a:rPr>
              <a:t> </a:t>
            </a:r>
            <a:r>
              <a:rPr lang="en-US" spc="-20" dirty="0">
                <a:latin typeface="Calibri" panose="020F0502020204030204" pitchFamily="34" charset="0"/>
                <a:ea typeface="Calibri" panose="020F0502020204030204" pitchFamily="34" charset="0"/>
              </a:rPr>
              <a:t>the proper administration set</a:t>
            </a: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Macro for trauma</a:t>
            </a:r>
          </a:p>
          <a:p>
            <a:pPr marL="1257300" marR="0" lvl="2" indent="-342900">
              <a:lnSpc>
                <a:spcPct val="15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Micro for medical conditions </a:t>
            </a:r>
            <a:r>
              <a:rPr lang="en-US" sz="2000" spc="-5" dirty="0">
                <a:latin typeface="Calibri" panose="020F0502020204030204" pitchFamily="34" charset="0"/>
                <a:ea typeface="Calibri" panose="020F0502020204030204" pitchFamily="34" charset="0"/>
              </a:rPr>
              <a:t>&amp; </a:t>
            </a:r>
            <a:r>
              <a:rPr lang="en-US" sz="2000" spc="-5" dirty="0">
                <a:effectLst/>
                <a:latin typeface="Calibri" panose="020F0502020204030204" pitchFamily="34" charset="0"/>
                <a:ea typeface="Calibri" panose="020F0502020204030204" pitchFamily="34" charset="0"/>
              </a:rPr>
              <a:t>drug administration </a:t>
            </a:r>
          </a:p>
          <a:p>
            <a:pPr marL="914400" marR="0" lvl="2" indent="0">
              <a:lnSpc>
                <a:spcPct val="150000"/>
              </a:lnSpc>
              <a:spcBef>
                <a:spcPts val="5"/>
              </a:spcBef>
              <a:spcAft>
                <a:spcPts val="0"/>
              </a:spcAft>
              <a:buSzPct val="100000"/>
              <a:buNone/>
              <a:tabLst>
                <a:tab pos="915035" algn="l"/>
              </a:tabLst>
            </a:pP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lose-up of IV drip chambers">
            <a:extLst>
              <a:ext uri="{FF2B5EF4-FFF2-40B4-BE49-F238E27FC236}">
                <a16:creationId xmlns:a16="http://schemas.microsoft.com/office/drawing/2014/main" id="{9E847986-AFF9-3BAB-2252-475A3C037B01}"/>
              </a:ext>
            </a:extLst>
          </p:cNvPr>
          <p:cNvPicPr>
            <a:picLocks noChangeAspect="1"/>
          </p:cNvPicPr>
          <p:nvPr/>
        </p:nvPicPr>
        <p:blipFill>
          <a:blip r:embed="rId3"/>
          <a:stretch>
            <a:fillRect/>
          </a:stretch>
        </p:blipFill>
        <p:spPr>
          <a:xfrm>
            <a:off x="3197512" y="4022778"/>
            <a:ext cx="2748974" cy="2337313"/>
          </a:xfrm>
          <a:prstGeom prst="rect">
            <a:avLst/>
          </a:prstGeom>
        </p:spPr>
      </p:pic>
    </p:spTree>
    <p:extLst>
      <p:ext uri="{BB962C8B-B14F-4D97-AF65-F5344CB8AC3E}">
        <p14:creationId xmlns:p14="http://schemas.microsoft.com/office/powerpoint/2010/main" val="19344776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834480"/>
            <a:ext cx="8743595" cy="4281088"/>
          </a:xfrm>
        </p:spPr>
        <p:txBody>
          <a:bodyPr/>
          <a:lstStyle/>
          <a:p>
            <a:pPr>
              <a:lnSpc>
                <a:spcPct val="100000"/>
              </a:lnSpc>
            </a:pPr>
            <a:r>
              <a:rPr lang="en-US" b="1" dirty="0"/>
              <a:t>                                      Lesson 4 Intravenous Cannulation :</a:t>
            </a:r>
          </a:p>
          <a:p>
            <a:pPr>
              <a:lnSpc>
                <a:spcPct val="100000"/>
              </a:lnSpc>
            </a:pPr>
            <a:endParaRPr lang="en-US" b="1" dirty="0"/>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r>
              <a:rPr lang="en-US" spc="-15" dirty="0">
                <a:effectLst/>
                <a:latin typeface="Calibri" panose="020F0502020204030204" pitchFamily="34" charset="0"/>
                <a:ea typeface="Arial" panose="020B0604020202020204" pitchFamily="34" charset="0"/>
              </a:rPr>
              <a:t>Instructor- Consider inserting a video here in conjunction with the following placement instruction slides</a:t>
            </a: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4718206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559011" cy="4662833"/>
          </a:xfrm>
        </p:spPr>
        <p:txBody>
          <a:bodyPr/>
          <a:lstStyle/>
          <a:p>
            <a:pP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Prepare</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bag</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administration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set</a:t>
            </a:r>
            <a:r>
              <a:rPr lang="en-US" spc="-15" dirty="0">
                <a:effectLst/>
                <a:latin typeface="Calibri" panose="020F0502020204030204" pitchFamily="34" charset="0"/>
                <a:ea typeface="Calibri" panose="020F0502020204030204" pitchFamily="34" charset="0"/>
              </a:rPr>
              <a:t> </a:t>
            </a:r>
            <a:endParaRPr lang="en-US" spc="-20" dirty="0">
              <a:latin typeface="Calibri" panose="020F0502020204030204" pitchFamily="34" charset="0"/>
              <a:ea typeface="Calibri" panose="020F0502020204030204" pitchFamily="34" charset="0"/>
            </a:endParaRPr>
          </a:p>
          <a:p>
            <a:pPr marL="1200150" marR="352425" lvl="2" indent="-285750">
              <a:lnSpc>
                <a:spcPct val="15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Remove IV</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bag</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 its protective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envelope</a:t>
            </a:r>
            <a:r>
              <a:rPr lang="en-US" sz="2000" spc="-20" dirty="0">
                <a:effectLst/>
                <a:latin typeface="Calibri" panose="020F0502020204030204" pitchFamily="34" charset="0"/>
                <a:ea typeface="Calibri" panose="020F0502020204030204" pitchFamily="34" charset="0"/>
              </a:rPr>
              <a:t> </a:t>
            </a:r>
            <a:r>
              <a:rPr lang="en-US" sz="2000" spc="-5" dirty="0">
                <a:latin typeface="Calibri" panose="020F0502020204030204" pitchFamily="34" charset="0"/>
                <a:ea typeface="Calibri" panose="020F0502020204030204" pitchFamily="34" charset="0"/>
              </a:rPr>
              <a:t>&amp; </a:t>
            </a:r>
            <a:r>
              <a:rPr lang="en-US" sz="2000" spc="-5" dirty="0">
                <a:effectLst/>
                <a:latin typeface="Calibri" panose="020F0502020204030204" pitchFamily="34" charset="0"/>
                <a:ea typeface="Calibri" panose="020F0502020204030204" pitchFamily="34" charset="0"/>
              </a:rPr>
              <a:t>gently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squeeze to detect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any</a:t>
            </a:r>
            <a:r>
              <a:rPr lang="en-US" sz="2000" spc="-10" dirty="0">
                <a:effectLst/>
                <a:latin typeface="Calibri" panose="020F0502020204030204" pitchFamily="34" charset="0"/>
                <a:ea typeface="Calibri" panose="020F0502020204030204" pitchFamily="34" charset="0"/>
              </a:rPr>
              <a:t> leakage</a:t>
            </a:r>
            <a:endParaRPr lang="en-US" sz="2000" spc="-5" dirty="0">
              <a:effectLst/>
              <a:latin typeface="Calibri" panose="020F0502020204030204" pitchFamily="34" charset="0"/>
              <a:ea typeface="Calibri" panose="020F0502020204030204" pitchFamily="34" charset="0"/>
            </a:endParaRPr>
          </a:p>
          <a:p>
            <a:pPr marL="1200150" marR="666115" lvl="2" indent="-285750">
              <a:lnSpc>
                <a:spcPct val="15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Steady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port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IV</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bag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one hand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remove the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protective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cap</a:t>
            </a:r>
          </a:p>
          <a:p>
            <a:pPr marL="1200150" marR="0" lvl="2" indent="-28575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Remove</a:t>
            </a:r>
            <a:r>
              <a:rPr lang="en-US" sz="2000" spc="-4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administration</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set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its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protective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wrapping</a:t>
            </a:r>
          </a:p>
          <a:p>
            <a:pPr marL="1200150" marR="0" lvl="2" indent="-28575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Slide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flow</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control</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valve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close to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drip</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chamber</a:t>
            </a:r>
            <a:endParaRPr lang="en-US" sz="2000" spc="-5" dirty="0">
              <a:effectLst/>
              <a:latin typeface="Calibri" panose="020F0502020204030204" pitchFamily="34" charset="0"/>
              <a:ea typeface="Calibri" panose="020F0502020204030204" pitchFamily="34" charset="0"/>
            </a:endParaRPr>
          </a:p>
          <a:p>
            <a:pPr marL="1200150" marR="0" lvl="2" indent="-285750">
              <a:lnSpc>
                <a:spcPct val="15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Close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flow</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control</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valve</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7905122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8933858" cy="4662833"/>
          </a:xfrm>
        </p:spPr>
        <p:txBody>
          <a:bodyPr/>
          <a:lstStyle/>
          <a:p>
            <a:pP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Prepare</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bag</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administration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set</a:t>
            </a:r>
            <a:r>
              <a:rPr lang="en-US" spc="-15" dirty="0">
                <a:effectLst/>
                <a:latin typeface="Calibri" panose="020F0502020204030204" pitchFamily="34" charset="0"/>
                <a:ea typeface="Calibri" panose="020F0502020204030204" pitchFamily="34" charset="0"/>
              </a:rPr>
              <a:t> </a:t>
            </a:r>
            <a:endParaRPr lang="en-US" spc="-20" dirty="0">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ct val="100000"/>
              <a:buFont typeface="Courier New" panose="02070309020205020404" pitchFamily="49" charset="0"/>
              <a:buChar char="o"/>
              <a:tabLst>
                <a:tab pos="914400" algn="l"/>
                <a:tab pos="915035" algn="l"/>
              </a:tabLst>
            </a:pPr>
            <a:r>
              <a:rPr lang="en-US" sz="2000" spc="-5" dirty="0">
                <a:effectLst/>
                <a:latin typeface="Calibri" panose="020F0502020204030204" pitchFamily="34" charset="0"/>
                <a:ea typeface="Calibri" panose="020F0502020204030204" pitchFamily="34" charset="0"/>
              </a:rPr>
              <a:t>Remove</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protective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cap</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spike</a:t>
            </a:r>
          </a:p>
          <a:p>
            <a:pPr marL="1200150" marR="0" lvl="2" indent="-285750">
              <a:lnSpc>
                <a:spcPct val="150000"/>
              </a:lnSpc>
              <a:spcBef>
                <a:spcPts val="0"/>
              </a:spcBef>
              <a:spcAft>
                <a:spcPts val="0"/>
              </a:spcAft>
              <a:buSzPct val="100000"/>
              <a:buFont typeface="Courier New" panose="02070309020205020404" pitchFamily="49" charset="0"/>
              <a:buChar char="o"/>
              <a:tabLst>
                <a:tab pos="914400" algn="l"/>
                <a:tab pos="915035" algn="l"/>
              </a:tabLst>
            </a:pPr>
            <a:r>
              <a:rPr lang="en-US" sz="2000" spc="-5" dirty="0">
                <a:effectLst/>
                <a:latin typeface="Calibri" panose="020F0502020204030204" pitchFamily="34" charset="0"/>
                <a:ea typeface="Calibri" panose="020F0502020204030204" pitchFamily="34" charset="0"/>
              </a:rPr>
              <a:t>Invert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IV </a:t>
            </a:r>
            <a:r>
              <a:rPr lang="en-US" sz="2000" spc="-20" dirty="0">
                <a:effectLst/>
                <a:latin typeface="Calibri" panose="020F0502020204030204" pitchFamily="34" charset="0"/>
                <a:ea typeface="Calibri" panose="020F0502020204030204" pitchFamily="34" charset="0"/>
              </a:rPr>
              <a:t>bag</a:t>
            </a:r>
          </a:p>
          <a:p>
            <a:pPr marL="1257300" marR="466090" lvl="2" indent="-342900">
              <a:lnSpc>
                <a:spcPct val="150000"/>
              </a:lnSpc>
              <a:spcBef>
                <a:spcPts val="195"/>
              </a:spcBef>
              <a:spcAft>
                <a:spcPts val="0"/>
              </a:spcAft>
              <a:buSzPct val="100000"/>
              <a:buFont typeface="Courier New" panose="02070309020205020404" pitchFamily="49" charset="0"/>
              <a:buChar char="o"/>
              <a:tabLst>
                <a:tab pos="915035" algn="l"/>
              </a:tabLst>
            </a:pPr>
            <a:r>
              <a:rPr lang="en-US" sz="2000" spc="-5" dirty="0">
                <a:latin typeface="Calibri" panose="020F0502020204030204" pitchFamily="34" charset="0"/>
                <a:ea typeface="Calibri" panose="020F0502020204030204" pitchFamily="34" charset="0"/>
              </a:rPr>
              <a:t>I</a:t>
            </a:r>
            <a:r>
              <a:rPr lang="en-US" sz="2000" spc="-5" dirty="0">
                <a:effectLst/>
                <a:latin typeface="Calibri" panose="020F0502020204030204" pitchFamily="34" charset="0"/>
                <a:ea typeface="Calibri" panose="020F0502020204030204" pitchFamily="34" charset="0"/>
              </a:rPr>
              <a:t>nsert the spiked end of the administration set into the tubing insertion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port</a:t>
            </a:r>
            <a:r>
              <a:rPr lang="en-US" sz="2000" spc="-20" dirty="0">
                <a:effectLst/>
                <a:latin typeface="Calibri" panose="020F0502020204030204" pitchFamily="34" charset="0"/>
                <a:ea typeface="Calibri" panose="020F0502020204030204" pitchFamily="34" charset="0"/>
              </a:rPr>
              <a:t> </a:t>
            </a:r>
          </a:p>
          <a:p>
            <a:pPr marL="1257300" marR="466090" lvl="2" indent="-342900">
              <a:lnSpc>
                <a:spcPct val="150000"/>
              </a:lnSpc>
              <a:spcBef>
                <a:spcPts val="19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Turn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IV</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bag</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right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side up</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squeeze the drip</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chamber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fill</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it half- </a:t>
            </a:r>
            <a:r>
              <a:rPr lang="en-US" sz="2000" spc="-20" dirty="0">
                <a:effectLst/>
                <a:latin typeface="Calibri" panose="020F0502020204030204" pitchFamily="34" charset="0"/>
                <a:ea typeface="Calibri" panose="020F0502020204030204" pitchFamily="34" charset="0"/>
              </a:rPr>
              <a:t>way.</a:t>
            </a:r>
            <a:endParaRPr lang="en-US" sz="2000" spc="-5" dirty="0">
              <a:effectLst/>
              <a:latin typeface="Calibri" panose="020F0502020204030204" pitchFamily="34" charset="0"/>
              <a:ea typeface="Calibri" panose="020F0502020204030204" pitchFamily="34" charset="0"/>
            </a:endParaRPr>
          </a:p>
          <a:p>
            <a:pPr marL="1257300" marR="274320" lvl="2" indent="-342900">
              <a:lnSpc>
                <a:spcPct val="150000"/>
              </a:lnSpc>
              <a:spcBef>
                <a:spcPts val="10"/>
              </a:spcBef>
              <a:spcAft>
                <a:spcPts val="0"/>
              </a:spcAft>
              <a:buSzPct val="100000"/>
              <a:buFont typeface="Courier New" panose="02070309020205020404" pitchFamily="49" charset="0"/>
              <a:buChar char="o"/>
              <a:tabLst>
                <a:tab pos="914400" algn="l"/>
                <a:tab pos="915035" algn="l"/>
              </a:tabLst>
            </a:pPr>
            <a:r>
              <a:rPr lang="en-US" sz="2000" spc="-5" dirty="0">
                <a:effectLst/>
                <a:latin typeface="Calibri" panose="020F0502020204030204" pitchFamily="34" charset="0"/>
                <a:ea typeface="Calibri" panose="020F0502020204030204" pitchFamily="34" charset="0"/>
              </a:rPr>
              <a:t>Open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control</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valve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flush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IV</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solution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through</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entire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tubing</a:t>
            </a: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2243475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dical supplies and gloves">
            <a:extLst>
              <a:ext uri="{FF2B5EF4-FFF2-40B4-BE49-F238E27FC236}">
                <a16:creationId xmlns:a16="http://schemas.microsoft.com/office/drawing/2014/main" id="{12B5F2D9-4B8D-71A6-AD25-B9110DAEC1E5}"/>
              </a:ext>
            </a:extLst>
          </p:cNvPr>
          <p:cNvPicPr>
            <a:picLocks noChangeAspect="1"/>
          </p:cNvPicPr>
          <p:nvPr/>
        </p:nvPicPr>
        <p:blipFill>
          <a:blip r:embed="rId3"/>
          <a:stretch>
            <a:fillRect/>
          </a:stretch>
        </p:blipFill>
        <p:spPr>
          <a:xfrm>
            <a:off x="5467478" y="3208919"/>
            <a:ext cx="3480581" cy="3037064"/>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58416" y="1452735"/>
            <a:ext cx="6051511" cy="4662833"/>
          </a:xfrm>
        </p:spPr>
        <p:txBody>
          <a:bodyPr/>
          <a:lstStyle/>
          <a:p>
            <a:pP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Cut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tear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several</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pieces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tape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different</a:t>
            </a:r>
            <a:r>
              <a:rPr lang="en-US" spc="-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lengths.</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Employ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Standard</a:t>
            </a:r>
            <a:r>
              <a:rPr lang="en-US" spc="-3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Precautions</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5"/>
              </a:spcBef>
              <a:spcAft>
                <a:spcPts val="0"/>
              </a:spcAft>
              <a:buSzPct val="100000"/>
              <a:buFont typeface="Wingdings" panose="05000000000000000000" pitchFamily="2" charset="2"/>
              <a:buChar char="§"/>
              <a:tabLst>
                <a:tab pos="686435" algn="l"/>
              </a:tabLst>
            </a:pPr>
            <a:r>
              <a:rPr lang="en-US" dirty="0">
                <a:latin typeface="Calibri" panose="020F0502020204030204" pitchFamily="34" charset="0"/>
                <a:ea typeface="Calibri" panose="020F0502020204030204" pitchFamily="34" charset="0"/>
              </a:rPr>
              <a:t>Carefully inform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a:t>
            </a:r>
          </a:p>
          <a:p>
            <a:pPr marL="800100" marR="0" lvl="1" indent="-342900">
              <a:lnSpc>
                <a:spcPct val="150000"/>
              </a:lnSpc>
              <a:spcBef>
                <a:spcPts val="5"/>
              </a:spcBef>
              <a:spcAft>
                <a:spcPts val="0"/>
              </a:spcAft>
              <a:buSzPct val="100000"/>
              <a:buFont typeface="Wingdings" panose="05000000000000000000" pitchFamily="2" charset="2"/>
              <a:buChar char="§"/>
              <a:tabLst>
                <a:tab pos="686435" algn="l"/>
              </a:tabLst>
            </a:pPr>
            <a:r>
              <a:rPr lang="en-US" dirty="0">
                <a:latin typeface="Calibri" panose="020F0502020204030204" pitchFamily="34" charset="0"/>
                <a:ea typeface="Calibri" panose="020F0502020204030204" pitchFamily="34" charset="0"/>
              </a:rPr>
              <a:t>U</a:t>
            </a:r>
            <a:r>
              <a:rPr lang="en-US" dirty="0">
                <a:effectLst/>
                <a:latin typeface="Calibri" panose="020F0502020204030204" pitchFamily="34" charset="0"/>
                <a:ea typeface="Calibri" panose="020F0502020204030204" pitchFamily="34" charset="0"/>
              </a:rPr>
              <a:t>se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correct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solution,</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correct</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gauge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needle,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correct</a:t>
            </a:r>
            <a:r>
              <a:rPr lang="en-US" spc="-10" dirty="0">
                <a:effectLst/>
                <a:latin typeface="Calibri" panose="020F0502020204030204" pitchFamily="34" charset="0"/>
                <a:ea typeface="Calibri" panose="020F0502020204030204" pitchFamily="34" charset="0"/>
              </a:rPr>
              <a:t> location</a:t>
            </a:r>
            <a:endParaRPr lang="en-US" dirty="0">
              <a:effectLst/>
              <a:latin typeface="Calibri" panose="020F0502020204030204" pitchFamily="34" charset="0"/>
              <a:ea typeface="Calibri" panose="020F0502020204030204" pitchFamily="34" charset="0"/>
            </a:endParaRPr>
          </a:p>
          <a:p>
            <a:pPr marL="457200" marR="0" lvl="1" indent="0">
              <a:lnSpc>
                <a:spcPct val="150000"/>
              </a:lnSpc>
              <a:spcBef>
                <a:spcPts val="0"/>
              </a:spcBef>
              <a:spcAft>
                <a:spcPts val="0"/>
              </a:spcAft>
              <a:buSzPct val="100000"/>
              <a:buNone/>
              <a:tabLst>
                <a:tab pos="6864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6739071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7056783" cy="4662833"/>
          </a:xfrm>
        </p:spPr>
        <p:txBody>
          <a:bodyPr/>
          <a:lstStyle/>
          <a:p>
            <a:pP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349885"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possible,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place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suitable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position</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selected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extremity</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lower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than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 heart</a:t>
            </a:r>
          </a:p>
          <a:p>
            <a:pPr marL="800100" marR="349885"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Apply</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tourniquet</a:t>
            </a:r>
            <a:endParaRPr lang="en-US" dirty="0">
              <a:effectLst/>
              <a:latin typeface="Calibri" panose="020F0502020204030204" pitchFamily="34" charset="0"/>
              <a:ea typeface="Calibri" panose="020F0502020204030204" pitchFamily="34" charset="0"/>
            </a:endParaRPr>
          </a:p>
          <a:p>
            <a:pPr marL="1257300" marR="278765" lvl="2" indent="-34290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Use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caution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when applying and removing the tourniquet</a:t>
            </a: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loseup of a blue IV tourniquet on a arm ">
            <a:extLst>
              <a:ext uri="{FF2B5EF4-FFF2-40B4-BE49-F238E27FC236}">
                <a16:creationId xmlns:a16="http://schemas.microsoft.com/office/drawing/2014/main" id="{53C622CB-3A02-3A75-AC77-B2EA8231B71E}"/>
              </a:ext>
            </a:extLst>
          </p:cNvPr>
          <p:cNvPicPr>
            <a:picLocks noChangeAspect="1"/>
          </p:cNvPicPr>
          <p:nvPr/>
        </p:nvPicPr>
        <p:blipFill>
          <a:blip r:embed="rId3"/>
          <a:stretch>
            <a:fillRect/>
          </a:stretch>
        </p:blipFill>
        <p:spPr>
          <a:xfrm>
            <a:off x="6337482" y="4130886"/>
            <a:ext cx="2244694" cy="2053140"/>
          </a:xfrm>
          <a:prstGeom prst="rect">
            <a:avLst/>
          </a:prstGeom>
        </p:spPr>
      </p:pic>
    </p:spTree>
    <p:extLst>
      <p:ext uri="{BB962C8B-B14F-4D97-AF65-F5344CB8AC3E}">
        <p14:creationId xmlns:p14="http://schemas.microsoft.com/office/powerpoint/2010/main" val="40488262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7056783" cy="4662833"/>
          </a:xfrm>
        </p:spPr>
        <p:txBody>
          <a:bodyPr/>
          <a:lstStyle/>
          <a:p>
            <a:pP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349885"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Select</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suitable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vein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by</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palpation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sight</a:t>
            </a:r>
            <a:endParaRPr lang="en-US" spc="-10" dirty="0">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Avoid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areas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where 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valve is</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situated.</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Avoid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using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Fistulas,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shunts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graphs</a:t>
            </a:r>
          </a:p>
          <a:p>
            <a:pPr marL="1257300" marR="0" lvl="2" indent="-34290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Standard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practice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 to look</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 distal</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(hand) veins first</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work your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way up</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arm.</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you are using a hand vein, place the tourniquet near the hand.</a:t>
            </a:r>
          </a:p>
          <a:p>
            <a:pPr marL="1257300" marR="0" lvl="2" indent="-342900">
              <a:lnSpc>
                <a:spcPct val="15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If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rolls,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feels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hard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rope-like, select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another </a:t>
            </a:r>
            <a:r>
              <a:rPr lang="en-US" sz="2000" spc="-10" dirty="0">
                <a:effectLst/>
                <a:latin typeface="Calibri" panose="020F0502020204030204" pitchFamily="34" charset="0"/>
                <a:ea typeface="Calibri" panose="020F0502020204030204" pitchFamily="34" charset="0"/>
              </a:rPr>
              <a:t>vein.</a:t>
            </a:r>
          </a:p>
          <a:p>
            <a:pPr marL="1257300" marR="0" lvl="2" indent="-342900">
              <a:spcBef>
                <a:spcPts val="5"/>
              </a:spcBef>
              <a:spcAft>
                <a:spcPts val="0"/>
              </a:spcAft>
              <a:buSzPct val="100000"/>
              <a:buFont typeface="Courier New" panose="02070309020205020404" pitchFamily="49" charset="0"/>
              <a:buChar char="o"/>
              <a:tabLst>
                <a:tab pos="915035" algn="l"/>
              </a:tabLst>
            </a:pPr>
            <a:endParaRPr lang="en-US" sz="2000" spc="-5"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6962851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8453941" cy="4662833"/>
          </a:xfrm>
        </p:spPr>
        <p:txBody>
          <a:bodyPr/>
          <a:lstStyle/>
          <a:p>
            <a:pPr>
              <a:lnSpc>
                <a:spcPct val="150000"/>
              </a:lnSpc>
            </a:pPr>
            <a:r>
              <a:rPr lang="en-US" b="1" dirty="0"/>
              <a:t>                                      Lesson 4 Intravenous Cannulation:</a:t>
            </a:r>
          </a:p>
          <a:p>
            <a:pPr>
              <a:lnSpc>
                <a:spcPct val="150000"/>
              </a:lnSpc>
            </a:pPr>
            <a:endParaRPr lang="en-US" b="1" dirty="0"/>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Procedure for performing IV cannulation</a:t>
            </a:r>
          </a:p>
          <a:p>
            <a:pPr marL="800100" marR="349885"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Stabilize the vein by anchoring it with the thumb and stretching the skin downward</a:t>
            </a:r>
            <a:endParaRPr lang="en-US" sz="2000" spc="-5"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person wearing gloves placing an IV into a person's arm">
            <a:extLst>
              <a:ext uri="{FF2B5EF4-FFF2-40B4-BE49-F238E27FC236}">
                <a16:creationId xmlns:a16="http://schemas.microsoft.com/office/drawing/2014/main" id="{D6A7C4AC-3E1B-6EF4-D794-F2D300467BAA}"/>
              </a:ext>
            </a:extLst>
          </p:cNvPr>
          <p:cNvPicPr>
            <a:picLocks noChangeAspect="1"/>
          </p:cNvPicPr>
          <p:nvPr/>
        </p:nvPicPr>
        <p:blipFill>
          <a:blip r:embed="rId3"/>
          <a:stretch>
            <a:fillRect/>
          </a:stretch>
        </p:blipFill>
        <p:spPr>
          <a:xfrm>
            <a:off x="4407293" y="3653003"/>
            <a:ext cx="3924537" cy="2531023"/>
          </a:xfrm>
          <a:prstGeom prst="rect">
            <a:avLst/>
          </a:prstGeom>
        </p:spPr>
      </p:pic>
    </p:spTree>
    <p:extLst>
      <p:ext uri="{BB962C8B-B14F-4D97-AF65-F5344CB8AC3E}">
        <p14:creationId xmlns:p14="http://schemas.microsoft.com/office/powerpoint/2010/main" val="39123622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8453941" cy="4662833"/>
          </a:xfrm>
        </p:spPr>
        <p:txBody>
          <a:bodyPr/>
          <a:lstStyle/>
          <a:p>
            <a:pP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Perfor</a:t>
            </a:r>
            <a:r>
              <a:rPr lang="en-US" dirty="0">
                <a:latin typeface="Calibri" panose="020F0502020204030204" pitchFamily="34" charset="0"/>
                <a:ea typeface="Calibri" panose="020F0502020204030204" pitchFamily="34" charset="0"/>
              </a:rPr>
              <a:t>m</a:t>
            </a:r>
            <a:r>
              <a:rPr lang="en-US" dirty="0">
                <a:effectLst/>
                <a:latin typeface="Calibri" panose="020F0502020204030204" pitchFamily="34" charset="0"/>
                <a:ea typeface="Calibri" panose="020F0502020204030204" pitchFamily="34" charset="0"/>
              </a:rPr>
              <a:t> the venipuncture without contamination</a:t>
            </a:r>
          </a:p>
          <a:p>
            <a:pPr marL="1200150" marR="0" lvl="2" indent="-285750">
              <a:lnSpc>
                <a:spcPct val="150000"/>
              </a:lnSpc>
              <a:spcBef>
                <a:spcPts val="5"/>
              </a:spcBef>
              <a:spcAft>
                <a:spcPts val="0"/>
              </a:spcAft>
              <a:buSzPct val="100000"/>
              <a:buFont typeface="Wingdings" panose="05000000000000000000" pitchFamily="2" charset="2"/>
              <a:buChar char="§"/>
              <a:tabLst>
                <a:tab pos="915035" algn="l"/>
              </a:tabLst>
            </a:pPr>
            <a:r>
              <a:rPr lang="en-US" sz="2000" spc="-5" dirty="0">
                <a:latin typeface="Calibri" panose="020F0502020204030204" pitchFamily="34" charset="0"/>
                <a:ea typeface="Calibri" panose="020F0502020204030204" pitchFamily="34" charset="0"/>
              </a:rPr>
              <a:t>Advise </a:t>
            </a:r>
            <a:r>
              <a:rPr lang="en-US" sz="2000" spc="-5" dirty="0">
                <a:effectLst/>
                <a:latin typeface="Calibri" panose="020F0502020204030204" pitchFamily="34" charset="0"/>
                <a:ea typeface="Calibri" panose="020F0502020204030204" pitchFamily="34" charset="0"/>
              </a:rPr>
              <a:t>patient</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there will</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poke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pinch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needle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enters</a:t>
            </a:r>
            <a:endParaRPr lang="en-US" sz="2000" spc="-10" dirty="0">
              <a:latin typeface="Calibri" panose="020F0502020204030204" pitchFamily="34" charset="0"/>
              <a:ea typeface="Calibri" panose="020F0502020204030204" pitchFamily="34" charset="0"/>
            </a:endParaRPr>
          </a:p>
          <a:p>
            <a:pPr marL="1200150" marR="0" lvl="2" indent="-285750">
              <a:lnSpc>
                <a:spcPct val="15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Hold</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venipuncture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device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between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thumb</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index/middle</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fingers:</a:t>
            </a:r>
            <a:endParaRPr lang="en-US" sz="2000" spc="-5" dirty="0">
              <a:effectLst/>
              <a:latin typeface="Calibri" panose="020F0502020204030204" pitchFamily="34" charset="0"/>
              <a:ea typeface="Calibri" panose="020F0502020204030204" pitchFamily="34" charset="0"/>
            </a:endParaRPr>
          </a:p>
          <a:p>
            <a:pPr marL="1657350" marR="0" lvl="3" indent="-28575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Maintain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visualization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flashback</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chamber.</a:t>
            </a:r>
            <a:endParaRPr lang="en-US" sz="2000" spc="-5" dirty="0">
              <a:effectLst/>
              <a:latin typeface="Calibri" panose="020F0502020204030204" pitchFamily="34" charset="0"/>
              <a:ea typeface="Calibri" panose="020F0502020204030204" pitchFamily="34" charset="0"/>
            </a:endParaRPr>
          </a:p>
          <a:p>
            <a:pPr marL="1657350" marR="660400" lvl="3" indent="-28575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Avoid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touching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portion</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catheter,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because a</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contaminated</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device is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 </a:t>
            </a:r>
            <a:r>
              <a:rPr lang="en-US" sz="2000" spc="-10" dirty="0">
                <a:effectLst/>
                <a:latin typeface="Calibri" panose="020F0502020204030204" pitchFamily="34" charset="0"/>
                <a:ea typeface="Calibri" panose="020F0502020204030204" pitchFamily="34" charset="0"/>
              </a:rPr>
              <a:t>usable.</a:t>
            </a:r>
            <a:endParaRPr lang="en-US" sz="2000" spc="-5" dirty="0">
              <a:effectLst/>
              <a:latin typeface="Calibri" panose="020F0502020204030204" pitchFamily="34" charset="0"/>
              <a:ea typeface="Calibri" panose="020F0502020204030204" pitchFamily="34" charset="0"/>
            </a:endParaRPr>
          </a:p>
          <a:p>
            <a:pPr marL="800100" marR="349885" lvl="1" indent="-342900">
              <a:lnSpc>
                <a:spcPct val="150000"/>
              </a:lnSpc>
              <a:spcBef>
                <a:spcPts val="0"/>
              </a:spcBef>
              <a:spcAft>
                <a:spcPts val="0"/>
              </a:spcAft>
              <a:buSzPct val="100000"/>
              <a:buFont typeface="Wingdings" panose="05000000000000000000" pitchFamily="2" charset="2"/>
              <a:buChar char="§"/>
              <a:tabLst>
                <a:tab pos="6864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57556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38540" y="1606082"/>
            <a:ext cx="8541972" cy="4662833"/>
          </a:xfrm>
        </p:spPr>
        <p:txBody>
          <a:bodyPr/>
          <a:lstStyle/>
          <a:p>
            <a:pPr algn="ctr"/>
            <a:r>
              <a:rPr lang="en-US" b="1" dirty="0">
                <a:effectLst/>
                <a:ea typeface="Calibri" panose="020F0502020204030204" pitchFamily="34" charset="0"/>
              </a:rPr>
              <a:t>Providing</a:t>
            </a:r>
            <a:r>
              <a:rPr lang="en-US" b="1" spc="-30" dirty="0">
                <a:effectLst/>
                <a:ea typeface="Calibri" panose="020F0502020204030204" pitchFamily="34" charset="0"/>
              </a:rPr>
              <a:t> </a:t>
            </a:r>
            <a:r>
              <a:rPr lang="en-US" b="1" dirty="0">
                <a:effectLst/>
                <a:ea typeface="Calibri" panose="020F0502020204030204" pitchFamily="34" charset="0"/>
              </a:rPr>
              <a:t>guidance</a:t>
            </a:r>
            <a:r>
              <a:rPr lang="en-US" b="1" spc="-10" dirty="0">
                <a:effectLst/>
                <a:ea typeface="Calibri" panose="020F0502020204030204" pitchFamily="34" charset="0"/>
              </a:rPr>
              <a:t> </a:t>
            </a:r>
            <a:r>
              <a:rPr lang="en-US" b="1" dirty="0">
                <a:effectLst/>
                <a:ea typeface="Calibri" panose="020F0502020204030204" pitchFamily="34" charset="0"/>
              </a:rPr>
              <a:t>and</a:t>
            </a:r>
            <a:r>
              <a:rPr lang="en-US" b="1" spc="-30" dirty="0">
                <a:effectLst/>
                <a:ea typeface="Calibri" panose="020F0502020204030204" pitchFamily="34" charset="0"/>
              </a:rPr>
              <a:t> </a:t>
            </a:r>
            <a:r>
              <a:rPr lang="en-US" b="1" dirty="0">
                <a:effectLst/>
                <a:ea typeface="Calibri" panose="020F0502020204030204" pitchFamily="34" charset="0"/>
              </a:rPr>
              <a:t>authority</a:t>
            </a:r>
            <a:r>
              <a:rPr lang="en-US" b="1" spc="-15" dirty="0">
                <a:effectLst/>
                <a:ea typeface="Calibri" panose="020F0502020204030204" pitchFamily="34" charset="0"/>
              </a:rPr>
              <a:t> </a:t>
            </a:r>
            <a:r>
              <a:rPr lang="en-US" b="1" dirty="0">
                <a:effectLst/>
                <a:ea typeface="Calibri" panose="020F0502020204030204" pitchFamily="34" charset="0"/>
              </a:rPr>
              <a:t>for</a:t>
            </a:r>
            <a:r>
              <a:rPr lang="en-US" b="1" spc="-10" dirty="0">
                <a:effectLst/>
                <a:ea typeface="Calibri" panose="020F0502020204030204" pitchFamily="34" charset="0"/>
              </a:rPr>
              <a:t> </a:t>
            </a:r>
            <a:r>
              <a:rPr lang="en-US" b="1" dirty="0">
                <a:effectLst/>
                <a:ea typeface="Calibri" panose="020F0502020204030204" pitchFamily="34" charset="0"/>
              </a:rPr>
              <a:t>EMT-IV</a:t>
            </a:r>
            <a:r>
              <a:rPr lang="en-US" b="1" spc="-20" dirty="0">
                <a:effectLst/>
                <a:ea typeface="Calibri" panose="020F0502020204030204" pitchFamily="34" charset="0"/>
              </a:rPr>
              <a:t> </a:t>
            </a:r>
            <a:r>
              <a:rPr lang="en-US" b="1" dirty="0">
                <a:effectLst/>
                <a:ea typeface="Calibri" panose="020F0502020204030204" pitchFamily="34" charset="0"/>
              </a:rPr>
              <a:t>action</a:t>
            </a:r>
            <a:r>
              <a:rPr lang="en-US" b="1" spc="-35" dirty="0">
                <a:effectLst/>
                <a:ea typeface="Calibri" panose="020F0502020204030204" pitchFamily="34" charset="0"/>
              </a:rPr>
              <a:t> </a:t>
            </a:r>
            <a:r>
              <a:rPr lang="en-US" b="1" dirty="0">
                <a:effectLst/>
                <a:ea typeface="Calibri" panose="020F0502020204030204" pitchFamily="34" charset="0"/>
              </a:rPr>
              <a:t>and</a:t>
            </a:r>
            <a:r>
              <a:rPr lang="en-US" b="1" spc="-15" dirty="0">
                <a:effectLst/>
                <a:ea typeface="Calibri" panose="020F0502020204030204" pitchFamily="34" charset="0"/>
              </a:rPr>
              <a:t> </a:t>
            </a:r>
            <a:r>
              <a:rPr lang="en-US" b="1" spc="-10" dirty="0">
                <a:effectLst/>
                <a:ea typeface="Calibri" panose="020F0502020204030204" pitchFamily="34" charset="0"/>
              </a:rPr>
              <a:t>treatments</a:t>
            </a:r>
            <a:r>
              <a:rPr lang="en-US" b="1" dirty="0"/>
              <a:t>: </a:t>
            </a:r>
          </a:p>
          <a:p>
            <a:endParaRPr lang="en-US" sz="2000" dirty="0">
              <a:effectLst/>
              <a:latin typeface="Calibri" panose="020F0502020204030204" pitchFamily="34" charset="0"/>
              <a:ea typeface="Calibri" panose="020F0502020204030204" pitchFamily="34" charset="0"/>
            </a:endParaRPr>
          </a:p>
          <a:p>
            <a:pPr marL="1257300" lvl="2" indent="-342900">
              <a:lnSpc>
                <a:spcPct val="200000"/>
              </a:lnSpc>
              <a:spcBef>
                <a:spcPts val="0"/>
              </a:spcBef>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Protocols,</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standing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orders,</a:t>
            </a:r>
            <a:r>
              <a:rPr lang="en-US" sz="2000" spc="-20" dirty="0">
                <a:effectLst/>
                <a:latin typeface="Calibri" panose="020F0502020204030204" pitchFamily="34" charset="0"/>
                <a:ea typeface="Calibri" panose="020F0502020204030204" pitchFamily="34" charset="0"/>
              </a:rPr>
              <a:t> </a:t>
            </a:r>
            <a:r>
              <a:rPr lang="en-US" sz="2000" spc="-20" dirty="0">
                <a:latin typeface="Calibri" panose="020F0502020204030204" pitchFamily="34" charset="0"/>
                <a:ea typeface="Calibri" panose="020F0502020204030204" pitchFamily="34" charset="0"/>
              </a:rPr>
              <a:t>&amp;</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patient</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care</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algorithms</a:t>
            </a:r>
            <a:endParaRPr lang="en-US" sz="2000" b="1" spc="-10" dirty="0">
              <a:effectLst/>
              <a:latin typeface="Calibri" panose="020F0502020204030204" pitchFamily="34" charset="0"/>
              <a:ea typeface="Calibri" panose="020F0502020204030204" pitchFamily="34" charset="0"/>
            </a:endParaRPr>
          </a:p>
          <a:p>
            <a:pPr marL="1257300" lvl="2" indent="-342900">
              <a:lnSpc>
                <a:spcPct val="200000"/>
              </a:lnSpc>
              <a:spcBef>
                <a:spcPts val="0"/>
              </a:spcBef>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Limitations</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protocols,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standing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orders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&amp;</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patient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care</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algorithms</a:t>
            </a:r>
            <a:endParaRPr lang="en-US" sz="2000" dirty="0">
              <a:effectLst/>
              <a:latin typeface="Calibri" panose="020F0502020204030204" pitchFamily="34" charset="0"/>
              <a:ea typeface="Calibri" panose="020F0502020204030204" pitchFamily="34" charset="0"/>
            </a:endParaRPr>
          </a:p>
          <a:p>
            <a:pPr marL="914400" lvl="2" indent="0">
              <a:lnSpc>
                <a:spcPct val="150000"/>
              </a:lnSpc>
              <a:spcBef>
                <a:spcPts val="0"/>
              </a:spcBef>
              <a:buSzPts val="1100"/>
              <a:buNone/>
              <a:tabLst>
                <a:tab pos="1282065"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Three EMS providers strapping a patient onto a back board next to a car with the door open.">
            <a:extLst>
              <a:ext uri="{FF2B5EF4-FFF2-40B4-BE49-F238E27FC236}">
                <a16:creationId xmlns:a16="http://schemas.microsoft.com/office/drawing/2014/main" id="{7ED145FA-AAF8-26A8-A095-0307D6329518}"/>
              </a:ext>
            </a:extLst>
          </p:cNvPr>
          <p:cNvPicPr>
            <a:picLocks noChangeAspect="1"/>
          </p:cNvPicPr>
          <p:nvPr/>
        </p:nvPicPr>
        <p:blipFill>
          <a:blip r:embed="rId3"/>
          <a:stretch>
            <a:fillRect/>
          </a:stretch>
        </p:blipFill>
        <p:spPr>
          <a:xfrm>
            <a:off x="2646647" y="3937498"/>
            <a:ext cx="3850703" cy="2159635"/>
          </a:xfrm>
          <a:prstGeom prst="rect">
            <a:avLst/>
          </a:prstGeom>
        </p:spPr>
      </p:pic>
    </p:spTree>
    <p:extLst>
      <p:ext uri="{BB962C8B-B14F-4D97-AF65-F5344CB8AC3E}">
        <p14:creationId xmlns:p14="http://schemas.microsoft.com/office/powerpoint/2010/main" val="14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8453941" cy="4662833"/>
          </a:xfrm>
        </p:spPr>
        <p:txBody>
          <a:bodyPr/>
          <a:lstStyle/>
          <a:p>
            <a:pPr>
              <a:lnSpc>
                <a:spcPct val="150000"/>
              </a:lnSpc>
            </a:pPr>
            <a:r>
              <a:rPr lang="en-US" b="1" dirty="0"/>
              <a:t>                                      Lesson 4 Intravenous Cannulation:</a:t>
            </a:r>
          </a:p>
          <a:p>
            <a:pPr marL="1200150" marR="427355" lvl="2" indent="-285750">
              <a:lnSpc>
                <a:spcPct val="15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Depending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manufacturer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recommendations,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hold the needle at a 15, 30- or 45-degree angle to the skin</a:t>
            </a:r>
          </a:p>
          <a:p>
            <a:pPr marL="1200150" marR="0" lvl="2" indent="-285750">
              <a:lnSpc>
                <a:spcPct val="15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Penetrate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skin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bevel</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pointed</a:t>
            </a:r>
            <a:r>
              <a:rPr lang="en-US" sz="2000" spc="-15" dirty="0">
                <a:effectLst/>
                <a:latin typeface="Calibri" panose="020F0502020204030204" pitchFamily="34" charset="0"/>
                <a:ea typeface="Calibri" panose="020F0502020204030204" pitchFamily="34" charset="0"/>
              </a:rPr>
              <a:t> </a:t>
            </a:r>
            <a:r>
              <a:rPr lang="en-US" sz="2000" spc="-25" dirty="0">
                <a:effectLst/>
                <a:latin typeface="Calibri" panose="020F0502020204030204" pitchFamily="34" charset="0"/>
                <a:ea typeface="Calibri" panose="020F0502020204030204" pitchFamily="34" charset="0"/>
              </a:rPr>
              <a:t>up</a:t>
            </a:r>
            <a:endParaRPr lang="en-US" sz="2000" spc="-5" dirty="0">
              <a:effectLst/>
              <a:latin typeface="Calibri" panose="020F0502020204030204" pitchFamily="34" charset="0"/>
              <a:ea typeface="Calibri" panose="020F0502020204030204" pitchFamily="34" charset="0"/>
            </a:endParaRPr>
          </a:p>
          <a:p>
            <a:pPr marL="1657350" marR="0" lvl="3" indent="-28575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If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significant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resistance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felt,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force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catheter</a:t>
            </a:r>
            <a:endParaRPr lang="en-US" sz="2000" spc="-5" dirty="0">
              <a:effectLst/>
              <a:latin typeface="Calibri" panose="020F0502020204030204" pitchFamily="34" charset="0"/>
              <a:ea typeface="Calibri" panose="020F0502020204030204" pitchFamily="34" charset="0"/>
            </a:endParaRPr>
          </a:p>
          <a:p>
            <a:pPr marL="1657350" marR="0" lvl="3" indent="-28575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Instead,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withdraw</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catheter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together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unit</a:t>
            </a:r>
            <a:endParaRPr lang="en-US" sz="2000" spc="-5" dirty="0">
              <a:effectLst/>
              <a:latin typeface="Calibri" panose="020F0502020204030204" pitchFamily="34" charset="0"/>
              <a:ea typeface="Calibri" panose="020F0502020204030204" pitchFamily="34" charset="0"/>
            </a:endParaRPr>
          </a:p>
          <a:p>
            <a:pPr marL="1200150" marR="401320" lvl="2" indent="-285750">
              <a:lnSpc>
                <a:spcPct val="15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If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possible,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penetrate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its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junction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bifurcation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another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a:t>
            </a:r>
          </a:p>
          <a:p>
            <a:pPr marL="800100" marR="349885" lvl="1" indent="-342900">
              <a:lnSpc>
                <a:spcPct val="150000"/>
              </a:lnSpc>
              <a:spcBef>
                <a:spcPts val="0"/>
              </a:spcBef>
              <a:spcAft>
                <a:spcPts val="0"/>
              </a:spcAft>
              <a:buSzPct val="100000"/>
              <a:buFont typeface="Wingdings" panose="05000000000000000000" pitchFamily="2" charset="2"/>
              <a:buChar char="§"/>
              <a:tabLst>
                <a:tab pos="6864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8985316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8154" y="1289247"/>
            <a:ext cx="8984974" cy="4060845"/>
          </a:xfrm>
        </p:spPr>
        <p:txBody>
          <a:bodyPr/>
          <a:lstStyle/>
          <a:p>
            <a:pPr>
              <a:lnSpc>
                <a:spcPct val="100000"/>
              </a:lnSpc>
            </a:pPr>
            <a:r>
              <a:rPr lang="en-US" b="1" dirty="0"/>
              <a:t>                                      Lesson 4 Intravenous Cannulation:</a:t>
            </a:r>
          </a:p>
          <a:p>
            <a:pPr>
              <a:lnSpc>
                <a:spcPct val="100000"/>
              </a:lnSpc>
            </a:pPr>
            <a:endParaRPr lang="en-US" b="1" dirty="0"/>
          </a:p>
          <a:p>
            <a:pPr marL="914400" lvl="1" indent="-228600">
              <a:lnSpc>
                <a:spcPct val="100000"/>
              </a:lnSpc>
              <a:spcBef>
                <a:spcPts val="0"/>
              </a:spcBef>
              <a:buSzPct val="100000"/>
              <a:buFont typeface="Wingdings" panose="05000000000000000000" pitchFamily="2" charset="2"/>
              <a:buChar char="§"/>
              <a:tabLst>
                <a:tab pos="914400" algn="l"/>
                <a:tab pos="915035" algn="l"/>
              </a:tabLst>
            </a:pPr>
            <a:r>
              <a:rPr lang="en-US" spc="-5" dirty="0">
                <a:latin typeface="Calibri" panose="020F0502020204030204" pitchFamily="34" charset="0"/>
                <a:ea typeface="Calibri" panose="020F0502020204030204" pitchFamily="34" charset="0"/>
              </a:rPr>
              <a:t>Enter</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vein</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needle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from</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either</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top</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or</a:t>
            </a:r>
            <a:r>
              <a:rPr lang="en-US" spc="-1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side</a:t>
            </a:r>
            <a:endParaRPr lang="en-US" spc="-5" dirty="0">
              <a:effectLst/>
              <a:latin typeface="Calibri" panose="020F0502020204030204" pitchFamily="34" charset="0"/>
              <a:ea typeface="Calibri" panose="020F0502020204030204" pitchFamily="34" charset="0"/>
            </a:endParaRPr>
          </a:p>
          <a:p>
            <a:pPr marL="1485900" lvl="2" indent="-285750">
              <a:lnSpc>
                <a:spcPct val="100000"/>
              </a:lnSpc>
              <a:spcBef>
                <a:spcPts val="5"/>
              </a:spcBef>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Normally,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slight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“pop”</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“give” is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felt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needle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passes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through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wall</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25" dirty="0">
                <a:effectLst/>
                <a:latin typeface="Calibri" panose="020F0502020204030204" pitchFamily="34" charset="0"/>
                <a:ea typeface="Calibri" panose="020F0502020204030204" pitchFamily="34" charset="0"/>
              </a:rPr>
              <a:t>the</a:t>
            </a:r>
            <a:r>
              <a:rPr lang="en-US" sz="2000" spc="-5" dirty="0">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vein</a:t>
            </a:r>
            <a:endParaRPr lang="en-US" sz="2000" dirty="0">
              <a:latin typeface="Calibri" panose="020F0502020204030204" pitchFamily="34" charset="0"/>
              <a:ea typeface="Calibri" panose="020F0502020204030204" pitchFamily="34" charset="0"/>
            </a:endParaRPr>
          </a:p>
          <a:p>
            <a:pPr marL="1428750" marR="0" indent="-285750">
              <a:lnSpc>
                <a:spcPct val="100000"/>
              </a:lnSpc>
              <a:spcBef>
                <a:spcPts val="0"/>
              </a:spcBef>
              <a:spcAft>
                <a:spcPts val="0"/>
              </a:spcAft>
              <a:buFont typeface="Courier New" panose="02070309020205020404" pitchFamily="49" charset="0"/>
              <a:buChar char="o"/>
            </a:pP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careful</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enter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fast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deeply,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because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needle can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through</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back wall of the vein</a:t>
            </a:r>
          </a:p>
          <a:p>
            <a:pPr marL="1143000" marR="0">
              <a:lnSpc>
                <a:spcPct val="100000"/>
              </a:lnSpc>
              <a:spcBef>
                <a:spcPts val="0"/>
              </a:spcBef>
              <a:spcAft>
                <a:spcPts val="0"/>
              </a:spcAft>
            </a:pPr>
            <a:endParaRPr lang="en-US" sz="2000" spc="-5" dirty="0">
              <a:effectLst/>
              <a:latin typeface="Calibri" panose="020F0502020204030204" pitchFamily="34" charset="0"/>
              <a:ea typeface="Calibri" panose="020F0502020204030204" pitchFamily="34" charset="0"/>
            </a:endParaRPr>
          </a:p>
          <a:p>
            <a:pPr marL="1143000" marR="0" lvl="2" indent="-228600" algn="just">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Note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when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fills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flashback</a:t>
            </a:r>
            <a:r>
              <a:rPr lang="en-US" sz="2000" spc="-10" dirty="0">
                <a:effectLst/>
                <a:latin typeface="Calibri" panose="020F0502020204030204" pitchFamily="34" charset="0"/>
                <a:ea typeface="Calibri" panose="020F0502020204030204" pitchFamily="34" charset="0"/>
              </a:rPr>
              <a:t> chamber</a:t>
            </a:r>
            <a:endParaRPr lang="en-US" sz="2000" spc="-5" dirty="0">
              <a:effectLst/>
              <a:latin typeface="Calibri" panose="020F0502020204030204" pitchFamily="34" charset="0"/>
              <a:ea typeface="Calibri" panose="020F0502020204030204" pitchFamily="34" charset="0"/>
            </a:endParaRPr>
          </a:p>
          <a:p>
            <a:pPr marL="1143000" marR="454660" algn="just">
              <a:spcBef>
                <a:spcPts val="5"/>
              </a:spcBef>
              <a:spcAft>
                <a:spcPts val="0"/>
              </a:spcAf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person wearing a tourniquet on their arm while having a IV placed by a person wearing gloves">
            <a:extLst>
              <a:ext uri="{FF2B5EF4-FFF2-40B4-BE49-F238E27FC236}">
                <a16:creationId xmlns:a16="http://schemas.microsoft.com/office/drawing/2014/main" id="{24ADA0FC-50C7-E7FD-D3B8-0B7E562EDDF8}"/>
              </a:ext>
            </a:extLst>
          </p:cNvPr>
          <p:cNvPicPr>
            <a:picLocks noChangeAspect="1"/>
          </p:cNvPicPr>
          <p:nvPr/>
        </p:nvPicPr>
        <p:blipFill>
          <a:blip r:embed="rId3"/>
          <a:stretch>
            <a:fillRect/>
          </a:stretch>
        </p:blipFill>
        <p:spPr>
          <a:xfrm>
            <a:off x="6026083" y="4251220"/>
            <a:ext cx="2915497" cy="1932806"/>
          </a:xfrm>
          <a:prstGeom prst="rect">
            <a:avLst/>
          </a:prstGeom>
        </p:spPr>
      </p:pic>
    </p:spTree>
    <p:extLst>
      <p:ext uri="{BB962C8B-B14F-4D97-AF65-F5344CB8AC3E}">
        <p14:creationId xmlns:p14="http://schemas.microsoft.com/office/powerpoint/2010/main" val="703189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8154" y="1156004"/>
            <a:ext cx="8984974" cy="4682526"/>
          </a:xfrm>
        </p:spPr>
        <p:txBody>
          <a:bodyPr/>
          <a:lstStyle/>
          <a:p>
            <a:pPr>
              <a:lnSpc>
                <a:spcPct val="150000"/>
              </a:lnSpc>
            </a:pPr>
            <a:r>
              <a:rPr lang="en-US" b="1" dirty="0"/>
              <a:t>                                      Lesson 4 Intravenous Cannulation:</a:t>
            </a:r>
          </a:p>
          <a:p>
            <a:pPr marL="1143000" marR="731520" lvl="2" indent="-228600" algn="just">
              <a:lnSpc>
                <a:spcPct val="100000"/>
              </a:lnSpc>
              <a:spcBef>
                <a:spcPts val="1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Lower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venipuncture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device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advance it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another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1 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2</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mm until</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tip</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catheter is well within the vein</a:t>
            </a:r>
          </a:p>
          <a:p>
            <a:pPr marL="914400" marR="731520" lvl="2" indent="0" algn="just">
              <a:lnSpc>
                <a:spcPct val="100000"/>
              </a:lnSpc>
              <a:spcBef>
                <a:spcPts val="10"/>
              </a:spcBef>
              <a:spcAft>
                <a:spcPts val="0"/>
              </a:spcAft>
              <a:buSzPct val="100000"/>
              <a:buNone/>
              <a:tabLst>
                <a:tab pos="915035" algn="l"/>
              </a:tabLst>
            </a:pPr>
            <a:endParaRPr lang="en-US" sz="2000" spc="-5" dirty="0">
              <a:effectLst/>
              <a:latin typeface="Calibri" panose="020F0502020204030204" pitchFamily="34" charset="0"/>
              <a:ea typeface="Calibri" panose="020F0502020204030204" pitchFamily="34" charset="0"/>
            </a:endParaRPr>
          </a:p>
          <a:p>
            <a:pPr marL="1143000" marR="0" lvl="2" indent="-228600" algn="just">
              <a:lnSpc>
                <a:spcPct val="100000"/>
              </a:lnSpc>
              <a:spcBef>
                <a:spcPts val="1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Advance</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catheter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following</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manufacturer’s</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recommendations</a:t>
            </a:r>
          </a:p>
          <a:p>
            <a:pPr marL="914400" marR="0" lvl="2" indent="0" algn="just">
              <a:lnSpc>
                <a:spcPct val="100000"/>
              </a:lnSpc>
              <a:spcBef>
                <a:spcPts val="10"/>
              </a:spcBef>
              <a:spcAft>
                <a:spcPts val="0"/>
              </a:spcAft>
              <a:buSzPct val="100000"/>
              <a:buNone/>
              <a:tabLst>
                <a:tab pos="915035" algn="l"/>
              </a:tabLst>
            </a:pPr>
            <a:endParaRPr lang="en-US" sz="2000" spc="-5" dirty="0">
              <a:effectLst/>
              <a:latin typeface="Calibri" panose="020F0502020204030204" pitchFamily="34" charset="0"/>
              <a:ea typeface="Calibri" panose="020F0502020204030204" pitchFamily="34" charset="0"/>
            </a:endParaRPr>
          </a:p>
          <a:p>
            <a:pPr marL="1143000" marR="262890" lvl="2" indent="-228600" algn="just">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Once the catheter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within</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 apply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pressure to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 beyond the catheter tip</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 a</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finger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prevent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leaking</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out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catheter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hub</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once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needle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completely </a:t>
            </a:r>
            <a:r>
              <a:rPr lang="en-US" sz="2000" spc="-10" dirty="0">
                <a:effectLst/>
                <a:latin typeface="Calibri" panose="020F0502020204030204" pitchFamily="34" charset="0"/>
                <a:ea typeface="Calibri" panose="020F0502020204030204" pitchFamily="34" charset="0"/>
              </a:rPr>
              <a:t>withdrawn</a:t>
            </a:r>
            <a:endParaRPr lang="en-US" sz="2000" spc="-5" dirty="0">
              <a:effectLst/>
              <a:latin typeface="Calibri" panose="020F0502020204030204" pitchFamily="34" charset="0"/>
              <a:ea typeface="Calibri" panose="020F0502020204030204" pitchFamily="34" charset="0"/>
            </a:endParaRPr>
          </a:p>
          <a:p>
            <a:pPr marL="1143000" marR="454660" algn="just">
              <a:spcBef>
                <a:spcPts val="5"/>
              </a:spcBef>
              <a:spcAft>
                <a:spcPts val="0"/>
              </a:spcAf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4" name="Picture 3" descr="A person starting an IV in a person's arm">
            <a:extLst>
              <a:ext uri="{FF2B5EF4-FFF2-40B4-BE49-F238E27FC236}">
                <a16:creationId xmlns:a16="http://schemas.microsoft.com/office/drawing/2014/main" id="{13DCF255-08A1-01CF-9084-860D13D6C1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58" b="27908"/>
          <a:stretch/>
        </p:blipFill>
        <p:spPr>
          <a:xfrm>
            <a:off x="3234561" y="4593626"/>
            <a:ext cx="2674877" cy="1726934"/>
          </a:xfrm>
          <a:prstGeom prst="rect">
            <a:avLst/>
          </a:prstGeom>
        </p:spPr>
      </p:pic>
    </p:spTree>
    <p:extLst>
      <p:ext uri="{BB962C8B-B14F-4D97-AF65-F5344CB8AC3E}">
        <p14:creationId xmlns:p14="http://schemas.microsoft.com/office/powerpoint/2010/main" val="122139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8567343" cy="4662833"/>
          </a:xfrm>
        </p:spPr>
        <p:txBody>
          <a:bodyPr/>
          <a:lstStyle/>
          <a:p>
            <a:pPr>
              <a:lnSpc>
                <a:spcPct val="150000"/>
              </a:lnSpc>
            </a:pPr>
            <a:r>
              <a:rPr lang="en-US" b="1" dirty="0"/>
              <a:t>                                      Lesson 4 Intravenous Cannulation:</a:t>
            </a:r>
          </a:p>
          <a:p>
            <a:pPr marL="457200" lvl="1" indent="0">
              <a:lnSpc>
                <a:spcPct val="150000"/>
              </a:lnSpc>
              <a:spcBef>
                <a:spcPts val="125"/>
              </a:spcBef>
              <a:buSzPct val="100000"/>
              <a:buNone/>
              <a:tabLst>
                <a:tab pos="515620" algn="l"/>
              </a:tabLst>
            </a:pPr>
            <a:r>
              <a:rPr lang="en-US" sz="2000" spc="-5" dirty="0">
                <a:latin typeface="Calibri" panose="020F0502020204030204" pitchFamily="34" charset="0"/>
                <a:ea typeface="Calibri" panose="020F0502020204030204" pitchFamily="34" charset="0"/>
              </a:rPr>
              <a:t>To draw a blood sample:</a:t>
            </a:r>
          </a:p>
          <a:p>
            <a:pPr marL="1257300" marR="359410" lvl="2" indent="-342900" algn="just">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Stabilize 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catheter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one hand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attach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Vacutainer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holder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multi-sample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IV </a:t>
            </a:r>
            <a:r>
              <a:rPr lang="en-US" sz="2000" spc="-5" dirty="0" err="1">
                <a:effectLst/>
                <a:latin typeface="Calibri" panose="020F0502020204030204" pitchFamily="34" charset="0"/>
                <a:ea typeface="Calibri" panose="020F0502020204030204" pitchFamily="34" charset="0"/>
              </a:rPr>
              <a:t>Luer</a:t>
            </a:r>
            <a:r>
              <a:rPr lang="en-US" sz="2000" spc="-5" dirty="0">
                <a:effectLst/>
                <a:latin typeface="Calibri" panose="020F0502020204030204" pitchFamily="34" charset="0"/>
                <a:ea typeface="Calibri" panose="020F0502020204030204" pitchFamily="34" charset="0"/>
              </a:rPr>
              <a:t>-lock adapter or a syringe to the hub</a:t>
            </a:r>
          </a:p>
          <a:p>
            <a:pPr marL="1257300" marR="368935"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If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using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Vacutainer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device,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insert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collection</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tube fully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holder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 allow its internal vacuum to draw blood out of the vein</a:t>
            </a:r>
          </a:p>
          <a:p>
            <a:pPr marL="1714500" marR="501650" lvl="3" indent="-342900">
              <a:spcBef>
                <a:spcPts val="0"/>
              </a:spcBef>
              <a:spcAft>
                <a:spcPts val="0"/>
              </a:spcAft>
              <a:buSzPct val="100000"/>
              <a:buFont typeface="Wingdings" panose="05000000000000000000" pitchFamily="2" charset="2"/>
              <a:buChar char="§"/>
              <a:tabLst>
                <a:tab pos="11436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7" name="Picture 6" descr="A person wearing gloves drawing blood out of an IV ">
            <a:extLst>
              <a:ext uri="{FF2B5EF4-FFF2-40B4-BE49-F238E27FC236}">
                <a16:creationId xmlns:a16="http://schemas.microsoft.com/office/drawing/2014/main" id="{5890EB0A-79EE-08AA-B6CE-51938E89F4A1}"/>
              </a:ext>
            </a:extLst>
          </p:cNvPr>
          <p:cNvPicPr>
            <a:picLocks noChangeAspect="1"/>
          </p:cNvPicPr>
          <p:nvPr/>
        </p:nvPicPr>
        <p:blipFill>
          <a:blip r:embed="rId3"/>
          <a:stretch>
            <a:fillRect/>
          </a:stretch>
        </p:blipFill>
        <p:spPr>
          <a:xfrm>
            <a:off x="3467430" y="4103839"/>
            <a:ext cx="2209138" cy="2080187"/>
          </a:xfrm>
          <a:prstGeom prst="rect">
            <a:avLst/>
          </a:prstGeom>
        </p:spPr>
      </p:pic>
    </p:spTree>
    <p:extLst>
      <p:ext uri="{BB962C8B-B14F-4D97-AF65-F5344CB8AC3E}">
        <p14:creationId xmlns:p14="http://schemas.microsoft.com/office/powerpoint/2010/main" val="1779646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452735"/>
            <a:ext cx="8453941" cy="4662833"/>
          </a:xfrm>
        </p:spPr>
        <p:txBody>
          <a:bodyPr/>
          <a:lstStyle/>
          <a:p>
            <a:pPr>
              <a:lnSpc>
                <a:spcPct val="150000"/>
              </a:lnSpc>
            </a:pPr>
            <a:r>
              <a:rPr lang="en-US" b="1" dirty="0"/>
              <a:t>                                      Lesson 4 Intravenous Cannulation:</a:t>
            </a: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To draw a blood sample:</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Once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enough</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blood</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collection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tubes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have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been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filled</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syringe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completely</a:t>
            </a:r>
            <a:r>
              <a:rPr lang="en-US" spc="-4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full,</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release</a:t>
            </a:r>
            <a:r>
              <a:rPr lang="en-US" spc="-10" dirty="0">
                <a:effectLst/>
                <a:latin typeface="Calibri" panose="020F0502020204030204" pitchFamily="34" charset="0"/>
                <a:ea typeface="Calibri" panose="020F0502020204030204" pitchFamily="34" charset="0"/>
              </a:rPr>
              <a:t> </a:t>
            </a:r>
            <a:r>
              <a:rPr lang="en-US" spc="-25" dirty="0">
                <a:effectLst/>
                <a:latin typeface="Calibri" panose="020F0502020204030204" pitchFamily="34" charset="0"/>
                <a:ea typeface="Calibri" panose="020F0502020204030204" pitchFamily="34" charset="0"/>
              </a:rPr>
              <a:t>the</a:t>
            </a:r>
            <a:r>
              <a:rPr lang="en-US" spc="-25" dirty="0">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tourniquet</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from</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patient’s</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arm</a:t>
            </a:r>
          </a:p>
          <a:p>
            <a:pPr marL="457200" marR="0" lvl="1" indent="0">
              <a:lnSpc>
                <a:spcPct val="100000"/>
              </a:lnSpc>
              <a:spcBef>
                <a:spcPts val="0"/>
              </a:spcBef>
              <a:spcAft>
                <a:spcPts val="0"/>
              </a:spcAft>
              <a:buSzPct val="100000"/>
              <a:buNone/>
              <a:tabLst>
                <a:tab pos="686435" algn="l"/>
              </a:tabLst>
            </a:pPr>
            <a:endParaRPr lang="en-US" dirty="0">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spc="-5" dirty="0">
                <a:latin typeface="Calibri" panose="020F0502020204030204" pitchFamily="34" charset="0"/>
                <a:ea typeface="Calibri" panose="020F0502020204030204" pitchFamily="34" charset="0"/>
              </a:rPr>
              <a:t>R</a:t>
            </a:r>
            <a:r>
              <a:rPr lang="en-US" spc="-5" dirty="0">
                <a:effectLst/>
                <a:latin typeface="Calibri" panose="020F0502020204030204" pitchFamily="34" charset="0"/>
                <a:ea typeface="Calibri" panose="020F0502020204030204" pitchFamily="34" charset="0"/>
              </a:rPr>
              <a:t>eapply pressure to</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vein</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beyond</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catheter</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tip</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finger</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 prevent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blood from leaking out of the catheter hub once the blood drawing device is disconnected</a:t>
            </a:r>
          </a:p>
          <a:p>
            <a:pPr marL="457200" marR="0" lvl="1" indent="0">
              <a:lnSpc>
                <a:spcPct val="100000"/>
              </a:lnSpc>
              <a:spcBef>
                <a:spcPts val="0"/>
              </a:spcBef>
              <a:spcAft>
                <a:spcPts val="0"/>
              </a:spcAft>
              <a:buSzPct val="100000"/>
              <a:buNone/>
              <a:tabLst>
                <a:tab pos="686435" algn="l"/>
              </a:tabLst>
            </a:pPr>
            <a:endParaRPr lang="en-US"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spc="-5" dirty="0">
                <a:effectLst/>
                <a:latin typeface="Calibri" panose="020F0502020204030204" pitchFamily="34" charset="0"/>
                <a:ea typeface="Calibri" panose="020F0502020204030204" pitchFamily="34" charset="0"/>
              </a:rPr>
              <a:t>Disconnect</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syringe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or</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Vacutainer</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device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from</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hub</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catheter</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by</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holding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hub between the first finger and thumb and pulling the device free with the other hand</a:t>
            </a:r>
          </a:p>
          <a:p>
            <a:pPr marL="1257300" marR="359410" lvl="2" indent="-342900" algn="just">
              <a:lnSpc>
                <a:spcPct val="100000"/>
              </a:lnSpc>
              <a:spcBef>
                <a:spcPts val="0"/>
              </a:spcBef>
              <a:spcAft>
                <a:spcPts val="0"/>
              </a:spcAft>
              <a:buSzPct val="100000"/>
              <a:buFont typeface="Wingdings" panose="05000000000000000000" pitchFamily="2" charset="2"/>
              <a:buChar char="§"/>
              <a:tabLst>
                <a:tab pos="915035" algn="l"/>
              </a:tabLst>
            </a:pPr>
            <a:endParaRPr lang="en-US" sz="2000" spc="-5" dirty="0">
              <a:effectLst/>
              <a:latin typeface="Calibri" panose="020F0502020204030204" pitchFamily="34" charset="0"/>
              <a:ea typeface="Calibri" panose="020F0502020204030204" pitchFamily="34" charset="0"/>
            </a:endParaRPr>
          </a:p>
          <a:p>
            <a:pPr marL="1714500" marR="501650" lvl="3" indent="-342900">
              <a:spcBef>
                <a:spcPts val="0"/>
              </a:spcBef>
              <a:spcAft>
                <a:spcPts val="0"/>
              </a:spcAft>
              <a:buSzPct val="100000"/>
              <a:buFont typeface="Wingdings" panose="05000000000000000000" pitchFamily="2" charset="2"/>
              <a:buChar char="§"/>
              <a:tabLst>
                <a:tab pos="11436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33885979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8154" y="1452735"/>
            <a:ext cx="8984974" cy="4662833"/>
          </a:xfrm>
        </p:spPr>
        <p:txBody>
          <a:bodyPr/>
          <a:lstStyle/>
          <a:p>
            <a:pPr>
              <a:lnSpc>
                <a:spcPct val="100000"/>
              </a:lnSpc>
            </a:pPr>
            <a:r>
              <a:rPr lang="en-US" b="1" dirty="0"/>
              <a:t>                                      </a:t>
            </a:r>
          </a:p>
          <a:p>
            <a:pPr marL="800100" marR="602615" lvl="1" indent="-342900">
              <a:lnSpc>
                <a:spcPct val="10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Connect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catheter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hub.</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careful</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not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contaminate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either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hub</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 connector prior to insertion</a:t>
            </a:r>
          </a:p>
          <a:p>
            <a:pPr marL="457200" marR="602615" lvl="1" indent="0">
              <a:lnSpc>
                <a:spcPct val="100000"/>
              </a:lnSpc>
              <a:spcBef>
                <a:spcPts val="5"/>
              </a:spcBef>
              <a:spcAft>
                <a:spcPts val="0"/>
              </a:spcAft>
              <a:buSzPct val="100000"/>
              <a:buNone/>
              <a:tabLst>
                <a:tab pos="686435" algn="l"/>
              </a:tabLst>
            </a:pPr>
            <a:endParaRPr lang="en-US" dirty="0">
              <a:effectLst/>
              <a:latin typeface="Calibri" panose="020F0502020204030204" pitchFamily="34" charset="0"/>
              <a:ea typeface="Calibri" panose="020F0502020204030204" pitchFamily="34" charset="0"/>
            </a:endParaRPr>
          </a:p>
          <a:p>
            <a:pPr marL="800100" marR="337185" lvl="1" indent="-342900">
              <a:lnSpc>
                <a:spcPct val="10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Open the IV flow control valve and run the IV for a brief period of time to ensure the line is patent.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ensure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proper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flow</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rates,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fluid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container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must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hang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least</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30</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36</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inches above the insertion site</a:t>
            </a:r>
          </a:p>
          <a:p>
            <a:pPr marL="457200" marR="337185" lvl="1" indent="0">
              <a:lnSpc>
                <a:spcPct val="100000"/>
              </a:lnSpc>
              <a:spcBef>
                <a:spcPts val="5"/>
              </a:spcBef>
              <a:spcAft>
                <a:spcPts val="0"/>
              </a:spcAft>
              <a:buSzPct val="100000"/>
              <a:buNone/>
              <a:tabLst>
                <a:tab pos="686435" algn="l"/>
              </a:tabLst>
            </a:pPr>
            <a:endParaRPr lang="en-US"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Cover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site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sterile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dressing</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bandage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preferably</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one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that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transparent.</a:t>
            </a:r>
            <a:endParaRPr lang="en-US" dirty="0">
              <a:effectLst/>
              <a:latin typeface="Calibri" panose="020F0502020204030204" pitchFamily="34" charset="0"/>
              <a:ea typeface="Calibri" panose="020F0502020204030204" pitchFamily="34" charset="0"/>
            </a:endParaRPr>
          </a:p>
          <a:p>
            <a:pPr marL="1143000" marR="454660" algn="just">
              <a:spcBef>
                <a:spcPts val="5"/>
              </a:spcBef>
              <a:spcAft>
                <a:spcPts val="0"/>
              </a:spcAf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4" name="Picture 3" descr="Close-up of a hand with a iv ">
            <a:extLst>
              <a:ext uri="{FF2B5EF4-FFF2-40B4-BE49-F238E27FC236}">
                <a16:creationId xmlns:a16="http://schemas.microsoft.com/office/drawing/2014/main" id="{FB49562C-C9B3-D657-0F31-2E1C035EED63}"/>
              </a:ext>
            </a:extLst>
          </p:cNvPr>
          <p:cNvPicPr>
            <a:picLocks noChangeAspect="1"/>
          </p:cNvPicPr>
          <p:nvPr/>
        </p:nvPicPr>
        <p:blipFill>
          <a:blip r:embed="rId3"/>
          <a:stretch>
            <a:fillRect/>
          </a:stretch>
        </p:blipFill>
        <p:spPr>
          <a:xfrm>
            <a:off x="2762733" y="4432216"/>
            <a:ext cx="3618532" cy="1853737"/>
          </a:xfrm>
          <a:prstGeom prst="rect">
            <a:avLst/>
          </a:prstGeom>
        </p:spPr>
      </p:pic>
    </p:spTree>
    <p:extLst>
      <p:ext uri="{BB962C8B-B14F-4D97-AF65-F5344CB8AC3E}">
        <p14:creationId xmlns:p14="http://schemas.microsoft.com/office/powerpoint/2010/main" val="2372003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in glove putting a needle into a biohazard container">
            <a:extLst>
              <a:ext uri="{FF2B5EF4-FFF2-40B4-BE49-F238E27FC236}">
                <a16:creationId xmlns:a16="http://schemas.microsoft.com/office/drawing/2014/main" id="{29C737DA-D7F4-2F55-3E28-442FAC84401C}"/>
              </a:ext>
            </a:extLst>
          </p:cNvPr>
          <p:cNvPicPr>
            <a:picLocks noChangeAspect="1"/>
          </p:cNvPicPr>
          <p:nvPr/>
        </p:nvPicPr>
        <p:blipFill>
          <a:blip r:embed="rId3"/>
          <a:stretch>
            <a:fillRect/>
          </a:stretch>
        </p:blipFill>
        <p:spPr>
          <a:xfrm>
            <a:off x="7247047" y="4128379"/>
            <a:ext cx="1648578" cy="2619490"/>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8154" y="1595940"/>
            <a:ext cx="7638932" cy="4519628"/>
          </a:xfrm>
        </p:spPr>
        <p:txBody>
          <a:bodyPr/>
          <a:lstStyle/>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Secure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catheter,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administration</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set</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sterile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dressing</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place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tape.</a:t>
            </a:r>
            <a:endParaRPr lang="en-US"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Tubing</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should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looped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secured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tape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above 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IV</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cannulation</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site.</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Do</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make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loop</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small</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that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kinks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tubing</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restricts fluid</a:t>
            </a:r>
            <a:r>
              <a:rPr lang="en-US" sz="2000" spc="-10" dirty="0">
                <a:effectLst/>
                <a:latin typeface="Calibri" panose="020F0502020204030204" pitchFamily="34" charset="0"/>
                <a:ea typeface="Calibri" panose="020F0502020204030204" pitchFamily="34" charset="0"/>
              </a:rPr>
              <a:t> flow.</a:t>
            </a:r>
            <a:endParaRPr lang="en-US" sz="20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Adjust</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appropriate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flow</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rate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for</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patient’s</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condition.</a:t>
            </a:r>
            <a:endParaRPr lang="en-US" dirty="0">
              <a:effectLst/>
              <a:latin typeface="Calibri" panose="020F0502020204030204" pitchFamily="34" charset="0"/>
              <a:ea typeface="Calibri" panose="020F0502020204030204" pitchFamily="34" charset="0"/>
            </a:endParaRPr>
          </a:p>
          <a:p>
            <a:pPr marL="800100" marR="0" lvl="1" indent="-342900">
              <a:lnSpc>
                <a:spcPct val="10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Dispose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needle(s)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proper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biomedical</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waste</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container.</a:t>
            </a:r>
            <a:endParaRPr lang="en-US" dirty="0">
              <a:effectLst/>
              <a:latin typeface="Calibri" panose="020F0502020204030204" pitchFamily="34" charset="0"/>
              <a:ea typeface="Calibri" panose="020F0502020204030204" pitchFamily="34" charset="0"/>
            </a:endParaRPr>
          </a:p>
          <a:p>
            <a:pPr marL="1143000" marR="454660" algn="just">
              <a:spcBef>
                <a:spcPts val="5"/>
              </a:spcBef>
              <a:spcAft>
                <a:spcPts val="0"/>
              </a:spcAf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7703618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209735"/>
            <a:ext cx="8453941" cy="4905834"/>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Armboards may be:</a:t>
            </a:r>
          </a:p>
          <a:p>
            <a:pPr marL="800100" marR="0" lvl="1" indent="-34290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Avoided</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simply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by</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choosing</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venipuncture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site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well</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away</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from</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flexion</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areas.</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Necessary</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when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venipuncture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device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inserted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near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joint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dorsum</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hand</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Used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along</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restraints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confused</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disoriented</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patients.</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Useful</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pediatric</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patients.</a:t>
            </a:r>
            <a:endParaRPr lang="en-US" dirty="0">
              <a:effectLst/>
              <a:latin typeface="Calibri" panose="020F0502020204030204" pitchFamily="34" charset="0"/>
              <a:ea typeface="Calibri" panose="020F0502020204030204" pitchFamily="34" charset="0"/>
            </a:endParaRPr>
          </a:p>
          <a:p>
            <a:pPr marL="1714500" marR="501650" lvl="3" indent="-342900">
              <a:spcBef>
                <a:spcPts val="0"/>
              </a:spcBef>
              <a:spcAft>
                <a:spcPts val="0"/>
              </a:spcAft>
              <a:buSzPct val="100000"/>
              <a:buFont typeface="Wingdings" panose="05000000000000000000" pitchFamily="2" charset="2"/>
              <a:buChar char="§"/>
              <a:tabLst>
                <a:tab pos="11436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lose-up of a person's arm with an IV and an armboard">
            <a:extLst>
              <a:ext uri="{FF2B5EF4-FFF2-40B4-BE49-F238E27FC236}">
                <a16:creationId xmlns:a16="http://schemas.microsoft.com/office/drawing/2014/main" id="{77D34E67-4926-213D-7D25-C6F94131A1E3}"/>
              </a:ext>
            </a:extLst>
          </p:cNvPr>
          <p:cNvPicPr>
            <a:picLocks noChangeAspect="1"/>
          </p:cNvPicPr>
          <p:nvPr/>
        </p:nvPicPr>
        <p:blipFill>
          <a:blip r:embed="rId3"/>
          <a:stretch>
            <a:fillRect/>
          </a:stretch>
        </p:blipFill>
        <p:spPr>
          <a:xfrm>
            <a:off x="5395528" y="4727422"/>
            <a:ext cx="3163483" cy="1538567"/>
          </a:xfrm>
          <a:prstGeom prst="rect">
            <a:avLst/>
          </a:prstGeom>
        </p:spPr>
      </p:pic>
    </p:spTree>
    <p:extLst>
      <p:ext uri="{BB962C8B-B14F-4D97-AF65-F5344CB8AC3E}">
        <p14:creationId xmlns:p14="http://schemas.microsoft.com/office/powerpoint/2010/main" val="39536307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209735"/>
            <a:ext cx="7255565" cy="4905834"/>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Regulating fluid flow rates:</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742950" marR="0" lvl="1" indent="-28575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Flow</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rates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adjusted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ordered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by</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medical</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control &amp;</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local</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protocol</a:t>
            </a:r>
            <a:endParaRPr lang="en-US" dirty="0">
              <a:effectLst/>
              <a:latin typeface="Calibri" panose="020F0502020204030204" pitchFamily="34" charset="0"/>
              <a:ea typeface="Calibri" panose="020F0502020204030204" pitchFamily="34" charset="0"/>
            </a:endParaRPr>
          </a:p>
          <a:p>
            <a:pPr marL="742950" marR="470535"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Fluid resuscitation guidelines should be 20ml/kg boluses for adults, children, and infants. Newborns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neonates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10ml/kg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boluses</a:t>
            </a:r>
          </a:p>
          <a:p>
            <a:pPr marL="1371600" marR="501650" lvl="3" indent="0">
              <a:spcBef>
                <a:spcPts val="0"/>
              </a:spcBef>
              <a:spcAft>
                <a:spcPts val="0"/>
              </a:spcAft>
              <a:buSzPct val="100000"/>
              <a:buNone/>
              <a:tabLst>
                <a:tab pos="11436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6" name="Picture 5" descr="Close-up of a iv drip">
            <a:extLst>
              <a:ext uri="{FF2B5EF4-FFF2-40B4-BE49-F238E27FC236}">
                <a16:creationId xmlns:a16="http://schemas.microsoft.com/office/drawing/2014/main" id="{3BCD3D2F-329D-AE6C-63FF-773FDD87CCEA}"/>
              </a:ext>
            </a:extLst>
          </p:cNvPr>
          <p:cNvPicPr>
            <a:picLocks noChangeAspect="1"/>
          </p:cNvPicPr>
          <p:nvPr/>
        </p:nvPicPr>
        <p:blipFill>
          <a:blip r:embed="rId3"/>
          <a:stretch>
            <a:fillRect/>
          </a:stretch>
        </p:blipFill>
        <p:spPr>
          <a:xfrm>
            <a:off x="6906375" y="3429000"/>
            <a:ext cx="2046044" cy="2786558"/>
          </a:xfrm>
          <a:prstGeom prst="rect">
            <a:avLst/>
          </a:prstGeom>
        </p:spPr>
      </p:pic>
    </p:spTree>
    <p:extLst>
      <p:ext uri="{BB962C8B-B14F-4D97-AF65-F5344CB8AC3E}">
        <p14:creationId xmlns:p14="http://schemas.microsoft.com/office/powerpoint/2010/main" val="9324129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209735"/>
            <a:ext cx="8453941" cy="4905834"/>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Regulating fluid flow rates:</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742950" marR="470535"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EMT-IV</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must</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know 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volume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 be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infused,</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period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time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over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which</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 fluid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 be infused, and the number of drops per milliliter the infusion set delivers.</a:t>
            </a:r>
          </a:p>
          <a:p>
            <a:pPr marL="1200150" marR="0" lvl="2" indent="-285750">
              <a:lnSpc>
                <a:spcPct val="15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The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following</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formula</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can</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 used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calculate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IV</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solution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drip</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rates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per</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minute</a:t>
            </a:r>
            <a:r>
              <a:rPr lang="en-US" sz="2000" spc="-5" dirty="0">
                <a:effectLst/>
                <a:latin typeface="Calibri" panose="020F0502020204030204" pitchFamily="34" charset="0"/>
                <a:ea typeface="Calibri" panose="020F0502020204030204" pitchFamily="34" charset="0"/>
              </a:rPr>
              <a:t> - Drops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volume to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infused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x drops/ml</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administration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set,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divided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by total time of infusion in minutes.</a:t>
            </a:r>
          </a:p>
          <a:p>
            <a:pPr marL="1371600" marR="501650" lvl="3" indent="0">
              <a:spcBef>
                <a:spcPts val="0"/>
              </a:spcBef>
              <a:spcAft>
                <a:spcPts val="0"/>
              </a:spcAft>
              <a:buSzPct val="100000"/>
              <a:buNone/>
              <a:tabLst>
                <a:tab pos="11436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78057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a typeface="Calibri" panose="020F0502020204030204" pitchFamily="34" charset="0"/>
              </a:rPr>
              <a:t>Components, stages, and sequence of critical thinking process</a:t>
            </a:r>
            <a:r>
              <a:rPr lang="en-US" b="1" dirty="0"/>
              <a:t>: </a:t>
            </a:r>
          </a:p>
          <a:p>
            <a:endParaRPr lang="en-US" sz="2000" dirty="0">
              <a:effectLst/>
              <a:latin typeface="Calibri" panose="020F0502020204030204" pitchFamily="34" charset="0"/>
              <a:ea typeface="Calibri" panose="020F0502020204030204" pitchFamily="34" charset="0"/>
            </a:endParaRPr>
          </a:p>
          <a:p>
            <a:pPr marL="1257300" lvl="2" indent="-342900">
              <a:lnSpc>
                <a:spcPct val="150000"/>
              </a:lnSpc>
              <a:spcBef>
                <a:spcPts val="0"/>
              </a:spcBef>
              <a:buSzPct val="100000"/>
              <a:buFont typeface="Wingdings" panose="05000000000000000000" pitchFamily="2" charset="2"/>
              <a:buChar char="§"/>
              <a:tabLst>
                <a:tab pos="1282065" algn="l"/>
              </a:tabLst>
            </a:pPr>
            <a:r>
              <a:rPr lang="en-US" sz="2000" dirty="0">
                <a:latin typeface="Calibri" panose="020F0502020204030204" pitchFamily="34" charset="0"/>
                <a:ea typeface="Calibri" panose="020F0502020204030204" pitchFamily="34" charset="0"/>
              </a:rPr>
              <a:t>Concept formation</a:t>
            </a:r>
          </a:p>
          <a:p>
            <a:pPr marL="1257300" lvl="2" indent="-342900">
              <a:lnSpc>
                <a:spcPct val="150000"/>
              </a:lnSpc>
              <a:spcBef>
                <a:spcPts val="0"/>
              </a:spcBef>
              <a:buSzPct val="100000"/>
              <a:buFont typeface="Wingdings" panose="05000000000000000000" pitchFamily="2" charset="2"/>
              <a:buChar char="§"/>
              <a:tabLst>
                <a:tab pos="1282065" algn="l"/>
              </a:tabLst>
            </a:pPr>
            <a:r>
              <a:rPr lang="en-US" sz="2000" dirty="0">
                <a:latin typeface="Calibri" panose="020F0502020204030204" pitchFamily="34" charset="0"/>
                <a:ea typeface="Calibri" panose="020F0502020204030204" pitchFamily="34" charset="0"/>
              </a:rPr>
              <a:t>Data interpretation</a:t>
            </a:r>
          </a:p>
          <a:p>
            <a:pPr marL="1257300" lvl="2" indent="-342900">
              <a:lnSpc>
                <a:spcPct val="150000"/>
              </a:lnSpc>
              <a:spcBef>
                <a:spcPts val="0"/>
              </a:spcBef>
              <a:buSzPct val="100000"/>
              <a:buFont typeface="Wingdings" panose="05000000000000000000" pitchFamily="2" charset="2"/>
              <a:buChar char="§"/>
              <a:tabLst>
                <a:tab pos="1282065" algn="l"/>
              </a:tabLst>
            </a:pPr>
            <a:r>
              <a:rPr lang="en-US" sz="2000" dirty="0">
                <a:latin typeface="Calibri" panose="020F0502020204030204" pitchFamily="34" charset="0"/>
                <a:ea typeface="Calibri" panose="020F0502020204030204" pitchFamily="34" charset="0"/>
              </a:rPr>
              <a:t>Application of principle</a:t>
            </a:r>
          </a:p>
          <a:p>
            <a:pPr marL="1257300" lvl="2" indent="-342900">
              <a:lnSpc>
                <a:spcPct val="150000"/>
              </a:lnSpc>
              <a:spcBef>
                <a:spcPts val="0"/>
              </a:spcBef>
              <a:buSzPct val="100000"/>
              <a:buFont typeface="Wingdings" panose="05000000000000000000" pitchFamily="2" charset="2"/>
              <a:buChar char="§"/>
              <a:tabLst>
                <a:tab pos="1282065" algn="l"/>
              </a:tabLst>
            </a:pPr>
            <a:r>
              <a:rPr lang="en-US" sz="2000" dirty="0">
                <a:latin typeface="Calibri" panose="020F0502020204030204" pitchFamily="34" charset="0"/>
                <a:ea typeface="Calibri" panose="020F0502020204030204" pitchFamily="34" charset="0"/>
              </a:rPr>
              <a:t>Evaluation</a:t>
            </a:r>
          </a:p>
          <a:p>
            <a:pPr marL="1257300" lvl="2" indent="-342900">
              <a:lnSpc>
                <a:spcPct val="150000"/>
              </a:lnSpc>
              <a:spcBef>
                <a:spcPts val="0"/>
              </a:spcBef>
              <a:buSzPct val="100000"/>
              <a:buFont typeface="Wingdings" panose="05000000000000000000" pitchFamily="2" charset="2"/>
              <a:buChar char="§"/>
              <a:tabLst>
                <a:tab pos="1282065" algn="l"/>
              </a:tabLst>
            </a:pPr>
            <a:r>
              <a:rPr lang="en-US" sz="2000" dirty="0">
                <a:latin typeface="Calibri" panose="020F0502020204030204" pitchFamily="34" charset="0"/>
                <a:ea typeface="Calibri" panose="020F0502020204030204" pitchFamily="34" charset="0"/>
              </a:rPr>
              <a:t>Reflection on action </a:t>
            </a: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a:extLst>
              <a:ext uri="{FF2B5EF4-FFF2-40B4-BE49-F238E27FC236}">
                <a16:creationId xmlns:a16="http://schemas.microsoft.com/office/drawing/2014/main" id="{ED29F4A1-DF67-B439-B431-0F8FF361C8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34493" y="2663686"/>
            <a:ext cx="2944393" cy="2929671"/>
          </a:xfrm>
          <a:prstGeom prst="rect">
            <a:avLst/>
          </a:prstGeom>
        </p:spPr>
      </p:pic>
    </p:spTree>
    <p:extLst>
      <p:ext uri="{BB962C8B-B14F-4D97-AF65-F5344CB8AC3E}">
        <p14:creationId xmlns:p14="http://schemas.microsoft.com/office/powerpoint/2010/main" val="4518269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209735"/>
            <a:ext cx="7310983" cy="4905834"/>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Regulating fluid flow rates:</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742950" marR="0" lvl="1" indent="-28575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After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determining</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rate,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open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clamp</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slowly</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start</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fluid dripping</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drip</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chamber</a:t>
            </a:r>
            <a:endParaRPr lang="en-US" dirty="0">
              <a:effectLst/>
              <a:latin typeface="Calibri" panose="020F0502020204030204" pitchFamily="34" charset="0"/>
              <a:ea typeface="Calibri" panose="020F0502020204030204" pitchFamily="34" charset="0"/>
            </a:endParaRPr>
          </a:p>
          <a:p>
            <a:pPr marL="1200150" marR="302895" lvl="2" indent="-285750">
              <a:lnSpc>
                <a:spcPct val="150000"/>
              </a:lnSpc>
              <a:spcBef>
                <a:spcPts val="1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Determine drops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minute 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adjust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flow</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clamp</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needed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obtain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correct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drip </a:t>
            </a:r>
            <a:r>
              <a:rPr lang="en-US" sz="2000" spc="-10" dirty="0">
                <a:effectLst/>
                <a:latin typeface="Calibri" panose="020F0502020204030204" pitchFamily="34" charset="0"/>
                <a:ea typeface="Calibri" panose="020F0502020204030204" pitchFamily="34" charset="0"/>
              </a:rPr>
              <a:t>rate</a:t>
            </a:r>
            <a:endParaRPr lang="en-US" sz="2000" spc="-5" dirty="0">
              <a:effectLst/>
              <a:latin typeface="Calibri" panose="020F0502020204030204" pitchFamily="34" charset="0"/>
              <a:ea typeface="Calibri" panose="020F0502020204030204" pitchFamily="34" charset="0"/>
            </a:endParaRPr>
          </a:p>
          <a:p>
            <a:pPr marL="1200150" marR="0" lvl="2" indent="-285750">
              <a:lnSpc>
                <a:spcPct val="150000"/>
              </a:lnSpc>
              <a:spcBef>
                <a:spcPts val="1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Check</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flow</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rate</a:t>
            </a:r>
            <a:r>
              <a:rPr lang="en-US" sz="2000" spc="-10" dirty="0">
                <a:effectLst/>
                <a:latin typeface="Calibri" panose="020F0502020204030204" pitchFamily="34" charset="0"/>
                <a:ea typeface="Calibri" panose="020F0502020204030204" pitchFamily="34" charset="0"/>
              </a:rPr>
              <a:t> periodically</a:t>
            </a:r>
            <a:endParaRPr lang="en-US" sz="2000" spc="-5" dirty="0">
              <a:effectLst/>
              <a:latin typeface="Calibri" panose="020F0502020204030204" pitchFamily="34" charset="0"/>
              <a:ea typeface="Calibri" panose="020F0502020204030204" pitchFamily="34" charset="0"/>
            </a:endParaRPr>
          </a:p>
          <a:p>
            <a:pPr marL="1371600" marR="501650" lvl="3" indent="0">
              <a:spcBef>
                <a:spcPts val="0"/>
              </a:spcBef>
              <a:spcAft>
                <a:spcPts val="0"/>
              </a:spcAft>
              <a:buSzPct val="100000"/>
              <a:buNone/>
              <a:tabLst>
                <a:tab pos="1143635" algn="l"/>
              </a:tabLst>
            </a:pPr>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loseup of IV flow regulation">
            <a:extLst>
              <a:ext uri="{FF2B5EF4-FFF2-40B4-BE49-F238E27FC236}">
                <a16:creationId xmlns:a16="http://schemas.microsoft.com/office/drawing/2014/main" id="{D821B199-3811-A450-FBEB-D6C15C710933}"/>
              </a:ext>
            </a:extLst>
          </p:cNvPr>
          <p:cNvPicPr>
            <a:picLocks noChangeAspect="1"/>
          </p:cNvPicPr>
          <p:nvPr/>
        </p:nvPicPr>
        <p:blipFill>
          <a:blip r:embed="rId3"/>
          <a:stretch>
            <a:fillRect/>
          </a:stretch>
        </p:blipFill>
        <p:spPr>
          <a:xfrm>
            <a:off x="6440980" y="3867742"/>
            <a:ext cx="2371270" cy="2378456"/>
          </a:xfrm>
          <a:prstGeom prst="rect">
            <a:avLst/>
          </a:prstGeom>
        </p:spPr>
      </p:pic>
    </p:spTree>
    <p:extLst>
      <p:ext uri="{BB962C8B-B14F-4D97-AF65-F5344CB8AC3E}">
        <p14:creationId xmlns:p14="http://schemas.microsoft.com/office/powerpoint/2010/main" val="19109337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209735"/>
            <a:ext cx="8357390" cy="4905834"/>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Documenting IV cannulation:</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Date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 time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venipuncture</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Type 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amount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 </a:t>
            </a:r>
            <a:r>
              <a:rPr lang="en-US" sz="2000" spc="-10" dirty="0">
                <a:effectLst/>
                <a:latin typeface="Calibri" panose="020F0502020204030204" pitchFamily="34" charset="0"/>
                <a:ea typeface="Calibri" panose="020F0502020204030204" pitchFamily="34" charset="0"/>
              </a:rPr>
              <a:t>solution</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Type</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venipuncture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device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used,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including</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length</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gauge</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Venipuncture</a:t>
            </a:r>
            <a:r>
              <a:rPr lang="en-US" sz="2000" spc="-4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site</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Number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insertion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attempts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more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than</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one)</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Wingdings" panose="05000000000000000000" pitchFamily="2" charset="2"/>
              <a:buChar char="§"/>
              <a:tabLst>
                <a:tab pos="914400" algn="l"/>
                <a:tab pos="915035" algn="l"/>
              </a:tabLst>
            </a:pPr>
            <a:r>
              <a:rPr lang="en-US" sz="2000" spc="-5" dirty="0">
                <a:effectLst/>
                <a:latin typeface="Calibri" panose="020F0502020204030204" pitchFamily="34" charset="0"/>
                <a:ea typeface="Calibri" panose="020F0502020204030204" pitchFamily="34" charset="0"/>
              </a:rPr>
              <a:t>IV</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flow</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rate</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Any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adverse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reactions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actions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taken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correct </a:t>
            </a:r>
            <a:r>
              <a:rPr lang="en-US" sz="2000" spc="-20" dirty="0">
                <a:effectLst/>
                <a:latin typeface="Calibri" panose="020F0502020204030204" pitchFamily="34" charset="0"/>
                <a:ea typeface="Calibri" panose="020F0502020204030204" pitchFamily="34" charset="0"/>
              </a:rPr>
              <a:t>them</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Name</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identification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number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EMT-IV</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initiating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a:t>
            </a:r>
            <a:r>
              <a:rPr lang="en-US" sz="2000" spc="-10" dirty="0">
                <a:effectLst/>
                <a:latin typeface="Calibri" panose="020F0502020204030204" pitchFamily="34" charset="0"/>
                <a:ea typeface="Calibri" panose="020F0502020204030204" pitchFamily="34" charset="0"/>
              </a:rPr>
              <a:t>infusion</a:t>
            </a:r>
          </a:p>
          <a:p>
            <a:pPr marL="1200150" marR="0" lvl="2" indent="-285750">
              <a:lnSpc>
                <a:spcPct val="100000"/>
              </a:lnSpc>
              <a:spcBef>
                <a:spcPts val="0"/>
              </a:spcBef>
              <a:spcAft>
                <a:spcPts val="0"/>
              </a:spcAft>
              <a:buSzPct val="100000"/>
              <a:buFont typeface="Wingdings" panose="05000000000000000000" pitchFamily="2" charset="2"/>
              <a:buChar char="§"/>
              <a:tabLst>
                <a:tab pos="915035" algn="l"/>
              </a:tabLst>
            </a:pPr>
            <a:r>
              <a:rPr lang="en-US" sz="2000" spc="-10" dirty="0">
                <a:latin typeface="Calibri" panose="020F0502020204030204" pitchFamily="34" charset="0"/>
                <a:ea typeface="Calibri" panose="020F0502020204030204" pitchFamily="34" charset="0"/>
              </a:rPr>
              <a:t>Follow local protocols regarding additional documentation </a:t>
            </a:r>
            <a:endParaRPr lang="en-US" sz="2000" spc="-5" dirty="0">
              <a:effectLst/>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9535394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55578" y="1209735"/>
            <a:ext cx="8428381" cy="4905834"/>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When the IV does not flow:</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742950" marR="0"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Was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venous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tourniquet</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removed?</a:t>
            </a:r>
            <a:endParaRPr lang="en-US" dirty="0">
              <a:effectLst/>
              <a:latin typeface="Calibri" panose="020F0502020204030204" pitchFamily="34" charset="0"/>
              <a:ea typeface="Calibri" panose="020F0502020204030204" pitchFamily="34" charset="0"/>
            </a:endParaRPr>
          </a:p>
          <a:p>
            <a:pPr marL="742950" marR="0"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there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swelling</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cannulation</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site?</a:t>
            </a:r>
            <a:endParaRPr lang="en-US" dirty="0">
              <a:effectLst/>
              <a:latin typeface="Calibri" panose="020F0502020204030204" pitchFamily="34" charset="0"/>
              <a:ea typeface="Calibri" panose="020F0502020204030204" pitchFamily="34" charset="0"/>
            </a:endParaRPr>
          </a:p>
          <a:p>
            <a:pPr marL="742950" marR="0"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flow</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regulator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clamp</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open</a:t>
            </a:r>
            <a:r>
              <a:rPr lang="en-US" spc="-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position?</a:t>
            </a:r>
            <a:endParaRPr lang="en-US" dirty="0">
              <a:effectLst/>
              <a:latin typeface="Calibri" panose="020F0502020204030204" pitchFamily="34" charset="0"/>
              <a:ea typeface="Calibri" panose="020F0502020204030204" pitchFamily="34" charset="0"/>
            </a:endParaRPr>
          </a:p>
          <a:p>
            <a:pPr marL="742950" marR="0"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tip</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catheter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positioned</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against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valve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wall</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vein?</a:t>
            </a:r>
            <a:endParaRPr lang="en-US" dirty="0">
              <a:effectLst/>
              <a:latin typeface="Calibri" panose="020F0502020204030204" pitchFamily="34" charset="0"/>
              <a:ea typeface="Calibri" panose="020F0502020204030204" pitchFamily="34" charset="0"/>
            </a:endParaRPr>
          </a:p>
          <a:p>
            <a:pPr marL="742950" marR="0" lvl="1" indent="-285750">
              <a:lnSpc>
                <a:spcPct val="150000"/>
              </a:lnSpc>
              <a:spcBef>
                <a:spcPts val="19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bag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high</a:t>
            </a:r>
            <a:r>
              <a:rPr lang="en-US" spc="-10" dirty="0">
                <a:effectLst/>
                <a:latin typeface="Calibri" panose="020F0502020204030204" pitchFamily="34" charset="0"/>
                <a:ea typeface="Calibri" panose="020F0502020204030204" pitchFamily="34" charset="0"/>
              </a:rPr>
              <a:t> enough?</a:t>
            </a:r>
            <a:endParaRPr lang="en-US" dirty="0">
              <a:effectLst/>
              <a:latin typeface="Calibri" panose="020F0502020204030204" pitchFamily="34" charset="0"/>
              <a:ea typeface="Calibri" panose="020F0502020204030204" pitchFamily="34" charset="0"/>
            </a:endParaRPr>
          </a:p>
          <a:p>
            <a:pPr marL="742950" marR="0" lvl="1" indent="-28575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drip</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chamber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completely</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filled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0" dirty="0">
                <a:effectLst/>
                <a:latin typeface="Calibri" panose="020F0502020204030204" pitchFamily="34" charset="0"/>
                <a:ea typeface="Calibri" panose="020F0502020204030204" pitchFamily="34" charset="0"/>
              </a:rPr>
              <a:t> solution?</a:t>
            </a:r>
            <a:endParaRPr lang="en-US" dirty="0">
              <a:effectLst/>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1007620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209735"/>
            <a:ext cx="8357390" cy="4905834"/>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Complications:</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spc="-20" dirty="0">
                <a:effectLst/>
                <a:latin typeface="Calibri" panose="020F0502020204030204" pitchFamily="34" charset="0"/>
                <a:ea typeface="Calibri" panose="020F0502020204030204" pitchFamily="34" charset="0"/>
              </a:rPr>
              <a:t>Pain</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Catheter</a:t>
            </a:r>
            <a:r>
              <a:rPr lang="en-US" sz="2000" spc="-4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shear</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5"/>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Cannulation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artery</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Hematoma</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infiltration</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Phlebitis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 </a:t>
            </a:r>
            <a:r>
              <a:rPr lang="en-US" sz="2000" spc="-10" dirty="0">
                <a:effectLst/>
                <a:latin typeface="Calibri" panose="020F0502020204030204" pitchFamily="34" charset="0"/>
                <a:ea typeface="Calibri" panose="020F0502020204030204" pitchFamily="34" charset="0"/>
              </a:rPr>
              <a:t>infection</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spc="-10" dirty="0">
                <a:effectLst/>
                <a:latin typeface="Calibri" panose="020F0502020204030204" pitchFamily="34" charset="0"/>
                <a:ea typeface="Calibri" panose="020F0502020204030204" pitchFamily="34" charset="0"/>
              </a:rPr>
              <a:t>Extravasation</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5"/>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Air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tubing/air</a:t>
            </a:r>
            <a:r>
              <a:rPr lang="en-US" sz="2000" spc="-10" dirty="0">
                <a:effectLst/>
                <a:latin typeface="Calibri" panose="020F0502020204030204" pitchFamily="34" charset="0"/>
                <a:ea typeface="Calibri" panose="020F0502020204030204" pitchFamily="34" charset="0"/>
              </a:rPr>
              <a:t> embolism</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Circulatory</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overload</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pulmonary</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edema</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Allergic</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reaction</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5"/>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Pulmonary</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embolism</a:t>
            </a:r>
            <a:endParaRPr lang="en-US" sz="2000" dirty="0">
              <a:effectLst/>
              <a:latin typeface="Calibri" panose="020F0502020204030204" pitchFamily="34" charset="0"/>
              <a:ea typeface="Calibri" panose="020F0502020204030204" pitchFamily="34" charset="0"/>
            </a:endParaRPr>
          </a:p>
          <a:p>
            <a:pPr marL="1200150" lvl="3" indent="-342900">
              <a:lnSpc>
                <a:spcPct val="100000"/>
              </a:lnSpc>
              <a:spcBef>
                <a:spcPts val="0"/>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Failure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infuse</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properly</a:t>
            </a:r>
            <a:endParaRPr lang="en-US" sz="2000" dirty="0">
              <a:effectLst/>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hand that is swollen and discolored ">
            <a:extLst>
              <a:ext uri="{FF2B5EF4-FFF2-40B4-BE49-F238E27FC236}">
                <a16:creationId xmlns:a16="http://schemas.microsoft.com/office/drawing/2014/main" id="{2DE2ECE9-19BB-DE9D-A1D8-2CC971CF45B6}"/>
              </a:ext>
            </a:extLst>
          </p:cNvPr>
          <p:cNvPicPr>
            <a:picLocks noChangeAspect="1"/>
          </p:cNvPicPr>
          <p:nvPr/>
        </p:nvPicPr>
        <p:blipFill>
          <a:blip r:embed="rId3"/>
          <a:stretch>
            <a:fillRect/>
          </a:stretch>
        </p:blipFill>
        <p:spPr>
          <a:xfrm>
            <a:off x="4742385" y="2255450"/>
            <a:ext cx="3260036" cy="2347100"/>
          </a:xfrm>
          <a:prstGeom prst="rect">
            <a:avLst/>
          </a:prstGeom>
        </p:spPr>
      </p:pic>
    </p:spTree>
    <p:extLst>
      <p:ext uri="{BB962C8B-B14F-4D97-AF65-F5344CB8AC3E}">
        <p14:creationId xmlns:p14="http://schemas.microsoft.com/office/powerpoint/2010/main" val="9738684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1116" y="1346041"/>
            <a:ext cx="8133049" cy="4769527"/>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Steps to discontinue an IV infusion:</a:t>
            </a:r>
          </a:p>
          <a:p>
            <a:pPr marL="742950" lvl="1" indent="-285750">
              <a:lnSpc>
                <a:spcPct val="100000"/>
              </a:lnSpc>
              <a:spcBef>
                <a:spcPts val="125"/>
              </a:spcBef>
              <a:buSzPct val="100000"/>
              <a:buFont typeface="Wingdings" panose="05000000000000000000" pitchFamily="2" charset="2"/>
              <a:buChar char="§"/>
              <a:tabLst>
                <a:tab pos="515620" algn="l"/>
              </a:tabLst>
            </a:pPr>
            <a:r>
              <a:rPr lang="en-US" spc="-10" dirty="0">
                <a:effectLst/>
                <a:latin typeface="Calibri" panose="020F0502020204030204" pitchFamily="34" charset="0"/>
                <a:ea typeface="Calibri" panose="020F0502020204030204" pitchFamily="34" charset="0"/>
              </a:rPr>
              <a:t>Equipment</a:t>
            </a:r>
          </a:p>
          <a:p>
            <a:pPr marL="1193800" lvl="4" indent="-285750">
              <a:lnSpc>
                <a:spcPct val="100000"/>
              </a:lnSpc>
              <a:spcBef>
                <a:spcPts val="125"/>
              </a:spcBef>
              <a:buClr>
                <a:schemeClr val="accent1"/>
              </a:buClr>
              <a:buSzPct val="100000"/>
              <a:buFont typeface="Courier New" panose="02070309020205020404" pitchFamily="49" charset="0"/>
              <a:buChar char="o"/>
              <a:tabLst>
                <a:tab pos="515620" algn="l"/>
              </a:tabLst>
            </a:pPr>
            <a:r>
              <a:rPr lang="en-US" sz="1800" spc="-10" dirty="0">
                <a:effectLst/>
                <a:latin typeface="Calibri" panose="020F0502020204030204" pitchFamily="34" charset="0"/>
                <a:ea typeface="Calibri" panose="020F0502020204030204" pitchFamily="34" charset="0"/>
              </a:rPr>
              <a:t>Gloves</a:t>
            </a:r>
            <a:r>
              <a:rPr lang="en-US" sz="1800" spc="-5" dirty="0">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Sterile</a:t>
            </a:r>
            <a:r>
              <a:rPr lang="en-US" sz="1800" spc="-2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gauze</a:t>
            </a:r>
            <a:r>
              <a:rPr lang="en-US" sz="1800" spc="-15" dirty="0">
                <a:effectLst/>
                <a:latin typeface="Calibri" panose="020F0502020204030204" pitchFamily="34" charset="0"/>
                <a:ea typeface="Calibri" panose="020F0502020204030204" pitchFamily="34" charset="0"/>
              </a:rPr>
              <a:t> </a:t>
            </a:r>
            <a:r>
              <a:rPr lang="en-US" sz="1800" spc="-25" dirty="0">
                <a:effectLst/>
                <a:latin typeface="Calibri" panose="020F0502020204030204" pitchFamily="34" charset="0"/>
                <a:ea typeface="Calibri" panose="020F0502020204030204" pitchFamily="34" charset="0"/>
              </a:rPr>
              <a:t>pad</a:t>
            </a:r>
            <a:r>
              <a:rPr lang="en-US" sz="1800" spc="-5" dirty="0">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Adhesive</a:t>
            </a:r>
            <a:r>
              <a:rPr lang="en-US" sz="1800" spc="-10" dirty="0">
                <a:effectLst/>
                <a:latin typeface="Calibri" panose="020F0502020204030204" pitchFamily="34" charset="0"/>
                <a:ea typeface="Calibri" panose="020F0502020204030204" pitchFamily="34" charset="0"/>
              </a:rPr>
              <a:t> bandage</a:t>
            </a:r>
          </a:p>
          <a:p>
            <a:pPr marL="908050" lvl="4" indent="0">
              <a:lnSpc>
                <a:spcPct val="100000"/>
              </a:lnSpc>
              <a:spcBef>
                <a:spcPts val="125"/>
              </a:spcBef>
              <a:buClr>
                <a:schemeClr val="accent1"/>
              </a:buClr>
              <a:buSzPct val="100000"/>
              <a:buNone/>
              <a:tabLst>
                <a:tab pos="515620" algn="l"/>
              </a:tabLst>
            </a:pPr>
            <a:endParaRPr lang="en-US" sz="1800" spc="-5" dirty="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SzPct val="100000"/>
              <a:buFont typeface="Wingdings" panose="05000000000000000000" pitchFamily="2" charset="2"/>
              <a:buChar char="§"/>
              <a:tabLst>
                <a:tab pos="686435" algn="l"/>
              </a:tabLst>
            </a:pPr>
            <a:r>
              <a:rPr lang="en-US" spc="-10" dirty="0">
                <a:effectLst/>
                <a:latin typeface="Calibri" panose="020F0502020204030204" pitchFamily="34" charset="0"/>
                <a:ea typeface="Calibri" panose="020F0502020204030204" pitchFamily="34" charset="0"/>
              </a:rPr>
              <a:t>Technique</a:t>
            </a:r>
            <a:endParaRPr lang="en-US"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pc="-5" dirty="0">
                <a:effectLst/>
                <a:latin typeface="Calibri" panose="020F0502020204030204" pitchFamily="34" charset="0"/>
                <a:ea typeface="Calibri" panose="020F0502020204030204" pitchFamily="34" charset="0"/>
              </a:rPr>
              <a:t>Close</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flow</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control</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valve </a:t>
            </a:r>
            <a:r>
              <a:rPr lang="en-US" spc="-10" dirty="0">
                <a:effectLst/>
                <a:latin typeface="Calibri" panose="020F0502020204030204" pitchFamily="34" charset="0"/>
                <a:ea typeface="Calibri" panose="020F0502020204030204" pitchFamily="34" charset="0"/>
              </a:rPr>
              <a:t>completely</a:t>
            </a:r>
            <a:endParaRPr lang="en-US"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pc="-5" dirty="0">
                <a:latin typeface="Calibri" panose="020F0502020204030204" pitchFamily="34" charset="0"/>
                <a:ea typeface="Calibri" panose="020F0502020204030204" pitchFamily="34" charset="0"/>
              </a:rPr>
              <a:t>C</a:t>
            </a:r>
            <a:r>
              <a:rPr lang="en-US" spc="-5" dirty="0">
                <a:effectLst/>
                <a:latin typeface="Calibri" panose="020F0502020204030204" pitchFamily="34" charset="0"/>
                <a:ea typeface="Calibri" panose="020F0502020204030204" pitchFamily="34" charset="0"/>
              </a:rPr>
              <a:t>arefully</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remove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all</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tape,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remove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dressing</a:t>
            </a:r>
            <a:endParaRPr lang="en-US" spc="-5" dirty="0">
              <a:effectLst/>
              <a:latin typeface="Calibri" panose="020F0502020204030204" pitchFamily="34" charset="0"/>
              <a:ea typeface="Calibri" panose="020F0502020204030204" pitchFamily="34" charset="0"/>
            </a:endParaRPr>
          </a:p>
          <a:p>
            <a:pPr marL="1257300" marR="687705"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pc="-5" dirty="0">
                <a:effectLst/>
                <a:latin typeface="Calibri" panose="020F0502020204030204" pitchFamily="34" charset="0"/>
                <a:ea typeface="Calibri" panose="020F0502020204030204" pitchFamily="34" charset="0"/>
              </a:rPr>
              <a:t>Hold</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sterile gauze pad</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just above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site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stabilize 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tissue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withdraw</a:t>
            </a:r>
            <a:r>
              <a:rPr lang="en-US" spc="-3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catheter by pulling straight back until the catheter is completely out of the vein</a:t>
            </a:r>
          </a:p>
          <a:p>
            <a:pPr marL="1257300" marR="413385"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pc="-5" dirty="0">
                <a:effectLst/>
                <a:latin typeface="Calibri" panose="020F0502020204030204" pitchFamily="34" charset="0"/>
                <a:ea typeface="Calibri" panose="020F0502020204030204" pitchFamily="34" charset="0"/>
              </a:rPr>
              <a:t>Immediately</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cover</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site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sterile gauze pad</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hold</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it against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puncture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site until the bleeding has stopped</a:t>
            </a: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pc="-5" dirty="0">
                <a:effectLst/>
                <a:latin typeface="Calibri" panose="020F0502020204030204" pitchFamily="34" charset="0"/>
                <a:ea typeface="Calibri" panose="020F0502020204030204" pitchFamily="34" charset="0"/>
              </a:rPr>
              <a:t>Tape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dressing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place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or</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cover</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adhesive</a:t>
            </a:r>
            <a:r>
              <a:rPr lang="en-US" spc="-3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bandage</a:t>
            </a:r>
            <a:endParaRPr lang="en-US" spc="-5" dirty="0">
              <a:effectLst/>
              <a:latin typeface="Calibri" panose="020F0502020204030204" pitchFamily="34" charset="0"/>
              <a:ea typeface="Calibri" panose="020F0502020204030204" pitchFamily="34" charset="0"/>
            </a:endParaRPr>
          </a:p>
          <a:p>
            <a:pPr marR="0">
              <a:lnSpc>
                <a:spcPct val="100000"/>
              </a:lnSpc>
              <a:spcBef>
                <a:spcPts val="25"/>
              </a:spcBef>
              <a:spcAft>
                <a:spcPts val="0"/>
              </a:spcAft>
            </a:pPr>
            <a:r>
              <a:rPr lang="en-US" sz="2000" dirty="0">
                <a:effectLst/>
                <a:latin typeface="Calibri" panose="020F0502020204030204" pitchFamily="34" charset="0"/>
                <a:ea typeface="Calibri" panose="020F0502020204030204" pitchFamily="34" charset="0"/>
              </a:rPr>
              <a:t> </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4" name="Picture 2" descr="A person wearing gloves removing an IV from a patient's hand">
            <a:extLst>
              <a:ext uri="{FF2B5EF4-FFF2-40B4-BE49-F238E27FC236}">
                <a16:creationId xmlns:a16="http://schemas.microsoft.com/office/drawing/2014/main" id="{DD16868F-4ACA-A645-F346-3F6E88D5FE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228"/>
          <a:stretch/>
        </p:blipFill>
        <p:spPr bwMode="auto">
          <a:xfrm>
            <a:off x="6062385" y="1970110"/>
            <a:ext cx="2795745" cy="198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2087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346041"/>
            <a:ext cx="8357390" cy="4769527"/>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Drawing blood:</a:t>
            </a:r>
          </a:p>
          <a:p>
            <a:pPr marL="742950" lvl="1" indent="-285750">
              <a:lnSpc>
                <a:spcPct val="100000"/>
              </a:lnSpc>
              <a:spcBef>
                <a:spcPts val="125"/>
              </a:spcBef>
              <a:buSzPct val="100000"/>
              <a:buFont typeface="Wingdings" panose="05000000000000000000" pitchFamily="2" charset="2"/>
              <a:buChar char="§"/>
              <a:tabLst>
                <a:tab pos="515620" algn="l"/>
              </a:tabLst>
            </a:pPr>
            <a:r>
              <a:rPr lang="en-US" spc="-10" dirty="0">
                <a:latin typeface="Calibri" panose="020F0502020204030204" pitchFamily="34" charset="0"/>
                <a:ea typeface="Calibri" panose="020F0502020204030204" pitchFamily="34" charset="0"/>
              </a:rPr>
              <a:t>Purpose</a:t>
            </a:r>
            <a:endParaRPr lang="en-US" spc="-10" dirty="0">
              <a:effectLst/>
              <a:latin typeface="Calibri" panose="020F0502020204030204" pitchFamily="34" charset="0"/>
              <a:ea typeface="Calibri" panose="020F0502020204030204" pitchFamily="34" charset="0"/>
            </a:endParaRPr>
          </a:p>
          <a:p>
            <a:pPr marL="1193800" lvl="4" indent="-285750">
              <a:lnSpc>
                <a:spcPct val="100000"/>
              </a:lnSpc>
              <a:spcBef>
                <a:spcPts val="125"/>
              </a:spcBef>
              <a:buClr>
                <a:schemeClr val="accent1"/>
              </a:buClr>
              <a:buSzPct val="100000"/>
              <a:buFont typeface="Courier New" panose="02070309020205020404" pitchFamily="49" charset="0"/>
              <a:buChar char="o"/>
              <a:tabLst>
                <a:tab pos="515620" algn="l"/>
              </a:tabLst>
            </a:pPr>
            <a:r>
              <a:rPr lang="en-US" sz="1800" spc="-10" dirty="0">
                <a:latin typeface="Calibri" panose="020F0502020204030204" pitchFamily="34" charset="0"/>
                <a:ea typeface="Calibri" panose="020F0502020204030204" pitchFamily="34" charset="0"/>
              </a:rPr>
              <a:t>To obtain blood samples for analysis</a:t>
            </a:r>
            <a:endParaRPr lang="en-US" sz="1800" spc="-10" dirty="0">
              <a:effectLst/>
              <a:latin typeface="Calibri" panose="020F0502020204030204" pitchFamily="34" charset="0"/>
              <a:ea typeface="Calibri" panose="020F0502020204030204" pitchFamily="34" charset="0"/>
            </a:endParaRPr>
          </a:p>
          <a:p>
            <a:pPr marL="908050" lvl="4" indent="0">
              <a:lnSpc>
                <a:spcPct val="100000"/>
              </a:lnSpc>
              <a:spcBef>
                <a:spcPts val="125"/>
              </a:spcBef>
              <a:buClr>
                <a:schemeClr val="accent1"/>
              </a:buClr>
              <a:buSzPct val="100000"/>
              <a:buNone/>
              <a:tabLst>
                <a:tab pos="515620" algn="l"/>
              </a:tabLst>
            </a:pPr>
            <a:endParaRPr lang="en-US" sz="1800" spc="-5" dirty="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SzPct val="100000"/>
              <a:buFont typeface="Wingdings" panose="05000000000000000000" pitchFamily="2" charset="2"/>
              <a:buChar char="§"/>
              <a:tabLst>
                <a:tab pos="686435" algn="l"/>
              </a:tabLst>
            </a:pPr>
            <a:r>
              <a:rPr lang="en-US" spc="-10" dirty="0">
                <a:latin typeface="Calibri" panose="020F0502020204030204" pitchFamily="34" charset="0"/>
                <a:ea typeface="Calibri" panose="020F0502020204030204" pitchFamily="34" charset="0"/>
              </a:rPr>
              <a:t>Equipment</a:t>
            </a:r>
          </a:p>
          <a:p>
            <a:pPr marL="1028700" lvl="2" indent="-342900">
              <a:lnSpc>
                <a:spcPct val="100000"/>
              </a:lnSpc>
              <a:spcBef>
                <a:spcPts val="0"/>
              </a:spcBef>
              <a:buSzPct val="100000"/>
              <a:buFont typeface="Courier New" panose="02070309020205020404" pitchFamily="49" charset="0"/>
              <a:buChar char="o"/>
              <a:tabLst>
                <a:tab pos="686435" algn="l"/>
              </a:tabLst>
            </a:pPr>
            <a:r>
              <a:rPr lang="en-US" spc="-10" dirty="0">
                <a:latin typeface="Calibri" panose="020F0502020204030204" pitchFamily="34" charset="0"/>
                <a:ea typeface="Calibri" panose="020F0502020204030204" pitchFamily="34" charset="0"/>
              </a:rPr>
              <a:t>Blood tubes</a:t>
            </a:r>
          </a:p>
          <a:p>
            <a:pPr marL="685800" lvl="2" indent="0">
              <a:lnSpc>
                <a:spcPct val="100000"/>
              </a:lnSpc>
              <a:spcBef>
                <a:spcPts val="0"/>
              </a:spcBef>
              <a:buSzPct val="100000"/>
              <a:buNone/>
              <a:tabLst>
                <a:tab pos="686435" algn="l"/>
              </a:tabLst>
            </a:pPr>
            <a:endParaRPr lang="en-US" spc="-5" dirty="0">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SzPct val="100000"/>
              <a:buFont typeface="Wingdings" panose="05000000000000000000" pitchFamily="2" charset="2"/>
              <a:buChar char="§"/>
              <a:tabLst>
                <a:tab pos="686435" algn="l"/>
              </a:tabLst>
            </a:pPr>
            <a:r>
              <a:rPr lang="en-US" spc="-5" dirty="0">
                <a:effectLst/>
                <a:latin typeface="Calibri" panose="020F0502020204030204" pitchFamily="34" charset="0"/>
                <a:ea typeface="Calibri" panose="020F0502020204030204" pitchFamily="34" charset="0"/>
              </a:rPr>
              <a:t>Locations to obtain blood samples</a:t>
            </a:r>
          </a:p>
          <a:p>
            <a:pPr marL="971550" lvl="2" indent="-285750">
              <a:spcBef>
                <a:spcPts val="5"/>
              </a:spcBef>
              <a:buSzPct val="100000"/>
              <a:buFont typeface="Courier New" panose="02070309020205020404" pitchFamily="49" charset="0"/>
              <a:buChar char="o"/>
              <a:tabLst>
                <a:tab pos="686435" algn="l"/>
              </a:tabLst>
            </a:pPr>
            <a:r>
              <a:rPr lang="en-US" dirty="0">
                <a:effectLst/>
                <a:latin typeface="Calibri" panose="020F0502020204030204" pitchFamily="34" charset="0"/>
                <a:ea typeface="Calibri" panose="020F0502020204030204" pitchFamily="34" charset="0"/>
              </a:rPr>
              <a:t>Anatomical</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sites</a:t>
            </a:r>
            <a:endParaRPr lang="en-US" dirty="0">
              <a:effectLst/>
              <a:latin typeface="Calibri" panose="020F0502020204030204" pitchFamily="34" charset="0"/>
              <a:ea typeface="Calibri" panose="020F0502020204030204" pitchFamily="34" charset="0"/>
            </a:endParaRPr>
          </a:p>
          <a:p>
            <a:pPr marL="971550" lvl="2" indent="-285750">
              <a:spcBef>
                <a:spcPts val="0"/>
              </a:spcBef>
              <a:buSzPct val="100000"/>
              <a:buFont typeface="Courier New" panose="02070309020205020404" pitchFamily="49" charset="0"/>
              <a:buChar char="o"/>
              <a:tabLst>
                <a:tab pos="686435" algn="l"/>
              </a:tabLst>
            </a:pPr>
            <a:r>
              <a:rPr lang="en-US" dirty="0">
                <a:effectLst/>
                <a:latin typeface="Calibri" panose="020F0502020204030204" pitchFamily="34" charset="0"/>
                <a:ea typeface="Calibri" panose="020F0502020204030204" pitchFamily="34" charset="0"/>
              </a:rPr>
              <a:t>From</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established</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intravenous</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catheter</a:t>
            </a:r>
          </a:p>
          <a:p>
            <a:pPr marL="971550" lvl="2" indent="-285750">
              <a:spcBef>
                <a:spcPts val="0"/>
              </a:spcBef>
              <a:buSzPct val="100000"/>
              <a:buFont typeface="Courier New" panose="02070309020205020404" pitchFamily="49" charset="0"/>
              <a:buChar char="o"/>
              <a:tabLst>
                <a:tab pos="686435" algn="l"/>
              </a:tabLst>
            </a:pPr>
            <a:r>
              <a:rPr lang="en-US" spc="-10" dirty="0">
                <a:latin typeface="Calibri" panose="020F0502020204030204" pitchFamily="34" charset="0"/>
                <a:ea typeface="Calibri" panose="020F0502020204030204" pitchFamily="34" charset="0"/>
              </a:rPr>
              <a:t>Other locations</a:t>
            </a:r>
            <a:endParaRPr lang="en-US" dirty="0">
              <a:effectLst/>
              <a:latin typeface="Calibri" panose="020F0502020204030204" pitchFamily="34" charset="0"/>
              <a:ea typeface="Calibri" panose="020F0502020204030204" pitchFamily="34" charset="0"/>
            </a:endParaRPr>
          </a:p>
          <a:p>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person in gloves drawing blood">
            <a:extLst>
              <a:ext uri="{FF2B5EF4-FFF2-40B4-BE49-F238E27FC236}">
                <a16:creationId xmlns:a16="http://schemas.microsoft.com/office/drawing/2014/main" id="{D4B85854-9F15-E291-119E-3045BABE184A}"/>
              </a:ext>
            </a:extLst>
          </p:cNvPr>
          <p:cNvPicPr>
            <a:picLocks noChangeAspect="1"/>
          </p:cNvPicPr>
          <p:nvPr/>
        </p:nvPicPr>
        <p:blipFill>
          <a:blip r:embed="rId3"/>
          <a:stretch>
            <a:fillRect/>
          </a:stretch>
        </p:blipFill>
        <p:spPr>
          <a:xfrm>
            <a:off x="5149667" y="2752575"/>
            <a:ext cx="3532307" cy="1956458"/>
          </a:xfrm>
          <a:prstGeom prst="rect">
            <a:avLst/>
          </a:prstGeom>
        </p:spPr>
      </p:pic>
    </p:spTree>
    <p:extLst>
      <p:ext uri="{BB962C8B-B14F-4D97-AF65-F5344CB8AC3E}">
        <p14:creationId xmlns:p14="http://schemas.microsoft.com/office/powerpoint/2010/main" val="11065955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346041"/>
            <a:ext cx="8357390" cy="4769527"/>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5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Techniques for obtaining a blood sample:</a:t>
            </a:r>
          </a:p>
          <a:p>
            <a:pPr marL="742950" marR="0"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latin typeface="Calibri" panose="020F0502020204030204" pitchFamily="34" charset="0"/>
                <a:ea typeface="Calibri" panose="020F0502020204030204" pitchFamily="34" charset="0"/>
              </a:rPr>
              <a:t>E</a:t>
            </a:r>
            <a:r>
              <a:rPr lang="en-US" dirty="0">
                <a:effectLst/>
                <a:latin typeface="Calibri" panose="020F0502020204030204" pitchFamily="34" charset="0"/>
                <a:ea typeface="Calibri" panose="020F0502020204030204" pitchFamily="34" charset="0"/>
              </a:rPr>
              <a:t>ach</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filled</a:t>
            </a:r>
            <a:r>
              <a:rPr lang="en-US" spc="-10" dirty="0">
                <a:effectLst/>
                <a:latin typeface="Calibri" panose="020F0502020204030204" pitchFamily="34" charset="0"/>
                <a:ea typeface="Calibri" panose="020F0502020204030204" pitchFamily="34" charset="0"/>
              </a:rPr>
              <a:t> completely</a:t>
            </a:r>
            <a:endParaRPr lang="en-US" dirty="0">
              <a:effectLst/>
              <a:latin typeface="Calibri" panose="020F0502020204030204" pitchFamily="34" charset="0"/>
              <a:ea typeface="Calibri" panose="020F0502020204030204" pitchFamily="34" charset="0"/>
            </a:endParaRPr>
          </a:p>
          <a:p>
            <a:pPr marL="742950" marR="697230" lvl="1" indent="-285750">
              <a:lnSpc>
                <a:spcPct val="15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Blood</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samples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acquired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prior</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flushing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line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administrating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fluid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prevent diluting sample</a:t>
            </a:r>
          </a:p>
          <a:p>
            <a:pPr marL="742950" marR="436245" lvl="1" indent="-285750">
              <a:lnSpc>
                <a:spcPct val="15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Blood</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withdrawn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from</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angio-catheters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sized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20</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gauge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larger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using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Leur</a:t>
            </a:r>
            <a:r>
              <a:rPr lang="en-US" dirty="0">
                <a:effectLst/>
                <a:latin typeface="Calibri" panose="020F0502020204030204" pitchFamily="34" charset="0"/>
                <a:ea typeface="Calibri" panose="020F0502020204030204" pitchFamily="34" charset="0"/>
              </a:rPr>
              <a:t>-lock syringe or vacutainer device (it may be necessary to use a smaller gauge angio-catheter in pediatric patients)</a:t>
            </a:r>
          </a:p>
          <a:p>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0856463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346041"/>
            <a:ext cx="8357390" cy="4769527"/>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Techniques for obtaining a blood sample:</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742950" marR="583565" lvl="1" indent="-28575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Transfer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blood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collection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tubes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using</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needle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free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device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vacutainer</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blood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transfer </a:t>
            </a:r>
            <a:r>
              <a:rPr lang="en-US" spc="-10" dirty="0">
                <a:effectLst/>
                <a:latin typeface="Calibri" panose="020F0502020204030204" pitchFamily="34" charset="0"/>
                <a:ea typeface="Calibri" panose="020F0502020204030204" pitchFamily="34" charset="0"/>
              </a:rPr>
              <a:t>device</a:t>
            </a:r>
            <a:endParaRPr lang="en-US"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Once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blood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obtained,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outside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tube should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labeled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patient’s</a:t>
            </a:r>
            <a:r>
              <a:rPr lang="en-US" sz="2000" spc="-5" dirty="0">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name,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date,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time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drawn</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by</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whom</a:t>
            </a:r>
            <a:endParaRPr lang="en-US" sz="2000" dirty="0">
              <a:effectLst/>
              <a:latin typeface="Calibri" panose="020F0502020204030204" pitchFamily="34" charset="0"/>
              <a:ea typeface="Calibri" panose="020F0502020204030204" pitchFamily="34" charset="0"/>
            </a:endParaRPr>
          </a:p>
          <a:p>
            <a:pPr marL="1257300" marR="367665" lvl="2" indent="-342900">
              <a:lnSpc>
                <a:spcPct val="100000"/>
              </a:lnSpc>
              <a:spcBef>
                <a:spcPts val="95"/>
              </a:spcBef>
              <a:spcAft>
                <a:spcPts val="0"/>
              </a:spcAft>
              <a:buSzPct val="100000"/>
              <a:buFont typeface="Courier New" panose="02070309020205020404" pitchFamily="49" charset="0"/>
              <a:buChar char="o"/>
              <a:tabLst>
                <a:tab pos="915035" algn="l"/>
              </a:tabLst>
            </a:pPr>
            <a:r>
              <a:rPr lang="en-US" sz="2000" spc="-5" dirty="0">
                <a:latin typeface="Calibri" panose="020F0502020204030204" pitchFamily="34" charset="0"/>
                <a:ea typeface="Calibri" panose="020F0502020204030204" pitchFamily="34" charset="0"/>
              </a:rPr>
              <a:t>A</a:t>
            </a:r>
            <a:r>
              <a:rPr lang="en-US" sz="2000" spc="-5" dirty="0">
                <a:effectLst/>
                <a:latin typeface="Calibri" panose="020F0502020204030204" pitchFamily="34" charset="0"/>
                <a:ea typeface="Calibri" panose="020F0502020204030204" pitchFamily="34" charset="0"/>
              </a:rPr>
              <a:t>ny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information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that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useful,</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such</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“drawn</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before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administration of 50% dextrose”</a:t>
            </a:r>
          </a:p>
          <a:p>
            <a:pPr marL="1257300" marR="302895"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latin typeface="Calibri" panose="020F0502020204030204" pitchFamily="34" charset="0"/>
                <a:ea typeface="Calibri" panose="020F0502020204030204" pitchFamily="34" charset="0"/>
              </a:rPr>
              <a:t>T</a:t>
            </a:r>
            <a:r>
              <a:rPr lang="en-US" sz="2000" spc="-5" dirty="0">
                <a:effectLst/>
                <a:latin typeface="Calibri" panose="020F0502020204030204" pitchFamily="34" charset="0"/>
                <a:ea typeface="Calibri" panose="020F0502020204030204" pitchFamily="34" charset="0"/>
              </a:rPr>
              <a:t>he filled blood collection tubes should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stored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appropriate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bag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prevent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contamination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 accidental</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breakage</a:t>
            </a:r>
          </a:p>
          <a:p>
            <a:endParaRPr lang="en-US"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2741128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346041"/>
            <a:ext cx="8181324" cy="4769527"/>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Saline IV access locks:</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r>
              <a:rPr lang="en-US" spc="-5" dirty="0">
                <a:effectLst/>
                <a:latin typeface="Calibri" panose="020F0502020204030204" pitchFamily="34" charset="0"/>
                <a:ea typeface="Calibri" panose="020F0502020204030204" pitchFamily="34" charset="0"/>
              </a:rPr>
              <a:t>Saline lock </a:t>
            </a:r>
            <a:r>
              <a:rPr lang="en-US" dirty="0">
                <a:effectLst/>
                <a:latin typeface="Calibri" panose="020F0502020204030204" pitchFamily="34" charset="0"/>
                <a:ea typeface="Calibri" panose="020F0502020204030204" pitchFamily="34" charset="0"/>
              </a:rPr>
              <a:t>devices</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maintain intravenous access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while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avoiding the risk</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inadvertent rapid-fluid administration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inconvenience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manipulating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fluid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bags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while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moving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 handling patients</a:t>
            </a:r>
          </a:p>
          <a:p>
            <a:pPr marR="485140" lvl="1" indent="0" algn="just">
              <a:spcBef>
                <a:spcPts val="115"/>
              </a:spcBef>
              <a:buSzPct val="100000"/>
              <a:buNone/>
              <a:tabLst>
                <a:tab pos="457835" algn="l"/>
              </a:tabLst>
            </a:pPr>
            <a:endParaRPr lang="en-US" spc="-5" dirty="0">
              <a:effectLst/>
              <a:latin typeface="Calibri" panose="020F0502020204030204" pitchFamily="34" charset="0"/>
              <a:ea typeface="Calibri" panose="020F050202020403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r>
              <a:rPr lang="en-US" spc="-10" dirty="0">
                <a:effectLst/>
                <a:latin typeface="Calibri" panose="020F0502020204030204" pitchFamily="34" charset="0"/>
                <a:ea typeface="Calibri" panose="020F0502020204030204" pitchFamily="34" charset="0"/>
              </a:rPr>
              <a:t>Equipment</a:t>
            </a:r>
            <a:endParaRPr lang="en-US" spc="-5" dirty="0">
              <a:effectLst/>
              <a:latin typeface="Calibri" panose="020F0502020204030204" pitchFamily="34" charset="0"/>
              <a:ea typeface="Calibri" panose="020F0502020204030204" pitchFamily="34" charset="0"/>
            </a:endParaRPr>
          </a:p>
          <a:p>
            <a:pPr marL="1143000" lvl="3" indent="-285750">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Infusion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adapter</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device</a:t>
            </a:r>
            <a:endParaRPr lang="en-US" sz="2000" dirty="0">
              <a:effectLst/>
              <a:latin typeface="Calibri" panose="020F0502020204030204" pitchFamily="34" charset="0"/>
              <a:ea typeface="Calibri" panose="020F0502020204030204" pitchFamily="34" charset="0"/>
            </a:endParaRPr>
          </a:p>
          <a:p>
            <a:pPr marL="1143000" lvl="3" indent="-285750">
              <a:spcBef>
                <a:spcPts val="5"/>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Vial</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normal</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saline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a:t>
            </a:r>
            <a:r>
              <a:rPr lang="en-US" sz="2000" spc="-10" dirty="0">
                <a:effectLst/>
                <a:latin typeface="Calibri" panose="020F0502020204030204" pitchFamily="34" charset="0"/>
                <a:ea typeface="Calibri" panose="020F0502020204030204" pitchFamily="34" charset="0"/>
              </a:rPr>
              <a:t> injection</a:t>
            </a:r>
            <a:endParaRPr lang="en-US" sz="2000" dirty="0">
              <a:effectLst/>
              <a:latin typeface="Calibri" panose="020F0502020204030204" pitchFamily="34" charset="0"/>
              <a:ea typeface="Calibri" panose="020F0502020204030204" pitchFamily="34" charset="0"/>
            </a:endParaRPr>
          </a:p>
          <a:p>
            <a:pPr marL="1143000" lvl="3" indent="-285750">
              <a:spcBef>
                <a:spcPts val="5"/>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Syringe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with</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needle</a:t>
            </a:r>
            <a:endParaRPr lang="en-US" sz="2000" dirty="0">
              <a:effectLst/>
              <a:latin typeface="Calibri" panose="020F0502020204030204" pitchFamily="34" charset="0"/>
              <a:ea typeface="Calibri" panose="020F0502020204030204" pitchFamily="34" charset="0"/>
            </a:endParaRPr>
          </a:p>
          <a:p>
            <a:pPr marL="1143000" lvl="3" indent="-285750">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Alcohol</a:t>
            </a:r>
            <a:r>
              <a:rPr lang="en-US" sz="2000" spc="-20" dirty="0">
                <a:effectLst/>
                <a:latin typeface="Calibri" panose="020F0502020204030204" pitchFamily="34" charset="0"/>
                <a:ea typeface="Calibri" panose="020F0502020204030204" pitchFamily="34" charset="0"/>
              </a:rPr>
              <a:t> wipe</a:t>
            </a: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a:extLst>
              <a:ext uri="{FF2B5EF4-FFF2-40B4-BE49-F238E27FC236}">
                <a16:creationId xmlns:a16="http://schemas.microsoft.com/office/drawing/2014/main" id="{315B76B6-95CC-0978-F368-12DF5C8434E0}"/>
              </a:ext>
            </a:extLst>
          </p:cNvPr>
          <p:cNvPicPr>
            <a:picLocks noChangeAspect="1"/>
          </p:cNvPicPr>
          <p:nvPr/>
        </p:nvPicPr>
        <p:blipFill>
          <a:blip r:embed="rId3"/>
          <a:stretch>
            <a:fillRect/>
          </a:stretch>
        </p:blipFill>
        <p:spPr>
          <a:xfrm>
            <a:off x="5083156" y="3800457"/>
            <a:ext cx="3430420" cy="2315111"/>
          </a:xfrm>
          <a:prstGeom prst="rect">
            <a:avLst/>
          </a:prstGeom>
        </p:spPr>
      </p:pic>
    </p:spTree>
    <p:extLst>
      <p:ext uri="{BB962C8B-B14F-4D97-AF65-F5344CB8AC3E}">
        <p14:creationId xmlns:p14="http://schemas.microsoft.com/office/powerpoint/2010/main" val="20082766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346041"/>
            <a:ext cx="8357390" cy="4769527"/>
          </a:xfrm>
        </p:spPr>
        <p:txBody>
          <a:bodyPr/>
          <a:lstStyle/>
          <a:p>
            <a:pPr>
              <a:lnSpc>
                <a:spcPct val="100000"/>
              </a:lnSpc>
            </a:pPr>
            <a:r>
              <a:rPr lang="en-US" b="1" dirty="0"/>
              <a:t>                                      Lesson 4 Intravenous Cannulation:</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Saline IV access locks:</a:t>
            </a:r>
          </a:p>
          <a:p>
            <a:pPr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862013" lvl="1" indent="-342900">
              <a:lnSpc>
                <a:spcPct val="150000"/>
              </a:lnSpc>
              <a:spcBef>
                <a:spcPts val="0"/>
              </a:spcBef>
              <a:buSzPct val="100000"/>
              <a:buFont typeface="Wingdings" panose="05000000000000000000" pitchFamily="2" charset="2"/>
              <a:buChar char="§"/>
              <a:tabLst>
                <a:tab pos="457835" algn="l"/>
              </a:tabLst>
            </a:pPr>
            <a:r>
              <a:rPr lang="en-US" spc="-5" dirty="0">
                <a:effectLst/>
                <a:latin typeface="Calibri" panose="020F0502020204030204" pitchFamily="34" charset="0"/>
                <a:ea typeface="Calibri" panose="020F0502020204030204" pitchFamily="34" charset="0"/>
              </a:rPr>
              <a:t>Candidates</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for</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saline</a:t>
            </a:r>
            <a:r>
              <a:rPr lang="en-US" spc="-3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locks</a:t>
            </a:r>
            <a:endParaRPr lang="en-US" spc="-5" dirty="0">
              <a:effectLst/>
              <a:latin typeface="Calibri" panose="020F0502020204030204" pitchFamily="34" charset="0"/>
              <a:ea typeface="Calibri" panose="020F0502020204030204" pitchFamily="34" charset="0"/>
            </a:endParaRPr>
          </a:p>
          <a:p>
            <a:pPr marL="1200150" lvl="3" indent="-342900">
              <a:lnSpc>
                <a:spcPct val="150000"/>
              </a:lnSpc>
              <a:spcBef>
                <a:spcPts val="5"/>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Patients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who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would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have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IV</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placed</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establish</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venous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access</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prophylactically</a:t>
            </a:r>
            <a:endParaRPr lang="en-US" sz="2000" dirty="0">
              <a:effectLst/>
              <a:latin typeface="Calibri" panose="020F0502020204030204" pitchFamily="34" charset="0"/>
              <a:ea typeface="Calibri" panose="020F0502020204030204" pitchFamily="34" charset="0"/>
            </a:endParaRPr>
          </a:p>
          <a:p>
            <a:pPr marL="1200150" lvl="3" indent="-342900">
              <a:lnSpc>
                <a:spcPct val="150000"/>
              </a:lnSpc>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Patients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who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would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have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IV</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placed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administer</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medication</a:t>
            </a:r>
            <a:endParaRPr lang="en-US" sz="2000" dirty="0">
              <a:effectLst/>
              <a:latin typeface="Calibri" panose="020F0502020204030204" pitchFamily="34" charset="0"/>
              <a:ea typeface="Calibri" panose="020F0502020204030204" pitchFamily="34" charset="0"/>
            </a:endParaRPr>
          </a:p>
          <a:p>
            <a:pPr marL="1200150" marR="501650" lvl="3" indent="-342900">
              <a:lnSpc>
                <a:spcPct val="150000"/>
              </a:lnSpc>
              <a:spcBef>
                <a:spcPts val="1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Patients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who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will</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need</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have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continued</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IV</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access</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AFTER</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solution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medication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has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been fully administered</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331965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08278" y="1606082"/>
            <a:ext cx="6665948" cy="4662833"/>
          </a:xfrm>
        </p:spPr>
        <p:txBody>
          <a:bodyPr/>
          <a:lstStyle/>
          <a:p>
            <a:pPr algn="ctr"/>
            <a:r>
              <a:rPr lang="en-US" b="1" dirty="0"/>
              <a:t> Fundamental elements of critical thinking for EMT-IVs: </a:t>
            </a:r>
          </a:p>
          <a:p>
            <a:pPr algn="ctr"/>
            <a:endParaRPr lang="en-US" b="1" dirty="0">
              <a:effectLst/>
              <a:ea typeface="Calibri" panose="020F0502020204030204" pitchFamily="34" charset="0"/>
            </a:endParaRPr>
          </a:p>
          <a:p>
            <a:pPr marL="342900" marR="0" lvl="0" indent="-342900">
              <a:lnSpc>
                <a:spcPct val="200000"/>
              </a:lnSpc>
              <a:spcBef>
                <a:spcPts val="115"/>
              </a:spcBef>
              <a:spcAft>
                <a:spcPts val="0"/>
              </a:spcAft>
              <a:buSzPct val="100000"/>
              <a:buFont typeface="Wingdings" panose="05000000000000000000" pitchFamily="2" charset="2"/>
              <a:buChar char="§"/>
              <a:tabLst>
                <a:tab pos="457835" algn="l"/>
              </a:tabLst>
            </a:pPr>
            <a:r>
              <a:rPr lang="en-US" sz="2000" spc="-5" dirty="0">
                <a:effectLst/>
                <a:latin typeface="Calibri" panose="020F0502020204030204" pitchFamily="34" charset="0"/>
                <a:ea typeface="Calibri" panose="020F0502020204030204" pitchFamily="34" charset="0"/>
              </a:rPr>
              <a:t>Adequate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fund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knowledge</a:t>
            </a:r>
            <a:endParaRPr lang="en-US" sz="2000" spc="-5" dirty="0">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ct val="100000"/>
              <a:buFont typeface="Wingdings" panose="05000000000000000000" pitchFamily="2" charset="2"/>
              <a:buChar char="§"/>
              <a:tabLst>
                <a:tab pos="457835" algn="l"/>
              </a:tabLst>
            </a:pPr>
            <a:r>
              <a:rPr lang="en-US" sz="2000" spc="-5" dirty="0">
                <a:effectLst/>
                <a:latin typeface="Calibri" panose="020F0502020204030204" pitchFamily="34" charset="0"/>
                <a:ea typeface="Calibri" panose="020F0502020204030204" pitchFamily="34" charset="0"/>
              </a:rPr>
              <a:t>Ability</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pay</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attention</a:t>
            </a:r>
            <a:endParaRPr lang="en-US" sz="2000" spc="-5" dirty="0">
              <a:effectLst/>
              <a:latin typeface="Calibri" panose="020F0502020204030204" pitchFamily="34" charset="0"/>
              <a:ea typeface="Calibri" panose="020F0502020204030204" pitchFamily="34" charset="0"/>
            </a:endParaRPr>
          </a:p>
          <a:p>
            <a:pPr marL="342900" marR="0" lvl="0" indent="-342900">
              <a:lnSpc>
                <a:spcPct val="200000"/>
              </a:lnSpc>
              <a:spcBef>
                <a:spcPts val="5"/>
              </a:spcBef>
              <a:spcAft>
                <a:spcPts val="0"/>
              </a:spcAft>
              <a:buSzPct val="100000"/>
              <a:buFont typeface="Wingdings" panose="05000000000000000000" pitchFamily="2" charset="2"/>
              <a:buChar char="§"/>
              <a:tabLst>
                <a:tab pos="457835" algn="l"/>
              </a:tabLst>
            </a:pPr>
            <a:r>
              <a:rPr lang="en-US" sz="2000" spc="-5" dirty="0">
                <a:effectLst/>
                <a:latin typeface="Calibri" panose="020F0502020204030204" pitchFamily="34" charset="0"/>
                <a:ea typeface="Calibri" panose="020F0502020204030204" pitchFamily="34" charset="0"/>
              </a:rPr>
              <a:t>Ability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gather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organize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data</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form </a:t>
            </a:r>
            <a:r>
              <a:rPr lang="en-US" sz="2000" spc="-10" dirty="0">
                <a:effectLst/>
                <a:latin typeface="Calibri" panose="020F0502020204030204" pitchFamily="34" charset="0"/>
                <a:ea typeface="Calibri" panose="020F0502020204030204" pitchFamily="34" charset="0"/>
              </a:rPr>
              <a:t>concepts</a:t>
            </a:r>
            <a:endParaRPr lang="en-US" sz="2000" spc="-5" dirty="0">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ct val="100000"/>
              <a:buFont typeface="Wingdings" panose="05000000000000000000" pitchFamily="2" charset="2"/>
              <a:buChar char="§"/>
              <a:tabLst>
                <a:tab pos="457835" algn="l"/>
              </a:tabLst>
            </a:pPr>
            <a:r>
              <a:rPr lang="en-US" sz="2000" spc="-5" dirty="0">
                <a:effectLst/>
                <a:latin typeface="Calibri" panose="020F0502020204030204" pitchFamily="34" charset="0"/>
                <a:ea typeface="Calibri" panose="020F0502020204030204" pitchFamily="34" charset="0"/>
              </a:rPr>
              <a:t>Ability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identify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deal</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medical </a:t>
            </a:r>
            <a:r>
              <a:rPr lang="en-US" sz="2000" spc="-10" dirty="0">
                <a:effectLst/>
                <a:latin typeface="Calibri" panose="020F0502020204030204" pitchFamily="34" charset="0"/>
                <a:ea typeface="Calibri" panose="020F0502020204030204" pitchFamily="34" charset="0"/>
              </a:rPr>
              <a:t>ambiguity</a:t>
            </a:r>
            <a:endParaRPr lang="en-US" sz="2000" spc="-5" dirty="0">
              <a:effectLst/>
              <a:latin typeface="Calibri" panose="020F0502020204030204" pitchFamily="34" charset="0"/>
              <a:ea typeface="Calibri" panose="020F0502020204030204" pitchFamily="34" charset="0"/>
            </a:endParaRPr>
          </a:p>
          <a:p>
            <a:pPr marL="914400" lvl="2" indent="0">
              <a:lnSpc>
                <a:spcPct val="150000"/>
              </a:lnSpc>
              <a:spcBef>
                <a:spcPts val="0"/>
              </a:spcBef>
              <a:buSzPts val="1100"/>
              <a:buNone/>
              <a:tabLst>
                <a:tab pos="1282065" algn="l"/>
              </a:tabLst>
            </a:pPr>
            <a:endParaRPr lang="en-US" sz="2000"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a:extLst>
              <a:ext uri="{FF2B5EF4-FFF2-40B4-BE49-F238E27FC236}">
                <a16:creationId xmlns:a16="http://schemas.microsoft.com/office/drawing/2014/main" id="{C4739D9F-A940-96DB-1125-3D1172E3FE4C}"/>
              </a:ext>
              <a:ext uri="{C183D7F6-B498-43B3-948B-1728B52AA6E4}">
                <adec:decorative xmlns:adec="http://schemas.microsoft.com/office/drawing/2017/decorative" val="1"/>
              </a:ext>
            </a:extLst>
          </p:cNvPr>
          <p:cNvPicPr>
            <a:picLocks noChangeAspect="1"/>
          </p:cNvPicPr>
          <p:nvPr/>
        </p:nvPicPr>
        <p:blipFill rotWithShape="1">
          <a:blip r:embed="rId3"/>
          <a:srcRect l="551" t="33584" r="-551" b="-33584"/>
          <a:stretch/>
        </p:blipFill>
        <p:spPr>
          <a:xfrm>
            <a:off x="5015002" y="5066108"/>
            <a:ext cx="3708716" cy="1195505"/>
          </a:xfrm>
          <a:prstGeom prst="rect">
            <a:avLst/>
          </a:prstGeom>
        </p:spPr>
      </p:pic>
    </p:spTree>
    <p:extLst>
      <p:ext uri="{BB962C8B-B14F-4D97-AF65-F5344CB8AC3E}">
        <p14:creationId xmlns:p14="http://schemas.microsoft.com/office/powerpoint/2010/main" val="1505731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346041"/>
            <a:ext cx="8357390" cy="4769527"/>
          </a:xfrm>
        </p:spPr>
        <p:txBody>
          <a:bodyPr/>
          <a:lstStyle/>
          <a:p>
            <a:pPr>
              <a:lnSpc>
                <a:spcPct val="100000"/>
              </a:lnSpc>
            </a:pPr>
            <a:r>
              <a:rPr lang="en-US" b="1" dirty="0"/>
              <a:t>                                      Lesson 4 Intravenous Cannulation:</a:t>
            </a:r>
          </a:p>
          <a:p>
            <a:pPr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862013" lvl="1" indent="-342900">
              <a:lnSpc>
                <a:spcPct val="150000"/>
              </a:lnSpc>
              <a:spcBef>
                <a:spcPts val="0"/>
              </a:spcBef>
              <a:buSzPct val="100000"/>
              <a:buFont typeface="Wingdings" panose="05000000000000000000" pitchFamily="2" charset="2"/>
              <a:buChar char="§"/>
              <a:tabLst>
                <a:tab pos="457835" algn="l"/>
              </a:tabLst>
            </a:pPr>
            <a:r>
              <a:rPr lang="en-US" spc="-5" dirty="0">
                <a:effectLst/>
                <a:latin typeface="Calibri" panose="020F0502020204030204" pitchFamily="34" charset="0"/>
                <a:ea typeface="Calibri" panose="020F0502020204030204" pitchFamily="34" charset="0"/>
              </a:rPr>
              <a:t>Candidates</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for</a:t>
            </a:r>
            <a:r>
              <a:rPr lang="en-US" spc="-20" dirty="0">
                <a:effectLst/>
                <a:latin typeface="Calibri" panose="020F0502020204030204" pitchFamily="34" charset="0"/>
                <a:ea typeface="Calibri" panose="020F0502020204030204" pitchFamily="34" charset="0"/>
              </a:rPr>
              <a:t> </a:t>
            </a:r>
            <a:r>
              <a:rPr lang="en-US" spc="-5" dirty="0">
                <a:latin typeface="Calibri" panose="020F0502020204030204" pitchFamily="34" charset="0"/>
                <a:ea typeface="Calibri" panose="020F0502020204030204" pitchFamily="34" charset="0"/>
              </a:rPr>
              <a:t>c</a:t>
            </a:r>
            <a:r>
              <a:rPr lang="en-US" spc="-5" dirty="0">
                <a:effectLst/>
                <a:latin typeface="Calibri" panose="020F0502020204030204" pitchFamily="34" charset="0"/>
                <a:ea typeface="Calibri" panose="020F0502020204030204" pitchFamily="34" charset="0"/>
              </a:rPr>
              <a:t>onventional</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IV</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therapy</a:t>
            </a:r>
            <a:r>
              <a:rPr lang="en-US" spc="-3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appropriate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solutions</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administrations</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sets</a:t>
            </a:r>
            <a:endParaRPr lang="en-US" spc="-5" dirty="0">
              <a:effectLst/>
              <a:latin typeface="Calibri" panose="020F0502020204030204" pitchFamily="34" charset="0"/>
              <a:ea typeface="Calibri" panose="020F0502020204030204" pitchFamily="34" charset="0"/>
            </a:endParaRPr>
          </a:p>
          <a:p>
            <a:pPr marL="1200150" lvl="3" indent="-342900">
              <a:lnSpc>
                <a:spcPct val="150000"/>
              </a:lnSpc>
              <a:spcBef>
                <a:spcPts val="5"/>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Patients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requiring</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volume</a:t>
            </a:r>
            <a:r>
              <a:rPr lang="en-US" sz="2000" spc="-10" dirty="0">
                <a:effectLst/>
                <a:latin typeface="Calibri" panose="020F0502020204030204" pitchFamily="34" charset="0"/>
                <a:ea typeface="Calibri" panose="020F0502020204030204" pitchFamily="34" charset="0"/>
              </a:rPr>
              <a:t> resuscitation</a:t>
            </a:r>
            <a:endParaRPr lang="en-US" sz="2000" dirty="0">
              <a:effectLst/>
              <a:latin typeface="Calibri" panose="020F0502020204030204" pitchFamily="34" charset="0"/>
              <a:ea typeface="Calibri" panose="020F0502020204030204" pitchFamily="34" charset="0"/>
            </a:endParaRPr>
          </a:p>
          <a:p>
            <a:pPr marL="1200150" marR="324485" lvl="3" indent="-342900">
              <a:lnSpc>
                <a:spcPct val="150000"/>
              </a:lnSpc>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Patients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requiring</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continuous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drip</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infusion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medication.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Patients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with</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medications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other</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than IV fluids are beyond the scope of EMT-IV Therapy providers.</a:t>
            </a:r>
          </a:p>
          <a:p>
            <a:pPr marL="1200150" lvl="3" indent="-342900">
              <a:lnSpc>
                <a:spcPct val="150000"/>
              </a:lnSpc>
              <a:spcBef>
                <a:spcPts val="0"/>
              </a:spcBef>
              <a:buSzPct val="100000"/>
              <a:buFont typeface="Courier New" panose="02070309020205020404" pitchFamily="49" charset="0"/>
              <a:buChar char="o"/>
              <a:tabLst>
                <a:tab pos="686435" algn="l"/>
              </a:tabLst>
            </a:pPr>
            <a:r>
              <a:rPr lang="en-US" sz="2000" dirty="0">
                <a:effectLst/>
                <a:latin typeface="Calibri" panose="020F0502020204030204" pitchFamily="34" charset="0"/>
                <a:ea typeface="Calibri" panose="020F0502020204030204" pitchFamily="34" charset="0"/>
              </a:rPr>
              <a:t>Patients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requiring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cardiac</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other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resuscitation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with</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frequent</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medications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sequence</a:t>
            </a:r>
            <a:endParaRPr lang="en-US" sz="2000" dirty="0">
              <a:effectLst/>
              <a:latin typeface="Calibri" panose="020F0502020204030204" pitchFamily="34" charset="0"/>
              <a:ea typeface="Calibri" panose="020F0502020204030204" pitchFamily="34" charset="0"/>
            </a:endParaRPr>
          </a:p>
          <a:p>
            <a:pPr marL="1200150" lvl="3" indent="-342900">
              <a:lnSpc>
                <a:spcPct val="150000"/>
              </a:lnSpc>
              <a:spcBef>
                <a:spcPts val="5"/>
              </a:spcBef>
              <a:buSzPct val="100000"/>
              <a:buFont typeface="Courier New" panose="02070309020205020404" pitchFamily="49" charset="0"/>
              <a:buChar char="o"/>
              <a:tabLst>
                <a:tab pos="6864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5321576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533466"/>
            <a:ext cx="8743595" cy="4582102"/>
          </a:xfrm>
        </p:spPr>
        <p:txBody>
          <a:bodyPr/>
          <a:lstStyle/>
          <a:p>
            <a:pPr>
              <a:lnSpc>
                <a:spcPct val="100000"/>
              </a:lnSpc>
            </a:pPr>
            <a:r>
              <a:rPr lang="en-US" b="1" dirty="0"/>
              <a:t>                                      Lesson 4 Intraosseous line placement:</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The chief indications for IO line insertion</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862013" marR="485140" lvl="1" indent="-342900" algn="just">
              <a:lnSpc>
                <a:spcPct val="150000"/>
              </a:lnSpc>
              <a:spcBef>
                <a:spcPts val="115"/>
              </a:spcBef>
              <a:buSzPct val="100000"/>
              <a:buFont typeface="Wingdings" panose="05000000000000000000" pitchFamily="2" charset="2"/>
              <a:buChar char="§"/>
              <a:tabLst>
                <a:tab pos="457835" algn="l"/>
              </a:tabLst>
            </a:pPr>
            <a:r>
              <a:rPr lang="en-US" spc="-5" dirty="0">
                <a:latin typeface="Calibri" panose="020F0502020204030204" pitchFamily="34" charset="0"/>
                <a:ea typeface="Calibri" panose="020F0502020204030204" pitchFamily="34" charset="0"/>
              </a:rPr>
              <a:t>Compensated &amp; Uncompensated Shock</a:t>
            </a:r>
          </a:p>
          <a:p>
            <a:pPr marL="1314450" lvl="1" indent="-342900">
              <a:lnSpc>
                <a:spcPct val="150000"/>
              </a:lnSpc>
              <a:spcBef>
                <a:spcPts val="0"/>
              </a:spcBef>
              <a:buSzPct val="100000"/>
              <a:tabLst>
                <a:tab pos="1143635" algn="l"/>
              </a:tabLst>
            </a:pPr>
            <a:r>
              <a:rPr lang="en-US" spc="-10" dirty="0">
                <a:effectLst/>
                <a:latin typeface="Calibri" panose="020F0502020204030204" pitchFamily="34" charset="0"/>
                <a:ea typeface="Arial" panose="020B0604020202020204" pitchFamily="34" charset="0"/>
              </a:rPr>
              <a:t>Hypovolemia</a:t>
            </a:r>
            <a:endParaRPr lang="en-US" spc="-15" dirty="0">
              <a:effectLst/>
              <a:latin typeface="Calibri" panose="020F0502020204030204" pitchFamily="34" charset="0"/>
              <a:ea typeface="Arial" panose="020B0604020202020204" pitchFamily="34" charset="0"/>
            </a:endParaRPr>
          </a:p>
          <a:p>
            <a:pPr marL="1314450" lvl="1" indent="-342900">
              <a:lnSpc>
                <a:spcPct val="150000"/>
              </a:lnSpc>
              <a:spcBef>
                <a:spcPts val="0"/>
              </a:spcBef>
              <a:buSzPct val="100000"/>
              <a:tabLst>
                <a:tab pos="1143635" algn="l"/>
              </a:tabLst>
            </a:pPr>
            <a:r>
              <a:rPr lang="en-US" spc="-10" dirty="0">
                <a:effectLst/>
                <a:latin typeface="Calibri" panose="020F0502020204030204" pitchFamily="34" charset="0"/>
                <a:ea typeface="Arial" panose="020B0604020202020204" pitchFamily="34" charset="0"/>
              </a:rPr>
              <a:t>Sepsis</a:t>
            </a:r>
            <a:endParaRPr lang="en-US" spc="-15" dirty="0">
              <a:effectLst/>
              <a:latin typeface="Calibri" panose="020F0502020204030204" pitchFamily="34" charset="0"/>
              <a:ea typeface="Arial" panose="020B0604020202020204" pitchFamily="34" charset="0"/>
            </a:endParaRPr>
          </a:p>
          <a:p>
            <a:pPr marL="1314450" lvl="1" indent="-342900">
              <a:lnSpc>
                <a:spcPct val="150000"/>
              </a:lnSpc>
              <a:spcBef>
                <a:spcPts val="5"/>
              </a:spcBef>
              <a:buSzPct val="100000"/>
              <a:tabLst>
                <a:tab pos="1143635" algn="l"/>
              </a:tabLst>
            </a:pPr>
            <a:r>
              <a:rPr lang="en-US" spc="-15" dirty="0">
                <a:effectLst/>
                <a:latin typeface="Calibri" panose="020F0502020204030204" pitchFamily="34" charset="0"/>
                <a:ea typeface="Arial" panose="020B0604020202020204" pitchFamily="34" charset="0"/>
              </a:rPr>
              <a:t>Cardiac</a:t>
            </a:r>
            <a:r>
              <a:rPr lang="en-US" spc="-35"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problems</a:t>
            </a:r>
          </a:p>
          <a:p>
            <a:pPr marL="1314450" lvl="1" indent="-342900">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person checking IO placement">
            <a:extLst>
              <a:ext uri="{FF2B5EF4-FFF2-40B4-BE49-F238E27FC236}">
                <a16:creationId xmlns:a16="http://schemas.microsoft.com/office/drawing/2014/main" id="{52B772E1-FB5B-C0FA-36F8-47626BA9FB5A}"/>
              </a:ext>
            </a:extLst>
          </p:cNvPr>
          <p:cNvPicPr>
            <a:picLocks noChangeAspect="1"/>
          </p:cNvPicPr>
          <p:nvPr/>
        </p:nvPicPr>
        <p:blipFill>
          <a:blip r:embed="rId3"/>
          <a:stretch>
            <a:fillRect/>
          </a:stretch>
        </p:blipFill>
        <p:spPr>
          <a:xfrm>
            <a:off x="4476867" y="3759830"/>
            <a:ext cx="3745376" cy="2142311"/>
          </a:xfrm>
          <a:prstGeom prst="rect">
            <a:avLst/>
          </a:prstGeom>
        </p:spPr>
      </p:pic>
    </p:spTree>
    <p:extLst>
      <p:ext uri="{BB962C8B-B14F-4D97-AF65-F5344CB8AC3E}">
        <p14:creationId xmlns:p14="http://schemas.microsoft.com/office/powerpoint/2010/main" val="427077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533466"/>
            <a:ext cx="8743595" cy="4582102"/>
          </a:xfrm>
        </p:spPr>
        <p:txBody>
          <a:bodyPr/>
          <a:lstStyle/>
          <a:p>
            <a:pPr>
              <a:lnSpc>
                <a:spcPct val="100000"/>
              </a:lnSpc>
            </a:pPr>
            <a:r>
              <a:rPr lang="en-US" b="1" dirty="0"/>
              <a:t>                                      Lesson 4 Intraosseous line placement:</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The chief indications for IO line insertion</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971550" lvl="1" indent="-285750">
              <a:lnSpc>
                <a:spcPct val="100000"/>
              </a:lnSpc>
              <a:spcBef>
                <a:spcPts val="0"/>
              </a:spcBef>
              <a:buSzPct val="100000"/>
              <a:buFont typeface="Wingdings" panose="05000000000000000000" pitchFamily="2" charset="2"/>
              <a:buChar char="§"/>
              <a:tabLst>
                <a:tab pos="915035" algn="l"/>
              </a:tabLst>
            </a:pPr>
            <a:r>
              <a:rPr lang="en-US" spc="-5" dirty="0">
                <a:effectLst/>
                <a:latin typeface="Calibri" panose="020F0502020204030204" pitchFamily="34" charset="0"/>
                <a:ea typeface="Calibri" panose="020F0502020204030204" pitchFamily="34" charset="0"/>
              </a:rPr>
              <a:t>Children</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respond</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shock</a:t>
            </a:r>
            <a:r>
              <a:rPr lang="en-US" spc="-20" dirty="0">
                <a:effectLst/>
                <a:latin typeface="Calibri" panose="020F0502020204030204" pitchFamily="34" charset="0"/>
                <a:ea typeface="Calibri" panose="020F0502020204030204" pitchFamily="34" charset="0"/>
              </a:rPr>
              <a:t> </a:t>
            </a:r>
            <a:r>
              <a:rPr lang="en-US" spc="-25" dirty="0">
                <a:effectLst/>
                <a:latin typeface="Calibri" panose="020F0502020204030204" pitchFamily="34" charset="0"/>
                <a:ea typeface="Calibri" panose="020F0502020204030204" pitchFamily="34" charset="0"/>
              </a:rPr>
              <a:t>by</a:t>
            </a:r>
            <a:endParaRPr lang="en-US" spc="-5" dirty="0">
              <a:effectLst/>
              <a:latin typeface="Calibri" panose="020F0502020204030204" pitchFamily="34" charset="0"/>
              <a:ea typeface="Calibri" panose="020F0502020204030204" pitchFamily="34" charset="0"/>
            </a:endParaRPr>
          </a:p>
          <a:p>
            <a:pPr marL="1657350" marR="0" lvl="3" indent="-285750">
              <a:lnSpc>
                <a:spcPct val="100000"/>
              </a:lnSpc>
              <a:spcBef>
                <a:spcPts val="0"/>
              </a:spcBef>
              <a:spcAft>
                <a:spcPts val="0"/>
              </a:spcAft>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an</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increase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 heart</a:t>
            </a:r>
            <a:r>
              <a:rPr lang="en-US" sz="2000" spc="-10" dirty="0">
                <a:effectLst/>
                <a:latin typeface="Calibri" panose="020F0502020204030204" pitchFamily="34" charset="0"/>
                <a:ea typeface="Arial" panose="020B0604020202020204" pitchFamily="34" charset="0"/>
              </a:rPr>
              <a:t> </a:t>
            </a:r>
            <a:r>
              <a:rPr lang="en-US" sz="2000" spc="-20" dirty="0">
                <a:effectLst/>
                <a:latin typeface="Calibri" panose="020F0502020204030204" pitchFamily="34" charset="0"/>
                <a:ea typeface="Arial" panose="020B0604020202020204" pitchFamily="34" charset="0"/>
              </a:rPr>
              <a:t>rate</a:t>
            </a:r>
            <a:endParaRPr lang="en-US" sz="2000" spc="-15" dirty="0">
              <a:effectLst/>
              <a:latin typeface="Calibri" panose="020F0502020204030204" pitchFamily="34" charset="0"/>
              <a:ea typeface="Arial" panose="020B0604020202020204" pitchFamily="34" charset="0"/>
            </a:endParaRPr>
          </a:p>
          <a:p>
            <a:pPr marL="1657350" marR="0" lvl="3" indent="-285750">
              <a:lnSpc>
                <a:spcPct val="100000"/>
              </a:lnSpc>
              <a:spcBef>
                <a:spcPts val="5"/>
              </a:spcBef>
              <a:spcAft>
                <a:spcPts val="0"/>
              </a:spcAft>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an</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increase in</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respiratory</a:t>
            </a:r>
            <a:r>
              <a:rPr lang="en-US" sz="2000" spc="-5" dirty="0">
                <a:effectLst/>
                <a:latin typeface="Calibri" panose="020F0502020204030204" pitchFamily="34" charset="0"/>
                <a:ea typeface="Arial" panose="020B0604020202020204" pitchFamily="34" charset="0"/>
              </a:rPr>
              <a:t> </a:t>
            </a:r>
            <a:r>
              <a:rPr lang="en-US" sz="2000" spc="-20" dirty="0">
                <a:effectLst/>
                <a:latin typeface="Calibri" panose="020F0502020204030204" pitchFamily="34" charset="0"/>
                <a:ea typeface="Arial" panose="020B0604020202020204" pitchFamily="34" charset="0"/>
              </a:rPr>
              <a:t>rate</a:t>
            </a:r>
            <a:endParaRPr lang="en-US" sz="2000" spc="-15" dirty="0">
              <a:effectLst/>
              <a:latin typeface="Calibri" panose="020F0502020204030204" pitchFamily="34" charset="0"/>
              <a:ea typeface="Arial" panose="020B0604020202020204" pitchFamily="34" charset="0"/>
            </a:endParaRPr>
          </a:p>
          <a:p>
            <a:pPr marL="1657350" marR="0" lvl="3" indent="-285750">
              <a:lnSpc>
                <a:spcPct val="100000"/>
              </a:lnSpc>
              <a:spcBef>
                <a:spcPts val="0"/>
              </a:spcBef>
              <a:spcAft>
                <a:spcPts val="0"/>
              </a:spcAft>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peripheral </a:t>
            </a:r>
            <a:r>
              <a:rPr lang="en-US" sz="2000" spc="-10" dirty="0">
                <a:effectLst/>
                <a:latin typeface="Calibri" panose="020F0502020204030204" pitchFamily="34" charset="0"/>
                <a:ea typeface="Arial" panose="020B0604020202020204" pitchFamily="34" charset="0"/>
              </a:rPr>
              <a:t>vasoconstriction</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971550" lvl="1" indent="-285750">
              <a:lnSpc>
                <a:spcPct val="100000"/>
              </a:lnSpc>
              <a:spcBef>
                <a:spcPts val="0"/>
              </a:spcBef>
              <a:buSzPct val="100000"/>
              <a:buFont typeface="Wingdings" panose="05000000000000000000" pitchFamily="2" charset="2"/>
              <a:buChar char="§"/>
              <a:tabLst>
                <a:tab pos="915035" algn="l"/>
              </a:tabLst>
            </a:pP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child’s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blood</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pressure does</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not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decrease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until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later,</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when</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child</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no</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longer able to compensate by an increase in heart rate and vasoconstriction</a:t>
            </a: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A child in a stretcher wearing a nasal cannula ">
            <a:extLst>
              <a:ext uri="{FF2B5EF4-FFF2-40B4-BE49-F238E27FC236}">
                <a16:creationId xmlns:a16="http://schemas.microsoft.com/office/drawing/2014/main" id="{B43B3F24-2077-9AAE-8D8A-2E5B02B0F3D3}"/>
              </a:ext>
            </a:extLst>
          </p:cNvPr>
          <p:cNvPicPr>
            <a:picLocks noChangeAspect="1"/>
          </p:cNvPicPr>
          <p:nvPr/>
        </p:nvPicPr>
        <p:blipFill>
          <a:blip r:embed="rId3"/>
          <a:stretch>
            <a:fillRect/>
          </a:stretch>
        </p:blipFill>
        <p:spPr>
          <a:xfrm>
            <a:off x="5531838" y="2277991"/>
            <a:ext cx="2698438" cy="2117434"/>
          </a:xfrm>
          <a:prstGeom prst="rect">
            <a:avLst/>
          </a:prstGeom>
        </p:spPr>
      </p:pic>
    </p:spTree>
    <p:extLst>
      <p:ext uri="{BB962C8B-B14F-4D97-AF65-F5344CB8AC3E}">
        <p14:creationId xmlns:p14="http://schemas.microsoft.com/office/powerpoint/2010/main" val="4546759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533466"/>
            <a:ext cx="8743595" cy="4582102"/>
          </a:xfrm>
        </p:spPr>
        <p:txBody>
          <a:bodyPr/>
          <a:lstStyle/>
          <a:p>
            <a:pPr>
              <a:lnSpc>
                <a:spcPct val="100000"/>
              </a:lnSpc>
            </a:pPr>
            <a:r>
              <a:rPr lang="en-US" b="1" dirty="0"/>
              <a:t>                                      Lesson 4 Intraosseous line placement:</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The chief indications for IO line insertion</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971550" lvl="1" indent="-285750">
              <a:lnSpc>
                <a:spcPct val="100000"/>
              </a:lnSpc>
              <a:spcBef>
                <a:spcPts val="0"/>
              </a:spcBef>
              <a:buSzPct val="100000"/>
              <a:buFont typeface="Wingdings" panose="05000000000000000000" pitchFamily="2" charset="2"/>
              <a:buChar char="§"/>
              <a:tabLst>
                <a:tab pos="915035" algn="l"/>
              </a:tabLst>
            </a:pPr>
            <a:r>
              <a:rPr lang="en-US" spc="-5" dirty="0">
                <a:effectLst/>
                <a:latin typeface="Calibri" panose="020F0502020204030204" pitchFamily="34" charset="0"/>
                <a:ea typeface="Calibri" panose="020F0502020204030204" pitchFamily="34" charset="0"/>
              </a:rPr>
              <a:t>Signs</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of</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compensated</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(early)</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shock</a:t>
            </a:r>
            <a:r>
              <a:rPr lang="en-US" spc="-2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are-</a:t>
            </a:r>
            <a:endParaRPr lang="en-US" spc="-5" dirty="0">
              <a:effectLst/>
              <a:latin typeface="Calibri" panose="020F0502020204030204" pitchFamily="34" charset="0"/>
              <a:ea typeface="Calibri" panose="020F0502020204030204" pitchFamily="34" charset="0"/>
            </a:endParaRPr>
          </a:p>
          <a:p>
            <a:pPr marL="1485900" lvl="2" indent="-285750">
              <a:lnSpc>
                <a:spcPct val="100000"/>
              </a:lnSpc>
              <a:spcBef>
                <a:spcPts val="0"/>
              </a:spcBef>
              <a:buSzPct val="100000"/>
              <a:buFont typeface="Courier New" panose="02070309020205020404" pitchFamily="49" charset="0"/>
              <a:buChar char="o"/>
              <a:tabLst>
                <a:tab pos="1143635" algn="l"/>
              </a:tabLst>
            </a:pPr>
            <a:r>
              <a:rPr lang="en-US" sz="2000" spc="-10" dirty="0">
                <a:effectLst/>
                <a:latin typeface="Calibri" panose="020F0502020204030204" pitchFamily="34" charset="0"/>
                <a:ea typeface="Arial" panose="020B0604020202020204" pitchFamily="34" charset="0"/>
              </a:rPr>
              <a:t>Tachycardia</a:t>
            </a:r>
            <a:endParaRPr lang="en-US" sz="2000" spc="-15" dirty="0">
              <a:effectLst/>
              <a:latin typeface="Calibri" panose="020F0502020204030204" pitchFamily="34" charset="0"/>
              <a:ea typeface="Arial" panose="020B0604020202020204" pitchFamily="34" charset="0"/>
            </a:endParaRPr>
          </a:p>
          <a:p>
            <a:pPr marL="1485900" lvl="2" indent="-285750">
              <a:lnSpc>
                <a:spcPct val="100000"/>
              </a:lnSpc>
              <a:spcBef>
                <a:spcPts val="5"/>
              </a:spcBef>
              <a:buSzPct val="100000"/>
              <a:buFont typeface="Courier New" panose="02070309020205020404" pitchFamily="49" charset="0"/>
              <a:buChar char="o"/>
              <a:tabLst>
                <a:tab pos="1143635" algn="l"/>
              </a:tabLst>
            </a:pPr>
            <a:r>
              <a:rPr lang="en-US" sz="2000" spc="-10" dirty="0">
                <a:effectLst/>
                <a:latin typeface="Calibri" panose="020F0502020204030204" pitchFamily="34" charset="0"/>
                <a:ea typeface="Arial" panose="020B0604020202020204" pitchFamily="34" charset="0"/>
              </a:rPr>
              <a:t>Tachypnea</a:t>
            </a:r>
            <a:endParaRPr lang="en-US" sz="2000" spc="-15" dirty="0">
              <a:effectLst/>
              <a:latin typeface="Calibri" panose="020F0502020204030204" pitchFamily="34" charset="0"/>
              <a:ea typeface="Arial" panose="020B0604020202020204" pitchFamily="34" charset="0"/>
            </a:endParaRPr>
          </a:p>
          <a:p>
            <a:pPr marL="1485900" lvl="2" indent="-285750">
              <a:lnSpc>
                <a:spcPct val="100000"/>
              </a:lnSpc>
              <a:spcBef>
                <a:spcPts val="0"/>
              </a:spcBef>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cool clammy</a:t>
            </a:r>
            <a:r>
              <a:rPr lang="en-US" sz="2000" spc="-20"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extremities</a:t>
            </a:r>
          </a:p>
          <a:p>
            <a:pPr marL="1200150" lvl="2" indent="0">
              <a:lnSpc>
                <a:spcPct val="100000"/>
              </a:lnSpc>
              <a:spcBef>
                <a:spcPts val="0"/>
              </a:spcBef>
              <a:buSzPct val="100000"/>
              <a:buNone/>
              <a:tabLst>
                <a:tab pos="1143635" algn="l"/>
              </a:tabLst>
            </a:pPr>
            <a:endParaRPr lang="en-US" sz="2000" spc="-10" dirty="0">
              <a:effectLst/>
              <a:latin typeface="Calibri" panose="020F0502020204030204" pitchFamily="34" charset="0"/>
              <a:ea typeface="Arial" panose="020B0604020202020204" pitchFamily="34" charset="0"/>
            </a:endParaRPr>
          </a:p>
          <a:p>
            <a:pPr marL="1028700" lvl="1" indent="-342900">
              <a:lnSpc>
                <a:spcPct val="100000"/>
              </a:lnSpc>
              <a:spcBef>
                <a:spcPts val="0"/>
              </a:spcBef>
              <a:buSzPct val="100000"/>
              <a:buFont typeface="Wingdings" panose="05000000000000000000" pitchFamily="2" charset="2"/>
              <a:buChar char="§"/>
              <a:tabLst>
                <a:tab pos="914400" algn="l"/>
                <a:tab pos="915035" algn="l"/>
              </a:tabLst>
            </a:pPr>
            <a:r>
              <a:rPr lang="en-US" spc="-5" dirty="0">
                <a:effectLst/>
                <a:latin typeface="Calibri" panose="020F0502020204030204" pitchFamily="34" charset="0"/>
                <a:ea typeface="Calibri" panose="020F0502020204030204" pitchFamily="34" charset="0"/>
              </a:rPr>
              <a:t>Signs</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of</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uncompensated</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shock</a:t>
            </a:r>
            <a:r>
              <a:rPr lang="en-US" spc="-2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are-</a:t>
            </a:r>
            <a:endParaRPr lang="en-US" spc="-5" dirty="0">
              <a:effectLst/>
              <a:latin typeface="Calibri" panose="020F0502020204030204" pitchFamily="34" charset="0"/>
              <a:ea typeface="Calibri" panose="020F0502020204030204" pitchFamily="34" charset="0"/>
            </a:endParaRPr>
          </a:p>
          <a:p>
            <a:pPr marL="1543050" lvl="2" indent="-342900">
              <a:lnSpc>
                <a:spcPct val="100000"/>
              </a:lnSpc>
              <a:spcBef>
                <a:spcPts val="5"/>
              </a:spcBef>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Decreased level</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of</a:t>
            </a:r>
            <a:r>
              <a:rPr lang="en-US" sz="2000" spc="-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consciousness</a:t>
            </a:r>
            <a:endParaRPr lang="en-US" sz="2000" spc="-15" dirty="0">
              <a:effectLst/>
              <a:latin typeface="Calibri" panose="020F0502020204030204" pitchFamily="34" charset="0"/>
              <a:ea typeface="Arial" panose="020B0604020202020204" pitchFamily="34" charset="0"/>
            </a:endParaRPr>
          </a:p>
          <a:p>
            <a:pPr marL="1543050" lvl="2" indent="-342900">
              <a:lnSpc>
                <a:spcPct val="100000"/>
              </a:lnSpc>
              <a:spcBef>
                <a:spcPts val="0"/>
              </a:spcBef>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Weak</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or absent</a:t>
            </a:r>
            <a:r>
              <a:rPr lang="en-US" sz="2000" spc="-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pulses</a:t>
            </a:r>
            <a:endParaRPr lang="en-US" sz="2000" spc="-15" dirty="0">
              <a:effectLst/>
              <a:latin typeface="Calibri" panose="020F0502020204030204" pitchFamily="34" charset="0"/>
              <a:ea typeface="Arial" panose="020B0604020202020204" pitchFamily="34" charset="0"/>
            </a:endParaRPr>
          </a:p>
          <a:p>
            <a:pPr marL="1543050" lvl="2" indent="-342900">
              <a:lnSpc>
                <a:spcPct val="100000"/>
              </a:lnSpc>
              <a:spcBef>
                <a:spcPts val="0"/>
              </a:spcBef>
              <a:buSzPct val="100000"/>
              <a:buFont typeface="Courier New" panose="02070309020205020404" pitchFamily="49" charset="0"/>
              <a:buChar char="o"/>
              <a:tabLst>
                <a:tab pos="1143635" algn="l"/>
              </a:tabLst>
            </a:pPr>
            <a:r>
              <a:rPr lang="en-US" sz="2000" spc="-10" dirty="0">
                <a:effectLst/>
                <a:latin typeface="Calibri" panose="020F0502020204030204" pitchFamily="34" charset="0"/>
                <a:ea typeface="Arial" panose="020B0604020202020204" pitchFamily="34" charset="0"/>
              </a:rPr>
              <a:t>Hypotension</a:t>
            </a:r>
            <a:endParaRPr lang="en-US" sz="2000" spc="-15" dirty="0">
              <a:effectLst/>
              <a:latin typeface="Calibri" panose="020F0502020204030204" pitchFamily="34" charset="0"/>
              <a:ea typeface="Arial" panose="020B0604020202020204" pitchFamily="34" charset="0"/>
            </a:endParaRPr>
          </a:p>
          <a:p>
            <a:pPr marL="1200150" lvl="2" indent="0">
              <a:lnSpc>
                <a:spcPct val="100000"/>
              </a:lnSpc>
              <a:spcBef>
                <a:spcPts val="0"/>
              </a:spcBef>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EMS providers doing CPR on a patient outside">
            <a:extLst>
              <a:ext uri="{FF2B5EF4-FFF2-40B4-BE49-F238E27FC236}">
                <a16:creationId xmlns:a16="http://schemas.microsoft.com/office/drawing/2014/main" id="{4C9FDD2D-A2EF-934E-B2B7-40077B1A8332}"/>
              </a:ext>
            </a:extLst>
          </p:cNvPr>
          <p:cNvPicPr>
            <a:picLocks noChangeAspect="1"/>
          </p:cNvPicPr>
          <p:nvPr/>
        </p:nvPicPr>
        <p:blipFill>
          <a:blip r:embed="rId3"/>
          <a:stretch>
            <a:fillRect/>
          </a:stretch>
        </p:blipFill>
        <p:spPr>
          <a:xfrm>
            <a:off x="5196746" y="4201879"/>
            <a:ext cx="3492894" cy="1913689"/>
          </a:xfrm>
          <a:prstGeom prst="rect">
            <a:avLst/>
          </a:prstGeom>
        </p:spPr>
      </p:pic>
    </p:spTree>
    <p:extLst>
      <p:ext uri="{BB962C8B-B14F-4D97-AF65-F5344CB8AC3E}">
        <p14:creationId xmlns:p14="http://schemas.microsoft.com/office/powerpoint/2010/main" val="9567688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55578" y="1533466"/>
            <a:ext cx="8053535" cy="4582102"/>
          </a:xfrm>
        </p:spPr>
        <p:txBody>
          <a:bodyPr/>
          <a:lstStyle/>
          <a:p>
            <a:pPr>
              <a:lnSpc>
                <a:spcPct val="100000"/>
              </a:lnSpc>
            </a:pPr>
            <a:r>
              <a:rPr lang="en-US" b="1" dirty="0"/>
              <a:t>                                      Lesson 4 Intraosseous line placement:</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The chief indications for IO line insertion</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971550" lvl="1" indent="-285750">
              <a:lnSpc>
                <a:spcPct val="100000"/>
              </a:lnSpc>
              <a:spcBef>
                <a:spcPts val="0"/>
              </a:spcBef>
              <a:buSzPct val="100000"/>
              <a:buFont typeface="Wingdings" panose="05000000000000000000" pitchFamily="2" charset="2"/>
              <a:buChar char="§"/>
              <a:tabLst>
                <a:tab pos="915035" algn="l"/>
              </a:tabLst>
            </a:pPr>
            <a:r>
              <a:rPr lang="en-US" sz="2000" spc="-5" dirty="0">
                <a:latin typeface="Calibri" panose="020F0502020204030204" pitchFamily="34" charset="0"/>
                <a:ea typeface="Calibri" panose="020F0502020204030204" pitchFamily="34" charset="0"/>
              </a:rPr>
              <a:t>Cardiac arrest</a:t>
            </a:r>
          </a:p>
          <a:p>
            <a:pPr marL="685800" lvl="1" indent="0">
              <a:lnSpc>
                <a:spcPct val="100000"/>
              </a:lnSpc>
              <a:spcBef>
                <a:spcPts val="0"/>
              </a:spcBef>
              <a:buSzPct val="100000"/>
              <a:buNone/>
              <a:tabLst>
                <a:tab pos="915035" algn="l"/>
              </a:tabLst>
            </a:pPr>
            <a:endParaRPr lang="en-US" sz="2000" spc="-10" dirty="0">
              <a:effectLst/>
              <a:latin typeface="Calibri" panose="020F0502020204030204" pitchFamily="34" charset="0"/>
              <a:ea typeface="Arial" panose="020B0604020202020204" pitchFamily="34" charset="0"/>
            </a:endParaRPr>
          </a:p>
          <a:p>
            <a:pPr marL="1257300" lvl="1" indent="-285750">
              <a:lnSpc>
                <a:spcPct val="100000"/>
              </a:lnSpc>
              <a:spcBef>
                <a:spcPts val="0"/>
              </a:spcBef>
              <a:buSzPct val="100000"/>
              <a:tabLst>
                <a:tab pos="1143635" algn="l"/>
              </a:tabLst>
            </a:pPr>
            <a:r>
              <a:rPr lang="en-US" spc="-5"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protocol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for</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obtaining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vascular</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access is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helpful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making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decision</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about</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use of</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 intraosseous line when venous access cannot be obtained rapidly. An intraosseous line is usually attempted after other means of vascular access are unsuccessful or unavailable. Local protocols will dictate when IO access can/should be attempted</a:t>
            </a:r>
          </a:p>
          <a:p>
            <a:pPr marL="1485900" lvl="2" indent="-285750">
              <a:lnSpc>
                <a:spcPct val="100000"/>
              </a:lnSpc>
              <a:spcBef>
                <a:spcPts val="0"/>
              </a:spcBef>
              <a:buSzPct val="100000"/>
              <a:buFont typeface="Courier New" panose="02070309020205020404" pitchFamily="49" charset="0"/>
              <a:buChar char="o"/>
              <a:tabLst>
                <a:tab pos="11436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39304570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533466"/>
            <a:ext cx="8743595" cy="4582102"/>
          </a:xfrm>
        </p:spPr>
        <p:txBody>
          <a:bodyPr/>
          <a:lstStyle/>
          <a:p>
            <a:pPr>
              <a:lnSpc>
                <a:spcPct val="100000"/>
              </a:lnSpc>
            </a:pPr>
            <a:r>
              <a:rPr lang="en-US" b="1" dirty="0"/>
              <a:t>                                      Lesson 4 Intraosseous line placement:</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Contraindications for IO line insertion:</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800100" marR="344170" lvl="1" indent="-342900">
              <a:lnSpc>
                <a:spcPct val="100000"/>
              </a:lnSpc>
              <a:spcBef>
                <a:spcPts val="1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intraosseous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line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not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inserted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when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there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known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fracture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bone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chosen for line placement</a:t>
            </a:r>
          </a:p>
          <a:p>
            <a:pPr marL="457200" marR="344170" lvl="1" indent="0">
              <a:lnSpc>
                <a:spcPct val="100000"/>
              </a:lnSpc>
              <a:spcBef>
                <a:spcPts val="15"/>
              </a:spcBef>
              <a:spcAft>
                <a:spcPts val="0"/>
              </a:spcAft>
              <a:buSzPct val="100000"/>
              <a:buNone/>
              <a:tabLst>
                <a:tab pos="686435" algn="l"/>
              </a:tabLst>
            </a:pPr>
            <a:endParaRPr lang="en-US" dirty="0">
              <a:effectLst/>
              <a:latin typeface="Calibri" panose="020F0502020204030204" pitchFamily="34" charset="0"/>
              <a:ea typeface="Calibri" panose="020F0502020204030204" pitchFamily="34" charset="0"/>
            </a:endParaRPr>
          </a:p>
          <a:p>
            <a:pPr marL="800100" marR="280670" lvl="1" indent="-342900">
              <a:lnSpc>
                <a:spcPct val="100000"/>
              </a:lnSpc>
              <a:spcBef>
                <a:spcPts val="1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intraosseous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line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not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inserted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when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there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infection</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present</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leg</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chosen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for line placement</a:t>
            </a:r>
          </a:p>
          <a:p>
            <a:pPr marL="800100" marR="280670" lvl="1" indent="-342900">
              <a:lnSpc>
                <a:spcPct val="100000"/>
              </a:lnSpc>
              <a:spcBef>
                <a:spcPts val="10"/>
              </a:spcBef>
              <a:spcAft>
                <a:spcPts val="0"/>
              </a:spcAft>
              <a:buSzPct val="100000"/>
              <a:buFont typeface="Wingdings" panose="05000000000000000000" pitchFamily="2" charset="2"/>
              <a:buChar char="§"/>
              <a:tabLst>
                <a:tab pos="686435" algn="l"/>
              </a:tabLst>
            </a:pPr>
            <a:endParaRPr lang="en-US" dirty="0">
              <a:effectLst/>
              <a:latin typeface="Calibri" panose="020F0502020204030204" pitchFamily="34" charset="0"/>
              <a:ea typeface="Calibri" panose="020F0502020204030204" pitchFamily="34" charset="0"/>
            </a:endParaRPr>
          </a:p>
          <a:p>
            <a:pPr marL="800100" marR="34925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Insertion</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intraosseous</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needle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should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not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attempted</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 same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leg</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two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times,</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 hole made by the attempted insertion does not close rapidly and fluid will extravasate</a:t>
            </a:r>
          </a:p>
          <a:p>
            <a:pPr marL="1543050" lvl="2" indent="-342900">
              <a:lnSpc>
                <a:spcPct val="100000"/>
              </a:lnSpc>
              <a:spcBef>
                <a:spcPts val="0"/>
              </a:spcBef>
              <a:buSzPct val="100000"/>
              <a:buFont typeface="Wingdings" panose="05000000000000000000" pitchFamily="2" charset="2"/>
              <a:buChar char="§"/>
              <a:tabLst>
                <a:tab pos="1143635" algn="l"/>
              </a:tabLst>
            </a:pPr>
            <a:endParaRPr lang="en-US" sz="2000"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37481716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743595" cy="4797923"/>
          </a:xfrm>
        </p:spPr>
        <p:txBody>
          <a:bodyPr/>
          <a:lstStyle/>
          <a:p>
            <a:pPr>
              <a:lnSpc>
                <a:spcPct val="100000"/>
              </a:lnSpc>
            </a:pPr>
            <a:r>
              <a:rPr lang="en-US" b="1" dirty="0"/>
              <a:t>                                      Lesson 4 Intraosseous line placement:</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Sites for IO line insertion:</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1200150" marR="0" lvl="2" indent="-285750">
              <a:lnSpc>
                <a:spcPct val="100000"/>
              </a:lnSpc>
              <a:spcBef>
                <a:spcPts val="5"/>
              </a:spcBef>
              <a:spcAft>
                <a:spcPts val="0"/>
              </a:spcAft>
              <a:buClr>
                <a:srgbClr val="349D96"/>
              </a:buClr>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Proximal</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Tibia</a:t>
            </a:r>
            <a:endParaRPr lang="en-US" sz="2000" spc="-5" dirty="0">
              <a:effectLst/>
              <a:latin typeface="Calibri" panose="020F0502020204030204" pitchFamily="34" charset="0"/>
              <a:ea typeface="Calibri" panose="020F0502020204030204" pitchFamily="34" charset="0"/>
            </a:endParaRPr>
          </a:p>
          <a:p>
            <a:pPr marL="1657350" marR="313690" lvl="3" indent="-285750">
              <a:lnSpc>
                <a:spcPct val="100000"/>
              </a:lnSpc>
              <a:spcBef>
                <a:spcPts val="0"/>
              </a:spcBef>
              <a:spcAft>
                <a:spcPts val="0"/>
              </a:spcAft>
              <a:buClr>
                <a:srgbClr val="349D96"/>
              </a:buClr>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The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proximal</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tibia</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is</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the</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preferred location for</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intraosseous</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insertion in</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child six</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years and under because</a:t>
            </a:r>
          </a:p>
          <a:p>
            <a:pPr marL="2114550" marR="0" lvl="4" indent="-285750">
              <a:lnSpc>
                <a:spcPct val="100000"/>
              </a:lnSpc>
              <a:spcBef>
                <a:spcPts val="0"/>
              </a:spcBef>
              <a:spcAft>
                <a:spcPts val="0"/>
              </a:spcAft>
              <a:buClr>
                <a:srgbClr val="349D96"/>
              </a:buClr>
              <a:buSzPct val="100000"/>
              <a:buFont typeface="Arial" panose="020B0604020202020204" pitchFamily="34" charset="0"/>
              <a:buChar char="•"/>
              <a:tabLst>
                <a:tab pos="1372235" algn="l"/>
              </a:tabLst>
            </a:pP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site is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easily</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identified</a:t>
            </a:r>
            <a:endParaRPr lang="en-US" sz="2000" spc="-5" dirty="0">
              <a:effectLst/>
              <a:latin typeface="Calibri" panose="020F0502020204030204" pitchFamily="34" charset="0"/>
              <a:ea typeface="Calibri" panose="020F0502020204030204" pitchFamily="34" charset="0"/>
            </a:endParaRPr>
          </a:p>
          <a:p>
            <a:pPr marL="2114550" marR="738505" lvl="4" indent="-285750">
              <a:lnSpc>
                <a:spcPct val="100000"/>
              </a:lnSpc>
              <a:spcBef>
                <a:spcPts val="0"/>
              </a:spcBef>
              <a:spcAft>
                <a:spcPts val="0"/>
              </a:spcAft>
              <a:buClr>
                <a:srgbClr val="349D96"/>
              </a:buClr>
              <a:buSzPct val="100000"/>
              <a:buFont typeface="Arial" panose="020B0604020202020204" pitchFamily="34" charset="0"/>
              <a:buChar char="•"/>
              <a:tabLst>
                <a:tab pos="1372235" algn="l"/>
              </a:tabLst>
            </a:pPr>
            <a:r>
              <a:rPr lang="en-US" sz="2000" spc="-5" dirty="0">
                <a:effectLst/>
                <a:latin typeface="Calibri" panose="020F0502020204030204" pitchFamily="34" charset="0"/>
                <a:ea typeface="Calibri" panose="020F0502020204030204" pitchFamily="34" charset="0"/>
              </a:rPr>
              <a:t>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large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marrow</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cavity</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exists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 adjacent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structures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that</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are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likely</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 </a:t>
            </a:r>
            <a:r>
              <a:rPr lang="en-US" sz="2000" spc="-10" dirty="0">
                <a:effectLst/>
                <a:latin typeface="Calibri" panose="020F0502020204030204" pitchFamily="34" charset="0"/>
                <a:ea typeface="Calibri" panose="020F0502020204030204" pitchFamily="34" charset="0"/>
              </a:rPr>
              <a:t>damaged</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5"/>
              </a:spcBef>
              <a:spcAft>
                <a:spcPts val="0"/>
              </a:spcAft>
              <a:buClr>
                <a:srgbClr val="349D96"/>
              </a:buClr>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Distal</a:t>
            </a:r>
            <a:r>
              <a:rPr lang="en-US" sz="2000" spc="-10" dirty="0">
                <a:effectLst/>
                <a:latin typeface="Calibri" panose="020F0502020204030204" pitchFamily="34" charset="0"/>
                <a:ea typeface="Calibri" panose="020F0502020204030204" pitchFamily="34" charset="0"/>
              </a:rPr>
              <a:t> Femur</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Clr>
                <a:srgbClr val="349D96"/>
              </a:buClr>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Distal</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Tibia</a:t>
            </a:r>
            <a:endParaRPr lang="en-US" sz="2000" spc="-5" dirty="0">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Clr>
                <a:srgbClr val="349D96"/>
              </a:buClr>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Proximal</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Humerus</a:t>
            </a:r>
            <a:endParaRPr lang="en-US" sz="2000" spc="-5" dirty="0">
              <a:effectLst/>
              <a:latin typeface="Calibri" panose="020F0502020204030204" pitchFamily="34" charset="0"/>
              <a:ea typeface="Calibri" panose="020F050202020403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0103237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221093"/>
            <a:ext cx="8743595" cy="4894475"/>
          </a:xfrm>
        </p:spPr>
        <p:txBody>
          <a:bodyPr/>
          <a:lstStyle/>
          <a:p>
            <a:pPr>
              <a:lnSpc>
                <a:spcPct val="100000"/>
              </a:lnSpc>
            </a:pPr>
            <a:r>
              <a:rPr lang="en-US" b="1" dirty="0"/>
              <a:t>                                      Lesson 4 Intraosseous line placement:</a:t>
            </a:r>
          </a:p>
          <a:p>
            <a:pPr>
              <a:lnSpc>
                <a:spcPct val="100000"/>
              </a:lnSpc>
            </a:pPr>
            <a:endParaRPr lang="en-US" b="1" dirty="0"/>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Proximal Tibia anatomy:</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4" name="Picture 4" descr="A diagram of the leg">
            <a:extLst>
              <a:ext uri="{FF2B5EF4-FFF2-40B4-BE49-F238E27FC236}">
                <a16:creationId xmlns:a16="http://schemas.microsoft.com/office/drawing/2014/main" id="{DD303A9F-107E-D512-7386-3CAD3EA00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37002" y="2531988"/>
            <a:ext cx="4869993" cy="3583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507935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221093"/>
            <a:ext cx="8743595" cy="4894475"/>
          </a:xfrm>
        </p:spPr>
        <p:txBody>
          <a:bodyPr/>
          <a:lstStyle/>
          <a:p>
            <a:pPr>
              <a:lnSpc>
                <a:spcPct val="100000"/>
              </a:lnSpc>
            </a:pPr>
            <a:r>
              <a:rPr lang="en-US" b="1" dirty="0"/>
              <a:t>                                      Lesson 4 Intraosseous line placement:</a:t>
            </a:r>
          </a:p>
          <a:p>
            <a:pPr>
              <a:lnSpc>
                <a:spcPct val="100000"/>
              </a:lnSpc>
            </a:pPr>
            <a:endParaRPr lang="en-US" b="1" dirty="0"/>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6" name="Picture 5" descr="A collage of several images of a person's leg for IO placement">
            <a:extLst>
              <a:ext uri="{FF2B5EF4-FFF2-40B4-BE49-F238E27FC236}">
                <a16:creationId xmlns:a16="http://schemas.microsoft.com/office/drawing/2014/main" id="{5C5CF26B-850F-382D-831F-CD95E1FDE752}"/>
              </a:ext>
            </a:extLst>
          </p:cNvPr>
          <p:cNvPicPr>
            <a:picLocks noChangeAspect="1"/>
          </p:cNvPicPr>
          <p:nvPr/>
        </p:nvPicPr>
        <p:blipFill>
          <a:blip r:embed="rId3"/>
          <a:stretch>
            <a:fillRect/>
          </a:stretch>
        </p:blipFill>
        <p:spPr>
          <a:xfrm>
            <a:off x="1133060" y="1734591"/>
            <a:ext cx="6877878" cy="4528854"/>
          </a:xfrm>
          <a:prstGeom prst="rect">
            <a:avLst/>
          </a:prstGeom>
        </p:spPr>
      </p:pic>
    </p:spTree>
    <p:extLst>
      <p:ext uri="{BB962C8B-B14F-4D97-AF65-F5344CB8AC3E}">
        <p14:creationId xmlns:p14="http://schemas.microsoft.com/office/powerpoint/2010/main" val="28474473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221093"/>
            <a:ext cx="8743595" cy="4894475"/>
          </a:xfrm>
        </p:spPr>
        <p:txBody>
          <a:bodyPr/>
          <a:lstStyle/>
          <a:p>
            <a:pPr>
              <a:lnSpc>
                <a:spcPct val="100000"/>
              </a:lnSpc>
            </a:pPr>
            <a:r>
              <a:rPr lang="en-US" b="1" dirty="0"/>
              <a:t>                                      Lesson 4 Intraosseous line placement:</a:t>
            </a:r>
          </a:p>
          <a:p>
            <a:pPr>
              <a:lnSpc>
                <a:spcPct val="100000"/>
              </a:lnSpc>
            </a:pPr>
            <a:endParaRPr lang="en-US" b="1" dirty="0"/>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r>
              <a:rPr lang="en-US" spc="-15" dirty="0">
                <a:effectLst/>
                <a:latin typeface="Calibri" panose="020F0502020204030204" pitchFamily="34" charset="0"/>
                <a:ea typeface="Arial" panose="020B0604020202020204" pitchFamily="34" charset="0"/>
              </a:rPr>
              <a:t>Instructor- Consider inserting a video here in conjunction with the following placement instruction slides</a:t>
            </a: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328578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t>Fundamental elements of critical thinking for EMT-IVs: </a:t>
            </a:r>
          </a:p>
          <a:p>
            <a:pPr algn="ctr"/>
            <a:endParaRPr lang="en-US" b="1" dirty="0">
              <a:effectLst/>
              <a:ea typeface="Calibri" panose="020F0502020204030204" pitchFamily="34" charset="0"/>
            </a:endParaRPr>
          </a:p>
          <a:p>
            <a:pPr marL="342900" marR="0" lvl="0" indent="-342900">
              <a:lnSpc>
                <a:spcPct val="200000"/>
              </a:lnSpc>
              <a:spcBef>
                <a:spcPts val="0"/>
              </a:spcBef>
              <a:spcAft>
                <a:spcPts val="0"/>
              </a:spcAft>
              <a:buSzPct val="100000"/>
              <a:buFont typeface="Wingdings" panose="05000000000000000000" pitchFamily="2" charset="2"/>
              <a:buChar char="§"/>
              <a:tabLst>
                <a:tab pos="457835" algn="l"/>
              </a:tabLst>
            </a:pPr>
            <a:r>
              <a:rPr lang="en-US" sz="2000" spc="-5" dirty="0">
                <a:effectLst/>
                <a:latin typeface="Calibri" panose="020F0502020204030204" pitchFamily="34" charset="0"/>
                <a:ea typeface="Calibri" panose="020F0502020204030204" pitchFamily="34" charset="0"/>
              </a:rPr>
              <a:t>Ability</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differentiate</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between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relevant</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irrelevant</a:t>
            </a:r>
            <a:r>
              <a:rPr lang="en-US" sz="2000" spc="-20" dirty="0">
                <a:effectLst/>
                <a:latin typeface="Calibri" panose="020F0502020204030204" pitchFamily="34" charset="0"/>
                <a:ea typeface="Calibri" panose="020F0502020204030204" pitchFamily="34" charset="0"/>
              </a:rPr>
              <a:t> data</a:t>
            </a:r>
            <a:endParaRPr lang="en-US" sz="2000" spc="-5" dirty="0">
              <a:effectLst/>
              <a:latin typeface="Calibri" panose="020F0502020204030204" pitchFamily="34" charset="0"/>
              <a:ea typeface="Calibri" panose="020F0502020204030204" pitchFamily="34" charset="0"/>
            </a:endParaRPr>
          </a:p>
          <a:p>
            <a:pPr marL="342900" marR="0" lvl="0" indent="-342900">
              <a:lnSpc>
                <a:spcPct val="200000"/>
              </a:lnSpc>
              <a:spcBef>
                <a:spcPts val="5"/>
              </a:spcBef>
              <a:spcAft>
                <a:spcPts val="0"/>
              </a:spcAft>
              <a:buSzPct val="100000"/>
              <a:buFont typeface="Wingdings" panose="05000000000000000000" pitchFamily="2" charset="2"/>
              <a:buChar char="§"/>
              <a:tabLst>
                <a:tab pos="457200" algn="l"/>
                <a:tab pos="457835" algn="l"/>
              </a:tabLst>
            </a:pPr>
            <a:r>
              <a:rPr lang="en-US" sz="2000" spc="-5" dirty="0">
                <a:effectLst/>
                <a:latin typeface="Calibri" panose="020F0502020204030204" pitchFamily="34" charset="0"/>
                <a:ea typeface="Calibri" panose="020F0502020204030204" pitchFamily="34" charset="0"/>
              </a:rPr>
              <a:t>Ability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analyze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compare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similar</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situations</a:t>
            </a:r>
            <a:endParaRPr lang="en-US" sz="2000" spc="-5" dirty="0">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ct val="100000"/>
              <a:buFont typeface="Wingdings" panose="05000000000000000000" pitchFamily="2" charset="2"/>
              <a:buChar char="§"/>
              <a:tabLst>
                <a:tab pos="457835" algn="l"/>
              </a:tabLst>
            </a:pPr>
            <a:r>
              <a:rPr lang="en-US" sz="2000" spc="-5" dirty="0">
                <a:effectLst/>
                <a:latin typeface="Calibri" panose="020F0502020204030204" pitchFamily="34" charset="0"/>
                <a:ea typeface="Calibri" panose="020F0502020204030204" pitchFamily="34" charset="0"/>
              </a:rPr>
              <a:t>Ability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recall</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contrary</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situations</a:t>
            </a:r>
            <a:endParaRPr lang="en-US" sz="2000" spc="-5" dirty="0">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ct val="100000"/>
              <a:buFont typeface="Wingdings" panose="05000000000000000000" pitchFamily="2" charset="2"/>
              <a:buChar char="§"/>
              <a:tabLst>
                <a:tab pos="457835" algn="l"/>
              </a:tabLst>
            </a:pPr>
            <a:r>
              <a:rPr lang="en-US" sz="2000" spc="-5" dirty="0">
                <a:effectLst/>
                <a:latin typeface="Calibri" panose="020F0502020204030204" pitchFamily="34" charset="0"/>
                <a:ea typeface="Calibri" panose="020F0502020204030204" pitchFamily="34" charset="0"/>
              </a:rPr>
              <a:t>Ability</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articulate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decision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making</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reasoning</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construct</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arguments</a:t>
            </a:r>
            <a:endParaRPr lang="en-US" sz="2000" spc="-5" dirty="0">
              <a:effectLst/>
              <a:latin typeface="Calibri" panose="020F0502020204030204" pitchFamily="34" charset="0"/>
              <a:ea typeface="Calibri" panose="020F0502020204030204" pitchFamily="34" charset="0"/>
            </a:endParaRPr>
          </a:p>
          <a:p>
            <a:pPr marL="1257300" lvl="2" indent="-342900">
              <a:lnSpc>
                <a:spcPct val="150000"/>
              </a:lnSpc>
              <a:spcBef>
                <a:spcPts val="0"/>
              </a:spcBef>
              <a:buSzPts val="1100"/>
              <a:buFont typeface="Wingdings" panose="05000000000000000000" pitchFamily="2" charset="2"/>
              <a:buChar char="§"/>
              <a:tabLst>
                <a:tab pos="1282065" algn="l"/>
              </a:tabLst>
            </a:pPr>
            <a:endParaRPr lang="en-US" sz="2000"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4" name="Picture 3">
            <a:extLst>
              <a:ext uri="{FF2B5EF4-FFF2-40B4-BE49-F238E27FC236}">
                <a16:creationId xmlns:a16="http://schemas.microsoft.com/office/drawing/2014/main" id="{F7437139-7330-0DC7-B258-BDCF90A0D25E}"/>
              </a:ext>
              <a:ext uri="{C183D7F6-B498-43B3-948B-1728B52AA6E4}">
                <adec:decorative xmlns:adec="http://schemas.microsoft.com/office/drawing/2017/decorative" val="1"/>
              </a:ext>
            </a:extLst>
          </p:cNvPr>
          <p:cNvPicPr>
            <a:picLocks noChangeAspect="1"/>
          </p:cNvPicPr>
          <p:nvPr/>
        </p:nvPicPr>
        <p:blipFill rotWithShape="1">
          <a:blip r:embed="rId3"/>
          <a:srcRect l="551" t="33584" r="-551" b="-33584"/>
          <a:stretch/>
        </p:blipFill>
        <p:spPr>
          <a:xfrm>
            <a:off x="4935489" y="5174018"/>
            <a:ext cx="3708716" cy="1195505"/>
          </a:xfrm>
          <a:prstGeom prst="rect">
            <a:avLst/>
          </a:prstGeom>
        </p:spPr>
      </p:pic>
    </p:spTree>
    <p:extLst>
      <p:ext uri="{BB962C8B-B14F-4D97-AF65-F5344CB8AC3E}">
        <p14:creationId xmlns:p14="http://schemas.microsoft.com/office/powerpoint/2010/main" val="24700539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743595"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Equipment for IO line insertion:</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1200150" marR="0" lvl="2" indent="-285750">
              <a:lnSpc>
                <a:spcPct val="100000"/>
              </a:lnSpc>
              <a:spcBef>
                <a:spcPts val="5"/>
              </a:spcBef>
              <a:spcAft>
                <a:spcPts val="0"/>
              </a:spcAft>
              <a:buClr>
                <a:srgbClr val="349D96"/>
              </a:buClr>
              <a:buSzPct val="100000"/>
              <a:buFont typeface="Wingdings" panose="05000000000000000000" pitchFamily="2" charset="2"/>
              <a:buChar char="§"/>
              <a:tabLst>
                <a:tab pos="915035" algn="l"/>
              </a:tabLst>
            </a:pPr>
            <a:r>
              <a:rPr lang="en-US" sz="2000" spc="-5" dirty="0">
                <a:latin typeface="Calibri" panose="020F0502020204030204" pitchFamily="34" charset="0"/>
                <a:ea typeface="Calibri" panose="020F0502020204030204" pitchFamily="34" charset="0"/>
              </a:rPr>
              <a:t>Needles</a:t>
            </a:r>
            <a:endParaRPr lang="en-US" sz="2000" spc="-5" dirty="0">
              <a:effectLst/>
              <a:latin typeface="Calibri" panose="020F0502020204030204" pitchFamily="34" charset="0"/>
              <a:ea typeface="Calibri" panose="020F0502020204030204" pitchFamily="34" charset="0"/>
            </a:endParaRPr>
          </a:p>
          <a:p>
            <a:pPr marL="1428750" marR="273685" lvl="3" indent="-342900">
              <a:lnSpc>
                <a:spcPct val="100000"/>
              </a:lnSpc>
              <a:spcBef>
                <a:spcPts val="0"/>
              </a:spcBef>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Either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intraosseous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bone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marrow</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aspiration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may</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used</a:t>
            </a:r>
          </a:p>
          <a:p>
            <a:pPr marL="1428750" marR="273685" lvl="3" indent="-342900">
              <a:lnSpc>
                <a:spcPct val="100000"/>
              </a:lnSpc>
              <a:spcBef>
                <a:spcPts val="0"/>
              </a:spcBef>
              <a:buSzPct val="100000"/>
              <a:buFont typeface="Courier New" panose="02070309020205020404" pitchFamily="49" charset="0"/>
              <a:buChar char="o"/>
              <a:tabLst>
                <a:tab pos="915035" algn="l"/>
              </a:tabLst>
            </a:pPr>
            <a:r>
              <a:rPr lang="en-US" sz="2000" spc="-15" dirty="0">
                <a:effectLst/>
                <a:latin typeface="Calibri" panose="020F0502020204030204" pitchFamily="34" charset="0"/>
                <a:ea typeface="Arial" panose="020B0604020202020204" pitchFamily="34" charset="0"/>
              </a:rPr>
              <a:t>They</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may</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contain a</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trocar</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or</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stylet,</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which</a:t>
            </a:r>
            <a:r>
              <a:rPr lang="en-US" sz="2000" spc="-3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minimizes the</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risk</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of</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occlusion from</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bone </a:t>
            </a:r>
            <a:r>
              <a:rPr lang="en-US" sz="2000" spc="-10" dirty="0">
                <a:effectLst/>
                <a:latin typeface="Calibri" panose="020F0502020204030204" pitchFamily="34" charset="0"/>
                <a:ea typeface="Arial" panose="020B0604020202020204" pitchFamily="34" charset="0"/>
              </a:rPr>
              <a:t>marrow</a:t>
            </a:r>
          </a:p>
          <a:p>
            <a:pPr marL="1428750" marR="273685" lvl="3" indent="-342900">
              <a:lnSpc>
                <a:spcPct val="100000"/>
              </a:lnSpc>
              <a:spcBef>
                <a:spcPts val="0"/>
              </a:spcBef>
              <a:buSzPct val="100000"/>
              <a:buFont typeface="Courier New" panose="02070309020205020404" pitchFamily="49" charset="0"/>
              <a:buChar char="o"/>
              <a:tabLst>
                <a:tab pos="915035" algn="l"/>
              </a:tabLst>
            </a:pPr>
            <a:r>
              <a:rPr lang="en-US" sz="2000" spc="-15" dirty="0">
                <a:effectLst/>
                <a:latin typeface="Calibri" panose="020F0502020204030204" pitchFamily="34" charset="0"/>
                <a:ea typeface="Arial" panose="020B0604020202020204" pitchFamily="34" charset="0"/>
              </a:rPr>
              <a:t>They</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are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shorter, sturdier</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and</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less </a:t>
            </a:r>
            <a:r>
              <a:rPr lang="en-US" sz="2000" spc="-10" dirty="0">
                <a:effectLst/>
                <a:latin typeface="Calibri" panose="020F0502020204030204" pitchFamily="34" charset="0"/>
                <a:ea typeface="Arial" panose="020B0604020202020204" pitchFamily="34" charset="0"/>
              </a:rPr>
              <a:t>flexible</a:t>
            </a:r>
            <a:endParaRPr lang="en-US" sz="2000" spc="-15" dirty="0">
              <a:latin typeface="Calibri" panose="020F0502020204030204" pitchFamily="34" charset="0"/>
              <a:ea typeface="Arial" panose="020B0604020202020204" pitchFamily="34" charset="0"/>
            </a:endParaRPr>
          </a:p>
          <a:p>
            <a:pPr marL="1428750" marR="273685" lvl="3" indent="-342900">
              <a:lnSpc>
                <a:spcPct val="100000"/>
              </a:lnSpc>
              <a:spcBef>
                <a:spcPts val="0"/>
              </a:spcBef>
              <a:buSzPct val="100000"/>
              <a:buFont typeface="Courier New" panose="02070309020205020404" pitchFamily="49" charset="0"/>
              <a:buChar char="o"/>
              <a:tabLst>
                <a:tab pos="915035" algn="l"/>
              </a:tabLst>
            </a:pPr>
            <a:r>
              <a:rPr lang="en-US" sz="2000" spc="-15" dirty="0">
                <a:effectLst/>
                <a:latin typeface="Calibri" panose="020F0502020204030204" pitchFamily="34" charset="0"/>
                <a:ea typeface="Arial" panose="020B0604020202020204" pitchFamily="34" charset="0"/>
              </a:rPr>
              <a:t>They</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are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less</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likely</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to</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be dislodged</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transport</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because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they</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are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threaded and</a:t>
            </a:r>
            <a:r>
              <a:rPr lang="en-US" sz="2000" spc="-2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shorter</a:t>
            </a:r>
            <a:endParaRPr lang="en-US" sz="2000" spc="-15" dirty="0">
              <a:latin typeface="Calibri" panose="020F0502020204030204" pitchFamily="34" charset="0"/>
              <a:ea typeface="Arial" panose="020B0604020202020204" pitchFamily="34" charset="0"/>
            </a:endParaRPr>
          </a:p>
          <a:p>
            <a:pPr marL="1428750" marR="273685" lvl="3" indent="-342900">
              <a:lnSpc>
                <a:spcPct val="100000"/>
              </a:lnSpc>
              <a:spcBef>
                <a:spcPts val="0"/>
              </a:spcBef>
              <a:buSzPct val="100000"/>
              <a:buFont typeface="Courier New" panose="02070309020205020404" pitchFamily="49" charset="0"/>
              <a:buChar char="o"/>
              <a:tabLst>
                <a:tab pos="915035" algn="l"/>
              </a:tabLst>
            </a:pPr>
            <a:r>
              <a:rPr lang="en-US" sz="2000" spc="-15" dirty="0">
                <a:effectLst/>
                <a:latin typeface="Calibri" panose="020F0502020204030204" pitchFamily="34" charset="0"/>
                <a:ea typeface="Arial" panose="020B0604020202020204" pitchFamily="34" charset="0"/>
              </a:rPr>
              <a:t>Some</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of</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these</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needles</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have</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side</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infusion ports</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within</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the</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threads</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so</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stylet</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or</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trocar</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is not necessary</a:t>
            </a:r>
          </a:p>
          <a:p>
            <a:pPr marL="1428750" marR="273685" lvl="3" indent="-342900">
              <a:lnSpc>
                <a:spcPct val="100000"/>
              </a:lnSpc>
              <a:spcBef>
                <a:spcPts val="0"/>
              </a:spcBef>
              <a:buSzPct val="100000"/>
              <a:buFont typeface="Courier New" panose="02070309020205020404" pitchFamily="49" charset="0"/>
              <a:buChar char="o"/>
              <a:tabLst>
                <a:tab pos="915035" algn="l"/>
              </a:tabLst>
            </a:pPr>
            <a:r>
              <a:rPr lang="en-US" sz="2000" spc="-15" dirty="0">
                <a:effectLst/>
                <a:latin typeface="Calibri" panose="020F0502020204030204" pitchFamily="34" charset="0"/>
                <a:ea typeface="Arial" panose="020B0604020202020204" pitchFamily="34" charset="0"/>
              </a:rPr>
              <a:t>Some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needle</a:t>
            </a:r>
            <a:r>
              <a:rPr lang="en-US" sz="2000" spc="-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lengths</a:t>
            </a:r>
            <a:r>
              <a:rPr lang="en-US" sz="2000" spc="-3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can be</a:t>
            </a:r>
            <a:r>
              <a:rPr lang="en-US" sz="2000" spc="-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adjusted</a:t>
            </a:r>
            <a:endParaRPr lang="en-US" sz="2000" spc="-15" dirty="0">
              <a:effectLst/>
              <a:latin typeface="Calibri" panose="020F0502020204030204" pitchFamily="34" charset="0"/>
              <a:ea typeface="Arial" panose="020B0604020202020204" pitchFamily="34" charset="0"/>
            </a:endParaRPr>
          </a:p>
          <a:p>
            <a:pPr marL="1257300" marR="273685" lvl="2" indent="-342900">
              <a:spcBef>
                <a:spcPts val="0"/>
              </a:spcBef>
              <a:spcAft>
                <a:spcPts val="0"/>
              </a:spcAft>
              <a:buSzPct val="100000"/>
              <a:buFont typeface="Courier New" panose="02070309020205020404" pitchFamily="49" charset="0"/>
              <a:buChar char="o"/>
              <a:tabLst>
                <a:tab pos="915035" algn="l"/>
              </a:tabLst>
            </a:pPr>
            <a:endParaRPr lang="en-US" sz="2000" spc="-15" dirty="0">
              <a:effectLst/>
              <a:latin typeface="Calibri" panose="020F0502020204030204" pitchFamily="34" charset="0"/>
              <a:ea typeface="Arial" panose="020B060402020202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9962834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Other equipment for IO line insertion:</a:t>
            </a:r>
          </a:p>
          <a:p>
            <a:pPr marL="914400" marR="273685" lvl="2" indent="0">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Chlorhexidine</a:t>
            </a:r>
            <a:r>
              <a:rPr lang="en-US" sz="2000" spc="-4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Iodine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solution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cleaning</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insertion</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site-</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Sterile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towels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gloves -</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maintain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sterility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during</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insertion</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4x4</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gauze pads -</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cleaning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use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applying</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pressure if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0" dirty="0">
                <a:effectLst/>
                <a:latin typeface="Calibri" panose="020F0502020204030204" pitchFamily="34" charset="0"/>
                <a:ea typeface="Calibri" panose="020F0502020204030204" pitchFamily="34" charset="0"/>
              </a:rPr>
              <a:t> withdrawn</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Two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5</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10 cc</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syringes - to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aspirate bone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marrow</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infuse </a:t>
            </a:r>
            <a:r>
              <a:rPr lang="en-US" sz="2000" spc="-10" dirty="0">
                <a:effectLst/>
                <a:latin typeface="Calibri" panose="020F0502020204030204" pitchFamily="34" charset="0"/>
                <a:ea typeface="Calibri" panose="020F0502020204030204" pitchFamily="34" charset="0"/>
              </a:rPr>
              <a:t>saline</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IV</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solution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(normal</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saline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lactated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Ringer’s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solution)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administration</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tubing</a:t>
            </a:r>
            <a:endParaRPr lang="en-US" sz="2000" spc="-5" dirty="0">
              <a:effectLst/>
              <a:latin typeface="Calibri" panose="020F0502020204030204" pitchFamily="34" charset="0"/>
              <a:ea typeface="Calibri" panose="020F0502020204030204" pitchFamily="34" charset="0"/>
            </a:endParaRPr>
          </a:p>
          <a:p>
            <a:pPr marL="1257300" marR="310515" lvl="2" indent="-342900">
              <a:lnSpc>
                <a:spcPct val="100000"/>
              </a:lnSpc>
              <a:spcBef>
                <a:spcPts val="0"/>
              </a:spcBef>
              <a:spcAft>
                <a:spcPts val="0"/>
              </a:spcAft>
              <a:buSzPct val="100000"/>
              <a:buFont typeface="Wingdings" panose="05000000000000000000" pitchFamily="2" charset="2"/>
              <a:buChar char="§"/>
              <a:tabLst>
                <a:tab pos="914400" algn="l"/>
                <a:tab pos="915035" algn="l"/>
              </a:tabLst>
            </a:pPr>
            <a:r>
              <a:rPr lang="en-US" sz="2000" spc="-5" dirty="0">
                <a:effectLst/>
                <a:latin typeface="Calibri" panose="020F0502020204030204" pitchFamily="34" charset="0"/>
                <a:ea typeface="Calibri" panose="020F0502020204030204" pitchFamily="34" charset="0"/>
              </a:rPr>
              <a:t>Towel/blanket,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rolls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gauze, or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another small</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IV</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bag</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stabilizing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leg</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during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after insertion of the intraosseous needle</a:t>
            </a: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Blood</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tubes -</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bone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marrow</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aspirate</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Pressure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infusion</a:t>
            </a:r>
            <a:r>
              <a:rPr lang="en-US" sz="2000" spc="-25" dirty="0">
                <a:effectLst/>
                <a:latin typeface="Calibri" panose="020F0502020204030204" pitchFamily="34" charset="0"/>
                <a:ea typeface="Calibri" panose="020F0502020204030204" pitchFamily="34" charset="0"/>
              </a:rPr>
              <a:t> bag</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4400" algn="l"/>
                <a:tab pos="915035" algn="l"/>
              </a:tabLst>
            </a:pPr>
            <a:r>
              <a:rPr lang="en-US" sz="2000" spc="-5" dirty="0">
                <a:effectLst/>
                <a:latin typeface="Calibri" panose="020F0502020204030204" pitchFamily="34" charset="0"/>
                <a:ea typeface="Calibri" panose="020F0502020204030204" pitchFamily="34" charset="0"/>
              </a:rPr>
              <a:t>Volume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limiting</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device</a:t>
            </a:r>
            <a:endParaRPr lang="en-US" sz="2000" spc="-5" dirty="0">
              <a:effectLst/>
              <a:latin typeface="Calibri" panose="020F0502020204030204" pitchFamily="34" charset="0"/>
              <a:ea typeface="Calibri" panose="020F0502020204030204" pitchFamily="34" charset="0"/>
            </a:endParaRPr>
          </a:p>
          <a:p>
            <a:pPr marL="914400" marR="273685" lvl="2" indent="0">
              <a:spcBef>
                <a:spcPts val="0"/>
              </a:spcBef>
              <a:spcAft>
                <a:spcPts val="0"/>
              </a:spcAft>
              <a:buSzPct val="100000"/>
              <a:buNone/>
              <a:tabLst>
                <a:tab pos="915035" algn="l"/>
              </a:tabLst>
            </a:pPr>
            <a:endParaRPr lang="en-US" sz="2000" spc="-15" dirty="0">
              <a:effectLst/>
              <a:latin typeface="Calibri" panose="020F0502020204030204" pitchFamily="34" charset="0"/>
              <a:ea typeface="Arial" panose="020B060402020202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8728578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4 steps for IO line insertion:</a:t>
            </a:r>
          </a:p>
          <a:p>
            <a:pPr marL="914400" marR="273685" lvl="2" indent="0">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Step</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one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Stabilize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extremity</a:t>
            </a:r>
            <a:endParaRPr lang="en-US"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Position</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leg</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knee slightly</a:t>
            </a:r>
            <a:r>
              <a:rPr lang="en-US" sz="2000" spc="-10" dirty="0">
                <a:effectLst/>
                <a:latin typeface="Calibri" panose="020F0502020204030204" pitchFamily="34" charset="0"/>
                <a:ea typeface="Calibri" panose="020F0502020204030204" pitchFamily="34" charset="0"/>
              </a:rPr>
              <a:t> bent</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Place</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support under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knee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support,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prevent</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movement</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Tape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 place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if </a:t>
            </a:r>
            <a:r>
              <a:rPr lang="en-US" sz="2000" spc="-10" dirty="0">
                <a:effectLst/>
                <a:latin typeface="Calibri" panose="020F0502020204030204" pitchFamily="34" charset="0"/>
                <a:ea typeface="Calibri" panose="020F0502020204030204" pitchFamily="34" charset="0"/>
              </a:rPr>
              <a:t>necessary</a:t>
            </a: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endParaRPr lang="en-US" sz="2000" spc="-5" dirty="0">
              <a:effectLst/>
              <a:latin typeface="Calibri" panose="020F0502020204030204" pitchFamily="34" charset="0"/>
              <a:ea typeface="Calibri" panose="020F0502020204030204" pitchFamily="34" charset="0"/>
            </a:endParaRPr>
          </a:p>
          <a:p>
            <a:pPr marL="800100" marR="0" lvl="1" indent="-342900">
              <a:lnSpc>
                <a:spcPct val="100000"/>
              </a:lnSpc>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Step</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two</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Prepare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insertion</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site</a:t>
            </a:r>
            <a:endParaRPr lang="en-US" dirty="0">
              <a:effectLst/>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Clean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skin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iodine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solution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4x4</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gauze </a:t>
            </a:r>
            <a:r>
              <a:rPr lang="en-US" sz="2000" spc="-10" dirty="0">
                <a:effectLst/>
                <a:latin typeface="Calibri" panose="020F0502020204030204" pitchFamily="34" charset="0"/>
                <a:ea typeface="Calibri" panose="020F0502020204030204" pitchFamily="34" charset="0"/>
              </a:rPr>
              <a:t>pads</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Wipe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circular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motion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starting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planned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insertion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site and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moving</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outward</a:t>
            </a: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Wipe 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area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dry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sterile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4x4</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gauze </a:t>
            </a:r>
            <a:r>
              <a:rPr lang="en-US" sz="2000" spc="-20" dirty="0">
                <a:effectLst/>
                <a:latin typeface="Calibri" panose="020F0502020204030204" pitchFamily="34" charset="0"/>
                <a:ea typeface="Calibri" panose="020F0502020204030204" pitchFamily="34" charset="0"/>
              </a:rPr>
              <a:t>pad</a:t>
            </a:r>
            <a:endParaRPr lang="en-US" sz="2000" spc="-5" dirty="0">
              <a:effectLst/>
              <a:latin typeface="Calibri" panose="020F0502020204030204" pitchFamily="34" charset="0"/>
              <a:ea typeface="Calibri" panose="020F0502020204030204" pitchFamily="34" charset="0"/>
            </a:endParaRPr>
          </a:p>
          <a:p>
            <a:pPr marL="1257300" marR="273685" lvl="2" indent="-342900">
              <a:lnSpc>
                <a:spcPct val="100000"/>
              </a:lnSpc>
              <a:spcBef>
                <a:spcPts val="0"/>
              </a:spcBef>
              <a:spcAft>
                <a:spcPts val="0"/>
              </a:spcAft>
              <a:buSzPct val="100000"/>
              <a:buFont typeface="Wingdings" panose="05000000000000000000" pitchFamily="2" charset="2"/>
              <a:buChar char="§"/>
              <a:tabLst>
                <a:tab pos="915035" algn="l"/>
              </a:tabLst>
            </a:pPr>
            <a:endParaRPr lang="en-US" sz="2000" spc="-15" dirty="0">
              <a:effectLst/>
              <a:latin typeface="Calibri" panose="020F0502020204030204" pitchFamily="34" charset="0"/>
              <a:ea typeface="Arial" panose="020B0604020202020204" pitchFamily="34" charset="0"/>
            </a:endParaRPr>
          </a:p>
          <a:p>
            <a:pPr marL="742950" marR="344170" lvl="1" indent="-285750">
              <a:lnSpc>
                <a:spcPct val="100000"/>
              </a:lnSpc>
              <a:spcBef>
                <a:spcPts val="15"/>
              </a:spcBef>
              <a:spcAft>
                <a:spcPts val="0"/>
              </a:spcAft>
              <a:buClr>
                <a:srgbClr val="349D96"/>
              </a:buClr>
              <a:buSzPct val="100000"/>
              <a:buFont typeface="Wingdings" panose="05000000000000000000" pitchFamily="2" charset="2"/>
              <a:buChar char="§"/>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5388517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4 steps for IO line insertion:</a:t>
            </a:r>
          </a:p>
          <a:p>
            <a:pPr marL="914400" marR="273685" lvl="2" indent="0">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742950" marR="0" lvl="1" indent="-285750">
              <a:lnSpc>
                <a:spcPct val="100000"/>
              </a:lnSpc>
              <a:spcBef>
                <a:spcPts val="0"/>
              </a:spcBef>
              <a:spcAft>
                <a:spcPts val="0"/>
              </a:spcAft>
              <a:buSzPct val="100000"/>
              <a:buFont typeface="Wingdings" panose="05000000000000000000" pitchFamily="2" charset="2"/>
              <a:buChar char="§"/>
              <a:tabLst>
                <a:tab pos="686435" algn="l"/>
              </a:tabLst>
            </a:pPr>
            <a:r>
              <a:rPr lang="en-US" sz="1800" dirty="0">
                <a:effectLst/>
                <a:latin typeface="Calibri" panose="020F0502020204030204" pitchFamily="34" charset="0"/>
                <a:ea typeface="Calibri" panose="020F0502020204030204" pitchFamily="34" charset="0"/>
              </a:rPr>
              <a:t>Step</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three</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Insert</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25"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needle</a:t>
            </a:r>
          </a:p>
          <a:p>
            <a:pPr marL="457200" marR="0" lvl="1" indent="0">
              <a:lnSpc>
                <a:spcPct val="100000"/>
              </a:lnSpc>
              <a:spcBef>
                <a:spcPts val="0"/>
              </a:spcBef>
              <a:spcAft>
                <a:spcPts val="0"/>
              </a:spcAft>
              <a:buSzPct val="100000"/>
              <a:buNone/>
              <a:tabLst>
                <a:tab pos="686435" algn="l"/>
              </a:tabLst>
            </a:pPr>
            <a:endParaRPr lang="en-US" sz="1800" dirty="0">
              <a:effectLst/>
              <a:latin typeface="Calibri" panose="020F0502020204030204" pitchFamily="34" charset="0"/>
              <a:ea typeface="Calibri" panose="020F0502020204030204" pitchFamily="34" charset="0"/>
            </a:endParaRPr>
          </a:p>
          <a:p>
            <a:pPr marL="1200150" marR="266700" lvl="2" indent="-285750">
              <a:lnSpc>
                <a:spcPct val="100000"/>
              </a:lnSpc>
              <a:spcBef>
                <a:spcPts val="5"/>
              </a:spcBef>
              <a:spcAft>
                <a:spcPts val="0"/>
              </a:spcAft>
              <a:buSzPct val="100000"/>
              <a:buFont typeface="Courier New" panose="02070309020205020404" pitchFamily="49" charset="0"/>
              <a:buChar char="o"/>
              <a:tabLst>
                <a:tab pos="915035" algn="l"/>
              </a:tabLst>
            </a:pPr>
            <a:r>
              <a:rPr lang="en-US" spc="-5" dirty="0">
                <a:effectLst/>
                <a:latin typeface="Calibri" panose="020F0502020204030204" pitchFamily="34" charset="0"/>
                <a:ea typeface="Calibri" panose="020F0502020204030204" pitchFamily="34" charset="0"/>
              </a:rPr>
              <a:t>Check</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needle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packaging</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for</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additional</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instructions.</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Some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needles</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require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back</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forth or a clockwise motion</a:t>
            </a:r>
          </a:p>
          <a:p>
            <a:pPr marL="1657350" marR="0" lvl="3" indent="-285750">
              <a:lnSpc>
                <a:spcPct val="100000"/>
              </a:lnSpc>
              <a:spcBef>
                <a:spcPts val="0"/>
              </a:spcBef>
              <a:spcAft>
                <a:spcPts val="0"/>
              </a:spcAft>
              <a:buSzPct val="100000"/>
              <a:buFont typeface="Arial" panose="020B0604020202020204" pitchFamily="34" charset="0"/>
              <a:buChar char="•"/>
              <a:tabLst>
                <a:tab pos="1143635" algn="l"/>
              </a:tabLst>
            </a:pPr>
            <a:r>
              <a:rPr lang="en-US" spc="-15" dirty="0">
                <a:effectLst/>
                <a:latin typeface="Calibri" panose="020F0502020204030204" pitchFamily="34" charset="0"/>
                <a:ea typeface="Arial" panose="020B0604020202020204" pitchFamily="34" charset="0"/>
              </a:rPr>
              <a:t>Use</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aseptic </a:t>
            </a:r>
            <a:r>
              <a:rPr lang="en-US" spc="-10" dirty="0">
                <a:effectLst/>
                <a:latin typeface="Calibri" panose="020F0502020204030204" pitchFamily="34" charset="0"/>
                <a:ea typeface="Arial" panose="020B0604020202020204" pitchFamily="34" charset="0"/>
              </a:rPr>
              <a:t>technique</a:t>
            </a:r>
            <a:endParaRPr lang="en-US" spc="-15" dirty="0">
              <a:effectLst/>
              <a:latin typeface="Calibri" panose="020F0502020204030204" pitchFamily="34" charset="0"/>
              <a:ea typeface="Arial" panose="020B0604020202020204" pitchFamily="34" charset="0"/>
            </a:endParaRPr>
          </a:p>
          <a:p>
            <a:pPr marL="1657350" marR="335915" lvl="3" indent="-285750">
              <a:lnSpc>
                <a:spcPct val="100000"/>
              </a:lnSpc>
              <a:spcBef>
                <a:spcPts val="15"/>
              </a:spcBef>
              <a:spcAft>
                <a:spcPts val="0"/>
              </a:spcAft>
              <a:buSzPct val="100000"/>
              <a:buFont typeface="Arial" panose="020B0604020202020204" pitchFamily="34" charset="0"/>
              <a:buChar char="•"/>
              <a:tabLst>
                <a:tab pos="1143635" algn="l"/>
              </a:tabLst>
            </a:pPr>
            <a:r>
              <a:rPr lang="en-US" spc="-15" dirty="0">
                <a:effectLst/>
                <a:latin typeface="Calibri" panose="020F0502020204030204" pitchFamily="34" charset="0"/>
                <a:ea typeface="Arial" panose="020B0604020202020204" pitchFamily="34" charset="0"/>
              </a:rPr>
              <a:t>When using the</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tibial site,</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the</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needle</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should be</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directed</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slightly</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away</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from the</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knee</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in order to decrease the risk of insertion into the growth plate</a:t>
            </a:r>
          </a:p>
          <a:p>
            <a:pPr marL="1657350" marR="0" lvl="3" indent="-285750">
              <a:lnSpc>
                <a:spcPct val="100000"/>
              </a:lnSpc>
              <a:spcBef>
                <a:spcPts val="5"/>
              </a:spcBef>
              <a:spcAft>
                <a:spcPts val="0"/>
              </a:spcAft>
              <a:buSzPct val="100000"/>
              <a:buFont typeface="Arial" panose="020B0604020202020204" pitchFamily="34" charset="0"/>
              <a:buChar char="•"/>
              <a:tabLst>
                <a:tab pos="1143635" algn="l"/>
              </a:tabLst>
            </a:pPr>
            <a:r>
              <a:rPr lang="en-US" spc="-15" dirty="0">
                <a:effectLst/>
                <a:latin typeface="Calibri" panose="020F0502020204030204" pitchFamily="34" charset="0"/>
                <a:ea typeface="Arial" panose="020B0604020202020204" pitchFamily="34" charset="0"/>
              </a:rPr>
              <a:t>Apply pressure to</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the</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top</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of</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the</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needle in</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order</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to</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push</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through the cortex of</a:t>
            </a:r>
            <a:r>
              <a:rPr lang="en-US" spc="-20"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bone</a:t>
            </a:r>
            <a:endParaRPr lang="en-US" spc="-15" dirty="0">
              <a:effectLst/>
              <a:latin typeface="Calibri" panose="020F0502020204030204" pitchFamily="34" charset="0"/>
              <a:ea typeface="Arial" panose="020B0604020202020204" pitchFamily="34" charset="0"/>
            </a:endParaRPr>
          </a:p>
          <a:p>
            <a:pPr marL="1657350" marR="0" lvl="3" indent="-285750">
              <a:lnSpc>
                <a:spcPct val="100000"/>
              </a:lnSpc>
              <a:spcBef>
                <a:spcPts val="0"/>
              </a:spcBef>
              <a:spcAft>
                <a:spcPts val="0"/>
              </a:spcAft>
              <a:buSzPct val="100000"/>
              <a:buFont typeface="Arial" panose="020B0604020202020204" pitchFamily="34" charset="0"/>
              <a:buChar char="•"/>
              <a:tabLst>
                <a:tab pos="1143635" algn="l"/>
              </a:tabLst>
            </a:pPr>
            <a:r>
              <a:rPr lang="en-US" spc="-15" dirty="0">
                <a:effectLst/>
                <a:latin typeface="Calibri" panose="020F0502020204030204" pitchFamily="34" charset="0"/>
                <a:ea typeface="Arial" panose="020B0604020202020204" pitchFamily="34" charset="0"/>
              </a:rPr>
              <a:t>A</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slight</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give will</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be</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felt</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as</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the</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tip</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enters</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the marrow </a:t>
            </a:r>
            <a:r>
              <a:rPr lang="en-US" spc="-10" dirty="0">
                <a:effectLst/>
                <a:latin typeface="Calibri" panose="020F0502020204030204" pitchFamily="34" charset="0"/>
                <a:ea typeface="Arial" panose="020B0604020202020204" pitchFamily="34" charset="0"/>
              </a:rPr>
              <a:t>cavity</a:t>
            </a:r>
            <a:endParaRPr lang="en-US" spc="-15" dirty="0">
              <a:effectLst/>
              <a:latin typeface="Calibri" panose="020F0502020204030204" pitchFamily="34" charset="0"/>
              <a:ea typeface="Arial" panose="020B0604020202020204" pitchFamily="34" charset="0"/>
            </a:endParaRPr>
          </a:p>
          <a:p>
            <a:pPr marL="1657350" marR="0" lvl="3" indent="-285750">
              <a:lnSpc>
                <a:spcPct val="100000"/>
              </a:lnSpc>
              <a:spcBef>
                <a:spcPts val="0"/>
              </a:spcBef>
              <a:spcAft>
                <a:spcPts val="0"/>
              </a:spcAft>
              <a:buSzPct val="100000"/>
              <a:buFont typeface="Arial" panose="020B0604020202020204" pitchFamily="34" charset="0"/>
              <a:buChar char="•"/>
              <a:tabLst>
                <a:tab pos="1143635" algn="l"/>
              </a:tabLst>
            </a:pPr>
            <a:r>
              <a:rPr lang="en-US" spc="-15" dirty="0">
                <a:effectLst/>
                <a:latin typeface="Calibri" panose="020F0502020204030204" pitchFamily="34" charset="0"/>
                <a:ea typeface="Arial" panose="020B0604020202020204" pitchFamily="34" charset="0"/>
              </a:rPr>
              <a:t>If the needle</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is</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properly inserted, it will</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stand</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without</a:t>
            </a:r>
            <a:r>
              <a:rPr lang="en-US" spc="-30"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support</a:t>
            </a:r>
            <a:endParaRPr lang="en-US" spc="-15" dirty="0">
              <a:effectLst/>
              <a:latin typeface="Calibri" panose="020F0502020204030204" pitchFamily="34" charset="0"/>
              <a:ea typeface="Arial" panose="020B0604020202020204" pitchFamily="34" charset="0"/>
            </a:endParaRPr>
          </a:p>
          <a:p>
            <a:pPr marL="971550" lvl="1" indent="0">
              <a:lnSpc>
                <a:spcPct val="100000"/>
              </a:lnSpc>
              <a:spcBef>
                <a:spcPts val="5"/>
              </a:spcBef>
              <a:buSzPct val="100000"/>
              <a:buNone/>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7218096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4 steps for IO line insertion:</a:t>
            </a:r>
          </a:p>
          <a:p>
            <a:pPr marL="914400" marR="273685" lvl="2" indent="0">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742950" marR="0" lvl="1" indent="-285750">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Step</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three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
            </a:r>
            <a:r>
              <a:rPr lang="en-US" spc="-10" dirty="0">
                <a:effectLst/>
                <a:latin typeface="Calibri" panose="020F0502020204030204" pitchFamily="34" charset="0"/>
                <a:ea typeface="Calibri" panose="020F0502020204030204" pitchFamily="34" charset="0"/>
              </a:rPr>
              <a:t> </a:t>
            </a:r>
          </a:p>
          <a:p>
            <a:pPr marL="457200" marR="0" lvl="1" indent="0">
              <a:spcBef>
                <a:spcPts val="0"/>
              </a:spcBef>
              <a:spcAft>
                <a:spcPts val="0"/>
              </a:spcAft>
              <a:buSzPct val="100000"/>
              <a:buNone/>
              <a:tabLst>
                <a:tab pos="686435" algn="l"/>
              </a:tabLst>
            </a:pPr>
            <a:endParaRPr lang="en-US" spc="-10" dirty="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SzPct val="100000"/>
              <a:buFont typeface="Wingdings" panose="05000000000000000000" pitchFamily="2" charset="2"/>
              <a:buChar char="§"/>
              <a:tabLst>
                <a:tab pos="686435" algn="l"/>
              </a:tabLst>
            </a:pPr>
            <a:r>
              <a:rPr lang="en-US" b="1" spc="-5" dirty="0">
                <a:effectLst/>
                <a:latin typeface="Calibri" panose="020F0502020204030204" pitchFamily="34" charset="0"/>
                <a:ea typeface="Calibri" panose="020F0502020204030204" pitchFamily="34" charset="0"/>
              </a:rPr>
              <a:t>Caution:</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If</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too</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much</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pressure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applied,</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needle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may</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exit</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through</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bone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on</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other </a:t>
            </a:r>
            <a:r>
              <a:rPr lang="en-US" spc="-10" dirty="0">
                <a:effectLst/>
                <a:latin typeface="Calibri" panose="020F0502020204030204" pitchFamily="34" charset="0"/>
                <a:ea typeface="Calibri" panose="020F0502020204030204" pitchFamily="34" charset="0"/>
              </a:rPr>
              <a:t>side</a:t>
            </a:r>
            <a:endParaRPr lang="en-US" sz="2000" spc="-15" dirty="0">
              <a:effectLst/>
              <a:latin typeface="Calibri" panose="020F0502020204030204" pitchFamily="34" charset="0"/>
              <a:ea typeface="Arial" panose="020B0604020202020204" pitchFamily="34" charset="0"/>
            </a:endParaRPr>
          </a:p>
          <a:p>
            <a:pPr marL="1201737" indent="-342900">
              <a:lnSpc>
                <a:spcPct val="100000"/>
              </a:lnSpc>
              <a:spcBef>
                <a:spcPts val="0"/>
              </a:spcBef>
              <a:buClr>
                <a:srgbClr val="349D96"/>
              </a:buClr>
              <a:buSzPct val="100000"/>
              <a:buFont typeface="Courier New" panose="02070309020205020404" pitchFamily="49" charset="0"/>
              <a:buChar char="o"/>
              <a:tabLst>
                <a:tab pos="1372235" algn="l"/>
              </a:tabLst>
            </a:pPr>
            <a:r>
              <a:rPr lang="en-US" sz="2000" spc="-5" dirty="0">
                <a:effectLst/>
                <a:latin typeface="Calibri" panose="020F0502020204030204" pitchFamily="34" charset="0"/>
                <a:ea typeface="Calibri" panose="020F0502020204030204" pitchFamily="34" charset="0"/>
              </a:rPr>
              <a:t>Fluid</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will</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infiltrate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into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tissue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Compartment</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syndrome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may </a:t>
            </a:r>
            <a:r>
              <a:rPr lang="en-US" sz="2000" spc="-10" dirty="0">
                <a:effectLst/>
                <a:latin typeface="Calibri" panose="020F0502020204030204" pitchFamily="34" charset="0"/>
                <a:ea typeface="Calibri" panose="020F0502020204030204" pitchFamily="34" charset="0"/>
              </a:rPr>
              <a:t>develop</a:t>
            </a:r>
            <a:endParaRPr lang="en-US" sz="2000" spc="-5" dirty="0">
              <a:effectLst/>
              <a:latin typeface="Calibri" panose="020F0502020204030204" pitchFamily="34" charset="0"/>
              <a:ea typeface="Calibri" panose="020F0502020204030204" pitchFamily="34" charset="0"/>
            </a:endParaRPr>
          </a:p>
          <a:p>
            <a:pPr marL="1201737" indent="-342900">
              <a:lnSpc>
                <a:spcPct val="100000"/>
              </a:lnSpc>
              <a:spcBef>
                <a:spcPts val="0"/>
              </a:spcBef>
              <a:buClr>
                <a:srgbClr val="349D96"/>
              </a:buClr>
              <a:buSzPct val="100000"/>
              <a:buFont typeface="Courier New" panose="02070309020205020404" pitchFamily="49" charset="0"/>
              <a:buChar char="o"/>
              <a:tabLst>
                <a:tab pos="1372235" algn="l"/>
              </a:tabLst>
            </a:pPr>
            <a:r>
              <a:rPr lang="en-US" sz="2000" spc="-5" dirty="0">
                <a:effectLst/>
                <a:latin typeface="Calibri" panose="020F0502020204030204" pitchFamily="34" charset="0"/>
                <a:ea typeface="Calibri" panose="020F0502020204030204" pitchFamily="34" charset="0"/>
              </a:rPr>
              <a:t>Remove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a:t>
            </a:r>
            <a:r>
              <a:rPr lang="en-US" sz="2000" spc="-10" dirty="0">
                <a:effectLst/>
                <a:latin typeface="Calibri" panose="020F0502020204030204" pitchFamily="34" charset="0"/>
                <a:ea typeface="Calibri" panose="020F0502020204030204" pitchFamily="34" charset="0"/>
              </a:rPr>
              <a:t>needle</a:t>
            </a:r>
            <a:endParaRPr lang="en-US" sz="2000" spc="-5" dirty="0">
              <a:effectLst/>
              <a:latin typeface="Calibri" panose="020F0502020204030204" pitchFamily="34" charset="0"/>
              <a:ea typeface="Calibri" panose="020F0502020204030204" pitchFamily="34" charset="0"/>
            </a:endParaRPr>
          </a:p>
          <a:p>
            <a:pPr marL="1201737" indent="-342900">
              <a:lnSpc>
                <a:spcPct val="100000"/>
              </a:lnSpc>
              <a:spcBef>
                <a:spcPts val="0"/>
              </a:spcBef>
              <a:buClr>
                <a:srgbClr val="349D96"/>
              </a:buClr>
              <a:buSzPct val="100000"/>
              <a:buFont typeface="Courier New" panose="02070309020205020404" pitchFamily="49" charset="0"/>
              <a:buChar char="o"/>
              <a:tabLst>
                <a:tab pos="1372235" algn="l"/>
              </a:tabLst>
            </a:pPr>
            <a:r>
              <a:rPr lang="en-US" sz="2000" spc="-5" dirty="0">
                <a:effectLst/>
                <a:latin typeface="Calibri" panose="020F0502020204030204" pitchFamily="34" charset="0"/>
                <a:ea typeface="Calibri" panose="020F0502020204030204" pitchFamily="34" charset="0"/>
              </a:rPr>
              <a:t>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site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other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extremity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must be chosen</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next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insertion</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attempt</a:t>
            </a:r>
            <a:endParaRPr lang="en-US" sz="2000" spc="-5" dirty="0">
              <a:effectLst/>
              <a:latin typeface="Calibri" panose="020F0502020204030204" pitchFamily="34" charset="0"/>
              <a:ea typeface="Calibri" panose="020F0502020204030204" pitchFamily="34" charset="0"/>
            </a:endParaRPr>
          </a:p>
          <a:p>
            <a:pPr marL="0" marR="0" indent="0">
              <a:lnSpc>
                <a:spcPct val="100000"/>
              </a:lnSpc>
              <a:spcBef>
                <a:spcPts val="55"/>
              </a:spcBef>
              <a:spcAft>
                <a:spcPts val="0"/>
              </a:spcAft>
            </a:pPr>
            <a:r>
              <a:rPr lang="en-US" sz="1800" dirty="0">
                <a:effectLst/>
                <a:latin typeface="Calibri" panose="020F0502020204030204" pitchFamily="34" charset="0"/>
                <a:ea typeface="Calibri" panose="020F0502020204030204" pitchFamily="34" charset="0"/>
              </a:rPr>
              <a:t> </a:t>
            </a:r>
          </a:p>
          <a:p>
            <a:pPr marL="914400" marR="273685" lvl="2" indent="0">
              <a:lnSpc>
                <a:spcPct val="100000"/>
              </a:lnSpc>
              <a:spcBef>
                <a:spcPts val="0"/>
              </a:spcBef>
              <a:spcAft>
                <a:spcPts val="0"/>
              </a:spcAft>
              <a:buSzPct val="100000"/>
              <a:buNone/>
              <a:tabLst>
                <a:tab pos="915035" algn="l"/>
              </a:tabLst>
            </a:pPr>
            <a:endParaRPr lang="en-US" spc="-15" dirty="0">
              <a:effectLst/>
              <a:latin typeface="Calibri" panose="020F0502020204030204" pitchFamily="34" charset="0"/>
              <a:ea typeface="Arial" panose="020B0604020202020204" pitchFamily="34" charset="0"/>
            </a:endParaRPr>
          </a:p>
          <a:p>
            <a:pPr marL="457200" marR="344170" lvl="1" indent="0">
              <a:lnSpc>
                <a:spcPct val="100000"/>
              </a:lnSpc>
              <a:spcBef>
                <a:spcPts val="15"/>
              </a:spcBef>
              <a:spcAft>
                <a:spcPts val="0"/>
              </a:spcAft>
              <a:buClr>
                <a:srgbClr val="349D96"/>
              </a:buClr>
              <a:buSzPct val="100000"/>
              <a:buNone/>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8315590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4 steps for IO line insertion:</a:t>
            </a:r>
          </a:p>
          <a:p>
            <a:pPr marL="914400" marR="273685" lvl="2" indent="0">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742950" marR="0" lvl="1" indent="-285750">
              <a:spcBef>
                <a:spcPts val="0"/>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Step</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four</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Confirm</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needle</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placement</a:t>
            </a:r>
            <a:endParaRPr lang="en-US"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Remove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stylet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needle</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Connect</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syringe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hub</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a:t>
            </a:r>
            <a:r>
              <a:rPr lang="en-US" sz="2000" spc="-10" dirty="0">
                <a:effectLst/>
                <a:latin typeface="Calibri" panose="020F0502020204030204" pitchFamily="34" charset="0"/>
                <a:ea typeface="Calibri" panose="020F0502020204030204" pitchFamily="34" charset="0"/>
              </a:rPr>
              <a:t>needle</a:t>
            </a:r>
            <a:endParaRPr lang="en-US" sz="2000" spc="-5" dirty="0">
              <a:effectLst/>
              <a:latin typeface="Calibri" panose="020F0502020204030204" pitchFamily="34" charset="0"/>
              <a:ea typeface="Calibri" panose="020F0502020204030204" pitchFamily="34" charset="0"/>
            </a:endParaRPr>
          </a:p>
          <a:p>
            <a:pPr marL="1200150" marR="0" lvl="2" indent="-285750" algn="just">
              <a:lnSpc>
                <a:spcPct val="100000"/>
              </a:lnSpc>
              <a:spcBef>
                <a:spcPts val="19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Aspirate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approx. 1cc</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bone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marrow.</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Marrow</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may</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always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aspirated</a:t>
            </a:r>
            <a:endParaRPr lang="en-US" sz="2000" spc="-5" dirty="0">
              <a:effectLst/>
              <a:latin typeface="Calibri" panose="020F0502020204030204" pitchFamily="34" charset="0"/>
              <a:ea typeface="Calibri" panose="020F0502020204030204" pitchFamily="34" charset="0"/>
            </a:endParaRPr>
          </a:p>
          <a:p>
            <a:pPr marL="1200150" marR="333375" lvl="2" indent="-285750" algn="just">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Bone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marrow</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aspirate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 used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various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lab</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studies</a:t>
            </a:r>
          </a:p>
          <a:p>
            <a:pPr marL="1200150" marR="363220" lvl="2" indent="-285750" algn="just">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5 -</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10</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cc</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normal</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saline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may be used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flush</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syringe 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intraosseous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 while observing for extravasation</a:t>
            </a:r>
          </a:p>
          <a:p>
            <a:pPr marL="1200150" marR="363220" lvl="2" indent="-285750" algn="just">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If</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placement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cannot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confirmed,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remove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needle</a:t>
            </a:r>
            <a:endParaRPr lang="en-US" sz="2000" spc="-5" dirty="0">
              <a:effectLst/>
              <a:latin typeface="Calibri" panose="020F0502020204030204" pitchFamily="34" charset="0"/>
              <a:ea typeface="Calibri" panose="020F0502020204030204" pitchFamily="34" charset="0"/>
            </a:endParaRPr>
          </a:p>
          <a:p>
            <a:pPr marL="1200150" marR="386715" lvl="2" indent="-28575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Do</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attempt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 re-insert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needle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same site</a:t>
            </a:r>
          </a:p>
          <a:p>
            <a:pPr marL="1200150" marR="386715" lvl="2" indent="-28575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If</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 is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removed,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apply pressure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5</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minutes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cover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insertion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site with</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 sterile dressing</a:t>
            </a:r>
          </a:p>
          <a:p>
            <a:pPr marR="0">
              <a:lnSpc>
                <a:spcPct val="100000"/>
              </a:lnSpc>
              <a:spcBef>
                <a:spcPts val="55"/>
              </a:spcBef>
              <a:spcAft>
                <a:spcPts val="0"/>
              </a:spcAft>
            </a:pPr>
            <a:r>
              <a:rPr lang="en-US" sz="2000" dirty="0">
                <a:effectLst/>
                <a:latin typeface="Calibri" panose="020F0502020204030204" pitchFamily="34" charset="0"/>
                <a:ea typeface="Calibri" panose="020F0502020204030204" pitchFamily="34" charset="0"/>
              </a:rPr>
              <a:t> </a:t>
            </a:r>
          </a:p>
          <a:p>
            <a:pPr marL="914400" marR="273685" lvl="2" indent="0">
              <a:lnSpc>
                <a:spcPct val="100000"/>
              </a:lnSpc>
              <a:spcBef>
                <a:spcPts val="0"/>
              </a:spcBef>
              <a:spcAft>
                <a:spcPts val="0"/>
              </a:spcAft>
              <a:buSzPct val="100000"/>
              <a:buNone/>
              <a:tabLst>
                <a:tab pos="915035" algn="l"/>
              </a:tabLst>
            </a:pPr>
            <a:endParaRPr lang="en-US" spc="-15" dirty="0">
              <a:effectLst/>
              <a:latin typeface="Calibri" panose="020F0502020204030204" pitchFamily="34" charset="0"/>
              <a:ea typeface="Arial" panose="020B0604020202020204" pitchFamily="34" charset="0"/>
            </a:endParaRPr>
          </a:p>
          <a:p>
            <a:pPr marL="457200" marR="344170" lvl="1" indent="0">
              <a:lnSpc>
                <a:spcPct val="100000"/>
              </a:lnSpc>
              <a:spcBef>
                <a:spcPts val="15"/>
              </a:spcBef>
              <a:spcAft>
                <a:spcPts val="0"/>
              </a:spcAft>
              <a:buClr>
                <a:srgbClr val="349D96"/>
              </a:buClr>
              <a:buSzPct val="100000"/>
              <a:buNone/>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40921031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Securing the IO needle:</a:t>
            </a:r>
          </a:p>
          <a:p>
            <a:pPr marL="914400" marR="273685" lvl="2" indent="0">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800100" marR="0" lvl="1" indent="-342900">
              <a:lnSpc>
                <a:spcPct val="100000"/>
              </a:lnSpc>
              <a:spcBef>
                <a:spcPts val="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Connect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IV</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hub</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correctly</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placed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needle</a:t>
            </a:r>
            <a:endParaRPr lang="en-US"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IV</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fluid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should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flow</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without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obstruction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when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correctly</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positioned</a:t>
            </a:r>
            <a:endParaRPr lang="en-US" sz="2000" spc="-5" dirty="0">
              <a:effectLst/>
              <a:latin typeface="Calibri" panose="020F0502020204030204" pitchFamily="34" charset="0"/>
              <a:ea typeface="Calibri" panose="020F0502020204030204" pitchFamily="34" charset="0"/>
            </a:endParaRPr>
          </a:p>
          <a:p>
            <a:pPr marL="1200150" marR="958215" lvl="2" indent="-28575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IF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IV</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fluid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flowing</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correct insertion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cannot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verified,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remove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intraosseous needle and attempt insertion at another location</a:t>
            </a:r>
          </a:p>
          <a:p>
            <a:pPr marL="742950" marR="254635" lvl="1" indent="-285750">
              <a:lnSpc>
                <a:spcPct val="100000"/>
              </a:lnSpc>
              <a:spcBef>
                <a:spcPts val="0"/>
              </a:spcBef>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When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correct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insertion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confirmed,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tape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tubing</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onto</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 to assist in preventing dislodgment</a:t>
            </a:r>
          </a:p>
          <a:p>
            <a:pPr marL="742950" lvl="1" indent="-285750">
              <a:lnSpc>
                <a:spcPct val="100000"/>
              </a:lnSpc>
              <a:spcBef>
                <a:spcPts val="0"/>
              </a:spcBef>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Carefully</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monitor</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insertion</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site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for</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signs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infiltration</a:t>
            </a:r>
            <a:endParaRPr lang="en-US" dirty="0">
              <a:effectLst/>
              <a:latin typeface="Calibri" panose="020F0502020204030204" pitchFamily="34" charset="0"/>
              <a:ea typeface="Calibri" panose="020F0502020204030204" pitchFamily="34" charset="0"/>
            </a:endParaRPr>
          </a:p>
          <a:p>
            <a:pPr marL="1200150" marR="0" lvl="2" indent="-285750">
              <a:lnSpc>
                <a:spcPct val="100000"/>
              </a:lnSpc>
              <a:spcBef>
                <a:spcPts val="5"/>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Remove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infiltration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observed</a:t>
            </a:r>
            <a:endParaRPr lang="en-US" sz="2000" spc="-5" dirty="0">
              <a:effectLst/>
              <a:latin typeface="Calibri" panose="020F0502020204030204" pitchFamily="34" charset="0"/>
              <a:ea typeface="Calibri" panose="020F0502020204030204" pitchFamily="34" charset="0"/>
            </a:endParaRPr>
          </a:p>
          <a:p>
            <a:pPr marL="1200150" marR="0" lvl="2" indent="-285750">
              <a:lnSpc>
                <a:spcPct val="100000"/>
              </a:lnSpc>
              <a:spcBef>
                <a:spcPts val="0"/>
              </a:spcBef>
              <a:spcAft>
                <a:spcPts val="0"/>
              </a:spcAft>
              <a:buSzPct val="100000"/>
              <a:buFont typeface="Courier New" panose="02070309020205020404" pitchFamily="49" charset="0"/>
              <a:buChar char="o"/>
              <a:tabLst>
                <a:tab pos="915035" algn="l"/>
              </a:tabLst>
            </a:pP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needle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should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not</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left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place 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over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12</a:t>
            </a:r>
            <a:r>
              <a:rPr lang="en-US" sz="2000" spc="-10" dirty="0">
                <a:effectLst/>
                <a:latin typeface="Calibri" panose="020F0502020204030204" pitchFamily="34" charset="0"/>
                <a:ea typeface="Calibri" panose="020F0502020204030204" pitchFamily="34" charset="0"/>
              </a:rPr>
              <a:t> hours</a:t>
            </a:r>
            <a:endParaRPr lang="en-US" sz="2000" spc="-5" dirty="0">
              <a:effectLst/>
              <a:latin typeface="Calibri" panose="020F0502020204030204" pitchFamily="34" charset="0"/>
              <a:ea typeface="Calibri" panose="020F0502020204030204" pitchFamily="34" charset="0"/>
            </a:endParaRPr>
          </a:p>
          <a:p>
            <a:pPr marL="457200" marR="0" lvl="1" indent="0">
              <a:spcBef>
                <a:spcPts val="0"/>
              </a:spcBef>
              <a:spcAft>
                <a:spcPts val="0"/>
              </a:spcAft>
              <a:buSzPct val="100000"/>
              <a:buNone/>
              <a:tabLst>
                <a:tab pos="686435" algn="l"/>
              </a:tabLst>
            </a:pPr>
            <a:r>
              <a:rPr lang="en-US" sz="1800" dirty="0">
                <a:effectLst/>
                <a:latin typeface="Calibri" panose="020F0502020204030204" pitchFamily="34" charset="0"/>
                <a:ea typeface="Calibri" panose="020F0502020204030204" pitchFamily="34" charset="0"/>
              </a:rPr>
              <a:t> </a:t>
            </a:r>
          </a:p>
          <a:p>
            <a:pPr marL="914400" marR="273685" lvl="2" indent="0">
              <a:lnSpc>
                <a:spcPct val="100000"/>
              </a:lnSpc>
              <a:spcBef>
                <a:spcPts val="0"/>
              </a:spcBef>
              <a:spcAft>
                <a:spcPts val="0"/>
              </a:spcAft>
              <a:buSzPct val="100000"/>
              <a:buNone/>
              <a:tabLst>
                <a:tab pos="915035" algn="l"/>
              </a:tabLst>
            </a:pPr>
            <a:endParaRPr lang="en-US" spc="-15" dirty="0">
              <a:effectLst/>
              <a:latin typeface="Calibri" panose="020F0502020204030204" pitchFamily="34" charset="0"/>
              <a:ea typeface="Arial" panose="020B0604020202020204" pitchFamily="34" charset="0"/>
            </a:endParaRPr>
          </a:p>
          <a:p>
            <a:pPr marL="457200" marR="344170" lvl="1" indent="0">
              <a:lnSpc>
                <a:spcPct val="100000"/>
              </a:lnSpc>
              <a:spcBef>
                <a:spcPts val="15"/>
              </a:spcBef>
              <a:spcAft>
                <a:spcPts val="0"/>
              </a:spcAft>
              <a:buClr>
                <a:srgbClr val="349D96"/>
              </a:buClr>
              <a:buSzPct val="100000"/>
              <a:buNone/>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587545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Increasing the rate of infusion:</a:t>
            </a:r>
          </a:p>
          <a:p>
            <a:pPr marL="914400" marR="273685" lvl="2" indent="0">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800100" marR="0" lvl="1" indent="-342900">
              <a:lnSpc>
                <a:spcPct val="100000"/>
              </a:lnSpc>
              <a:spcBef>
                <a:spcPts val="5"/>
              </a:spcBef>
              <a:spcAft>
                <a:spcPts val="0"/>
              </a:spcAft>
              <a:buSzPct val="100000"/>
              <a:buFont typeface="Wingdings" panose="05000000000000000000" pitchFamily="2" charset="2"/>
              <a:buChar char="§"/>
              <a:tabLst>
                <a:tab pos="686435" algn="l"/>
              </a:tabLst>
            </a:pPr>
            <a:r>
              <a:rPr lang="en-US" dirty="0">
                <a:latin typeface="Calibri" panose="020F0502020204030204" pitchFamily="34" charset="0"/>
                <a:ea typeface="Calibri" panose="020F0502020204030204" pitchFamily="34" charset="0"/>
              </a:rPr>
              <a:t>P</a:t>
            </a:r>
            <a:r>
              <a:rPr lang="en-US" dirty="0">
                <a:effectLst/>
                <a:latin typeface="Calibri" panose="020F0502020204030204" pitchFamily="34" charset="0"/>
                <a:ea typeface="Calibri" panose="020F0502020204030204" pitchFamily="34" charset="0"/>
              </a:rPr>
              <a:t>ressure bag </a:t>
            </a:r>
          </a:p>
          <a:p>
            <a:pPr marL="457200" marR="0" lvl="1" indent="0">
              <a:lnSpc>
                <a:spcPct val="100000"/>
              </a:lnSpc>
              <a:spcBef>
                <a:spcPts val="5"/>
              </a:spcBef>
              <a:spcAft>
                <a:spcPts val="0"/>
              </a:spcAft>
              <a:buSzPct val="100000"/>
              <a:buNone/>
              <a:tabLst>
                <a:tab pos="686435" algn="l"/>
              </a:tabLst>
            </a:pPr>
            <a:endParaRPr lang="en-US" dirty="0">
              <a:effectLst/>
              <a:latin typeface="Calibri" panose="020F0502020204030204" pitchFamily="34" charset="0"/>
              <a:ea typeface="Calibri" panose="020F0502020204030204" pitchFamily="34" charset="0"/>
            </a:endParaRPr>
          </a:p>
          <a:p>
            <a:pPr marL="800100" lvl="1" indent="-342900">
              <a:lnSpc>
                <a:spcPct val="100000"/>
              </a:lnSpc>
              <a:spcBef>
                <a:spcPts val="5"/>
              </a:spcBef>
              <a:buSzPct val="100000"/>
              <a:buFont typeface="Wingdings" panose="05000000000000000000" pitchFamily="2" charset="2"/>
              <a:buChar char="§"/>
              <a:tabLst>
                <a:tab pos="686435" algn="l"/>
              </a:tabLst>
            </a:pPr>
            <a:r>
              <a:rPr lang="en-US" spc="-5"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syringe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three-way</a:t>
            </a:r>
            <a:r>
              <a:rPr lang="en-US" spc="-3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stopcock</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directly</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attached</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IV</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line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flowing</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 the intraosseous needle will allow administration of fluid boluses</a:t>
            </a:r>
          </a:p>
          <a:p>
            <a:pPr marL="457200" lvl="1" indent="0">
              <a:lnSpc>
                <a:spcPct val="100000"/>
              </a:lnSpc>
              <a:spcBef>
                <a:spcPts val="5"/>
              </a:spcBef>
              <a:buSzPct val="100000"/>
              <a:buNone/>
              <a:tabLst>
                <a:tab pos="686435" algn="l"/>
              </a:tabLst>
            </a:pPr>
            <a:endParaRPr lang="en-US" spc="-5" dirty="0">
              <a:effectLst/>
              <a:latin typeface="Calibri" panose="020F0502020204030204" pitchFamily="34" charset="0"/>
              <a:ea typeface="Calibri" panose="020F0502020204030204" pitchFamily="34" charset="0"/>
            </a:endParaRPr>
          </a:p>
          <a:p>
            <a:pPr marL="800100" marR="568325" lvl="1" indent="-342900">
              <a:lnSpc>
                <a:spcPct val="100000"/>
              </a:lnSpc>
              <a:spcBef>
                <a:spcPts val="19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Carefully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monitor</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amount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fluid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administered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pediatric</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patient</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prevent</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fluid overload</a:t>
            </a:r>
          </a:p>
          <a:p>
            <a:pPr marL="457200" marR="568325" lvl="1" indent="0">
              <a:lnSpc>
                <a:spcPct val="100000"/>
              </a:lnSpc>
              <a:spcBef>
                <a:spcPts val="195"/>
              </a:spcBef>
              <a:spcAft>
                <a:spcPts val="0"/>
              </a:spcAft>
              <a:buSzPct val="100000"/>
              <a:buNone/>
              <a:tabLst>
                <a:tab pos="686435" algn="l"/>
              </a:tabLst>
            </a:pPr>
            <a:endParaRPr lang="en-US" dirty="0">
              <a:effectLst/>
              <a:latin typeface="Calibri" panose="020F0502020204030204" pitchFamily="34" charset="0"/>
              <a:ea typeface="Calibri" panose="020F0502020204030204" pitchFamily="34" charset="0"/>
            </a:endParaRPr>
          </a:p>
          <a:p>
            <a:pPr marL="800100" marR="568325" lvl="1" indent="-342900">
              <a:lnSpc>
                <a:spcPct val="100000"/>
              </a:lnSpc>
              <a:spcBef>
                <a:spcPts val="195"/>
              </a:spcBef>
              <a:spcAft>
                <a:spcPts val="0"/>
              </a:spcAft>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A</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child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shock</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may</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require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several</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20</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cc/kg</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boluses</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fluid</a:t>
            </a:r>
            <a:endParaRPr lang="en-US" sz="1800" dirty="0">
              <a:effectLst/>
              <a:latin typeface="Calibri" panose="020F0502020204030204" pitchFamily="34" charset="0"/>
              <a:ea typeface="Calibri" panose="020F0502020204030204" pitchFamily="34" charset="0"/>
            </a:endParaRPr>
          </a:p>
          <a:p>
            <a:pPr marL="914400" marR="273685" lvl="2" indent="0">
              <a:lnSpc>
                <a:spcPct val="100000"/>
              </a:lnSpc>
              <a:spcBef>
                <a:spcPts val="0"/>
              </a:spcBef>
              <a:spcAft>
                <a:spcPts val="0"/>
              </a:spcAft>
              <a:buSzPct val="100000"/>
              <a:buNone/>
              <a:tabLst>
                <a:tab pos="915035" algn="l"/>
              </a:tabLst>
            </a:pPr>
            <a:endParaRPr lang="en-US" spc="-15" dirty="0">
              <a:effectLst/>
              <a:latin typeface="Calibri" panose="020F0502020204030204" pitchFamily="34" charset="0"/>
              <a:ea typeface="Arial" panose="020B0604020202020204" pitchFamily="34" charset="0"/>
            </a:endParaRPr>
          </a:p>
          <a:p>
            <a:pPr marL="457200" marR="344170" lvl="1" indent="0">
              <a:lnSpc>
                <a:spcPct val="100000"/>
              </a:lnSpc>
              <a:spcBef>
                <a:spcPts val="15"/>
              </a:spcBef>
              <a:spcAft>
                <a:spcPts val="0"/>
              </a:spcAft>
              <a:buClr>
                <a:srgbClr val="349D96"/>
              </a:buClr>
              <a:buSzPct val="100000"/>
              <a:buNone/>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20129077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0" y="1317645"/>
            <a:ext cx="8879904" cy="4958206"/>
          </a:xfrm>
        </p:spPr>
        <p:txBody>
          <a:bodyPr/>
          <a:lstStyle/>
          <a:p>
            <a:pPr>
              <a:lnSpc>
                <a:spcPct val="100000"/>
              </a:lnSpc>
            </a:pPr>
            <a:r>
              <a:rPr lang="en-US" b="1" dirty="0"/>
              <a:t>                                      Lesson 4 Intraosseous line placement:</a:t>
            </a:r>
          </a:p>
          <a:p>
            <a:pPr marL="457200" lvl="1" indent="0">
              <a:lnSpc>
                <a:spcPct val="10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457200" lvl="1" indent="0">
              <a:lnSpc>
                <a:spcPct val="100000"/>
              </a:lnSpc>
              <a:spcBef>
                <a:spcPts val="125"/>
              </a:spcBef>
              <a:buSzPct val="100000"/>
              <a:buNone/>
              <a:tabLst>
                <a:tab pos="515620" algn="l"/>
              </a:tabLst>
            </a:pPr>
            <a:r>
              <a:rPr lang="en-US" spc="-5" dirty="0">
                <a:latin typeface="Calibri" panose="020F0502020204030204" pitchFamily="34" charset="0"/>
                <a:ea typeface="Calibri" panose="020F0502020204030204" pitchFamily="34" charset="0"/>
              </a:rPr>
              <a:t>Potential complications:</a:t>
            </a:r>
          </a:p>
          <a:p>
            <a:pPr marL="914400" marR="273685" lvl="2" indent="0">
              <a:lnSpc>
                <a:spcPct val="100000"/>
              </a:lnSpc>
              <a:spcBef>
                <a:spcPts val="0"/>
              </a:spcBef>
              <a:spcAft>
                <a:spcPts val="0"/>
              </a:spcAft>
              <a:buSzPct val="100000"/>
              <a:buNone/>
              <a:tabLst>
                <a:tab pos="915035" algn="l"/>
              </a:tabLst>
            </a:pPr>
            <a:endParaRPr lang="en-US" sz="2000" spc="-15" dirty="0">
              <a:latin typeface="Calibri" panose="020F0502020204030204" pitchFamily="34" charset="0"/>
              <a:ea typeface="Arial" panose="020B060402020202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Extravasation</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fluid</a:t>
            </a:r>
            <a:endParaRPr lang="en-US" sz="2000" spc="-5" dirty="0">
              <a:effectLst/>
              <a:latin typeface="Calibri" panose="020F0502020204030204" pitchFamily="34" charset="0"/>
              <a:ea typeface="Calibri" panose="020F0502020204030204" pitchFamily="34" charset="0"/>
            </a:endParaRPr>
          </a:p>
          <a:p>
            <a:pPr marL="1714500" marR="0" lvl="3" indent="-342900">
              <a:lnSpc>
                <a:spcPct val="100000"/>
              </a:lnSpc>
              <a:spcBef>
                <a:spcPts val="5"/>
              </a:spcBef>
              <a:spcAft>
                <a:spcPts val="0"/>
              </a:spcAft>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This</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is generally</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the result</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of improper</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needle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placement or</a:t>
            </a:r>
            <a:r>
              <a:rPr lang="en-US" sz="2000" spc="-3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multiple insertion</a:t>
            </a:r>
            <a:r>
              <a:rPr lang="en-US" sz="2000" spc="-2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attempts</a:t>
            </a:r>
            <a:endParaRPr lang="en-US" sz="2000" spc="-15" dirty="0">
              <a:effectLst/>
              <a:latin typeface="Calibri" panose="020F0502020204030204" pitchFamily="34" charset="0"/>
              <a:ea typeface="Arial" panose="020B0604020202020204" pitchFamily="34" charset="0"/>
            </a:endParaRPr>
          </a:p>
          <a:p>
            <a:pPr marL="1714500" marR="0" lvl="3" indent="-342900">
              <a:lnSpc>
                <a:spcPct val="100000"/>
              </a:lnSpc>
              <a:spcBef>
                <a:spcPts val="0"/>
              </a:spcBef>
              <a:spcAft>
                <a:spcPts val="0"/>
              </a:spcAft>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Collection</a:t>
            </a:r>
            <a:r>
              <a:rPr lang="en-US" sz="2000" spc="-4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of fluid in</a:t>
            </a:r>
            <a:r>
              <a:rPr lang="en-US" sz="2000" spc="-3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tissue can lead to</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compartment</a:t>
            </a:r>
            <a:r>
              <a:rPr lang="en-US" sz="2000" spc="-10" dirty="0">
                <a:effectLst/>
                <a:latin typeface="Calibri" panose="020F0502020204030204" pitchFamily="34" charset="0"/>
                <a:ea typeface="Arial" panose="020B0604020202020204" pitchFamily="34" charset="0"/>
              </a:rPr>
              <a:t> syndrome</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Skin</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infection</a:t>
            </a:r>
            <a:endParaRPr lang="en-US" sz="2000" spc="-5" dirty="0">
              <a:effectLst/>
              <a:latin typeface="Calibri" panose="020F0502020204030204" pitchFamily="34" charset="0"/>
              <a:ea typeface="Calibri" panose="020F0502020204030204" pitchFamily="34" charset="0"/>
            </a:endParaRPr>
          </a:p>
          <a:p>
            <a:pPr marL="1714500" marR="930910" lvl="3" indent="-342900">
              <a:lnSpc>
                <a:spcPct val="100000"/>
              </a:lnSpc>
              <a:spcBef>
                <a:spcPts val="0"/>
              </a:spcBef>
              <a:spcAft>
                <a:spcPts val="0"/>
              </a:spcAft>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The infection</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rate for intraosseous is</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lower</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than</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that</a:t>
            </a:r>
            <a:r>
              <a:rPr lang="en-US" sz="2000" spc="-3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found</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with</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intravenous </a:t>
            </a:r>
            <a:r>
              <a:rPr lang="en-US" sz="2000" spc="-10" dirty="0">
                <a:effectLst/>
                <a:latin typeface="Calibri" panose="020F0502020204030204" pitchFamily="34" charset="0"/>
                <a:ea typeface="Arial" panose="020B0604020202020204" pitchFamily="34" charset="0"/>
              </a:rPr>
              <a:t>cannulation</a:t>
            </a:r>
            <a:endParaRPr lang="en-US" sz="2000" spc="-15" dirty="0">
              <a:effectLst/>
              <a:latin typeface="Calibri" panose="020F0502020204030204" pitchFamily="34" charset="0"/>
              <a:ea typeface="Arial" panose="020B0604020202020204" pitchFamily="34" charset="0"/>
            </a:endParaRPr>
          </a:p>
          <a:p>
            <a:pPr marL="1714500" marR="0" lvl="3" indent="-342900">
              <a:lnSpc>
                <a:spcPct val="100000"/>
              </a:lnSpc>
              <a:spcBef>
                <a:spcPts val="0"/>
              </a:spcBef>
              <a:spcAft>
                <a:spcPts val="0"/>
              </a:spcAft>
              <a:buSzPct val="100000"/>
              <a:buFont typeface="Courier New" panose="02070309020205020404" pitchFamily="49" charset="0"/>
              <a:buChar char="o"/>
              <a:tabLst>
                <a:tab pos="1143635" algn="l"/>
              </a:tabLst>
            </a:pPr>
            <a:r>
              <a:rPr lang="en-US" sz="2000" spc="-15" dirty="0">
                <a:effectLst/>
                <a:latin typeface="Calibri" panose="020F0502020204030204" pitchFamily="34" charset="0"/>
                <a:ea typeface="Arial" panose="020B0604020202020204" pitchFamily="34" charset="0"/>
              </a:rPr>
              <a:t>Osteomyelitis</a:t>
            </a:r>
            <a:r>
              <a:rPr lang="en-US" sz="2000" spc="-4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(very</a:t>
            </a:r>
            <a:r>
              <a:rPr lang="en-US" sz="2000" spc="-3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rare)</a:t>
            </a:r>
          </a:p>
          <a:p>
            <a:pPr marL="1371600" marR="0" lvl="3" indent="0">
              <a:lnSpc>
                <a:spcPct val="100000"/>
              </a:lnSpc>
              <a:spcBef>
                <a:spcPts val="0"/>
              </a:spcBef>
              <a:spcAft>
                <a:spcPts val="0"/>
              </a:spcAft>
              <a:buSzPct val="100000"/>
              <a:buNone/>
              <a:tabLst>
                <a:tab pos="1143635" algn="l"/>
              </a:tabLst>
            </a:pPr>
            <a:endParaRPr lang="en-US" sz="2000" spc="-15" dirty="0">
              <a:effectLst/>
              <a:latin typeface="Calibri" panose="020F0502020204030204" pitchFamily="34" charset="0"/>
              <a:ea typeface="Arial" panose="020B0604020202020204" pitchFamily="34" charset="0"/>
            </a:endParaRPr>
          </a:p>
          <a:p>
            <a:pPr marL="1200150" lvl="3" indent="-342900">
              <a:lnSpc>
                <a:spcPct val="100000"/>
              </a:lnSpc>
              <a:spcBef>
                <a:spcPts val="5"/>
              </a:spcBef>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C</a:t>
            </a:r>
            <a:r>
              <a:rPr lang="en-US" sz="2000" dirty="0">
                <a:effectLst/>
                <a:latin typeface="Calibri" panose="020F0502020204030204" pitchFamily="34" charset="0"/>
                <a:ea typeface="Calibri" panose="020F0502020204030204" pitchFamily="34" charset="0"/>
              </a:rPr>
              <a:t>omplications</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from</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intraosseous</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insertion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infusion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are</a:t>
            </a:r>
            <a:r>
              <a:rPr lang="en-US" sz="2000" spc="-10" dirty="0">
                <a:effectLst/>
                <a:latin typeface="Calibri" panose="020F0502020204030204" pitchFamily="34" charset="0"/>
                <a:ea typeface="Calibri" panose="020F0502020204030204" pitchFamily="34" charset="0"/>
              </a:rPr>
              <a:t> rare</a:t>
            </a:r>
            <a:endParaRPr lang="en-US" sz="2000" dirty="0">
              <a:effectLst/>
              <a:latin typeface="Calibri" panose="020F0502020204030204" pitchFamily="34" charset="0"/>
              <a:ea typeface="Calibri" panose="020F0502020204030204" pitchFamily="34" charset="0"/>
            </a:endParaRPr>
          </a:p>
          <a:p>
            <a:pPr marR="0">
              <a:spcBef>
                <a:spcPts val="20"/>
              </a:spcBef>
              <a:spcAft>
                <a:spcPts val="0"/>
              </a:spcAft>
            </a:pPr>
            <a:r>
              <a:rPr lang="en-US" sz="2000" dirty="0">
                <a:effectLst/>
                <a:latin typeface="Calibri" panose="020F0502020204030204" pitchFamily="34" charset="0"/>
                <a:ea typeface="Calibri" panose="020F0502020204030204" pitchFamily="34" charset="0"/>
              </a:rPr>
              <a:t> </a:t>
            </a:r>
          </a:p>
          <a:p>
            <a:pPr marL="914400" marR="273685" lvl="2" indent="0">
              <a:lnSpc>
                <a:spcPct val="100000"/>
              </a:lnSpc>
              <a:spcBef>
                <a:spcPts val="0"/>
              </a:spcBef>
              <a:spcAft>
                <a:spcPts val="0"/>
              </a:spcAft>
              <a:buSzPct val="100000"/>
              <a:buNone/>
              <a:tabLst>
                <a:tab pos="915035" algn="l"/>
              </a:tabLst>
            </a:pPr>
            <a:endParaRPr lang="en-US" spc="-15" dirty="0">
              <a:effectLst/>
              <a:latin typeface="Calibri" panose="020F0502020204030204" pitchFamily="34" charset="0"/>
              <a:ea typeface="Arial" panose="020B0604020202020204" pitchFamily="34" charset="0"/>
            </a:endParaRPr>
          </a:p>
          <a:p>
            <a:pPr marL="457200" marR="344170" lvl="1" indent="0">
              <a:lnSpc>
                <a:spcPct val="100000"/>
              </a:lnSpc>
              <a:spcBef>
                <a:spcPts val="15"/>
              </a:spcBef>
              <a:spcAft>
                <a:spcPts val="0"/>
              </a:spcAft>
              <a:buClr>
                <a:srgbClr val="349D96"/>
              </a:buClr>
              <a:buSzPct val="100000"/>
              <a:buNone/>
              <a:tabLst>
                <a:tab pos="686435" algn="l"/>
              </a:tabLst>
            </a:pPr>
            <a:endParaRPr lang="en-US" spc="-15" dirty="0">
              <a:effectLst/>
              <a:latin typeface="Calibri" panose="020F0502020204030204" pitchFamily="34" charset="0"/>
              <a:ea typeface="Arial" panose="020B0604020202020204" pitchFamily="34" charset="0"/>
            </a:endParaRPr>
          </a:p>
          <a:p>
            <a:pPr marL="1314450" lvl="1" indent="-342900">
              <a:lnSpc>
                <a:spcPct val="100000"/>
              </a:lnSpc>
              <a:spcBef>
                <a:spcPts val="5"/>
              </a:spcBef>
              <a:buSzPct val="100000"/>
              <a:tabLst>
                <a:tab pos="1143635" algn="l"/>
              </a:tabLst>
            </a:pPr>
            <a:endParaRPr lang="en-US" spc="-15" dirty="0">
              <a:effectLst/>
              <a:latin typeface="Calibri" panose="020F0502020204030204" pitchFamily="34" charset="0"/>
              <a:ea typeface="Arial" panose="020B0604020202020204" pitchFamily="34" charset="0"/>
            </a:endParaRPr>
          </a:p>
          <a:p>
            <a:pPr marL="862013" marR="485140" lvl="1" indent="-342900" algn="just">
              <a:spcBef>
                <a:spcPts val="115"/>
              </a:spcBef>
              <a:buSzPct val="100000"/>
              <a:buFont typeface="Wingdings" panose="05000000000000000000" pitchFamily="2" charset="2"/>
              <a:buChar char="§"/>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spTree>
    <p:extLst>
      <p:ext uri="{BB962C8B-B14F-4D97-AF65-F5344CB8AC3E}">
        <p14:creationId xmlns:p14="http://schemas.microsoft.com/office/powerpoint/2010/main" val="16289932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5071" y="1692492"/>
            <a:ext cx="8357390" cy="4423076"/>
          </a:xfrm>
        </p:spPr>
        <p:txBody>
          <a:bodyPr/>
          <a:lstStyle/>
          <a:p>
            <a:pPr>
              <a:lnSpc>
                <a:spcPct val="100000"/>
              </a:lnSpc>
            </a:pPr>
            <a:r>
              <a:rPr lang="en-US" b="1" dirty="0"/>
              <a:t>                                      Lesson 4 Intravenous Cannulation:</a:t>
            </a:r>
          </a:p>
          <a:p>
            <a:pPr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862013" lvl="1" indent="-342900">
              <a:lnSpc>
                <a:spcPct val="150000"/>
              </a:lnSpc>
              <a:spcBef>
                <a:spcPts val="0"/>
              </a:spcBef>
              <a:buSzPct val="100000"/>
              <a:buFont typeface="Wingdings" panose="05000000000000000000" pitchFamily="2" charset="2"/>
              <a:buChar char="§"/>
              <a:tabLst>
                <a:tab pos="457835" algn="l"/>
              </a:tabLst>
            </a:pPr>
            <a:r>
              <a:rPr lang="en-US" spc="-5" dirty="0">
                <a:latin typeface="Calibri" panose="020F0502020204030204" pitchFamily="34" charset="0"/>
                <a:ea typeface="Calibri" panose="020F0502020204030204" pitchFamily="34" charset="0"/>
              </a:rPr>
              <a:t>D</a:t>
            </a:r>
            <a:r>
              <a:rPr lang="en-US" spc="-5" dirty="0">
                <a:effectLst/>
                <a:latin typeface="Calibri" panose="020F0502020204030204" pitchFamily="34" charset="0"/>
                <a:ea typeface="Calibri" panose="020F0502020204030204" pitchFamily="34" charset="0"/>
              </a:rPr>
              <a:t>isposal of contaminated items &amp; sharps</a:t>
            </a:r>
          </a:p>
          <a:p>
            <a:pPr marL="1090613" lvl="2" indent="-342900">
              <a:lnSpc>
                <a:spcPct val="150000"/>
              </a:lnSpc>
              <a:spcBef>
                <a:spcPts val="0"/>
              </a:spcBef>
              <a:buSzPct val="100000"/>
              <a:buFont typeface="Courier New" panose="02070309020205020404" pitchFamily="49" charset="0"/>
              <a:buChar char="o"/>
              <a:tabLst>
                <a:tab pos="457835" algn="l"/>
              </a:tabLst>
            </a:pPr>
            <a:r>
              <a:rPr lang="en-US" sz="2000" dirty="0">
                <a:effectLst/>
                <a:latin typeface="Calibri" panose="020F0502020204030204" pitchFamily="34" charset="0"/>
                <a:ea typeface="Calibri" panose="020F0502020204030204" pitchFamily="34" charset="0"/>
              </a:rPr>
              <a:t>Follow</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local</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protocol</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disposition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contaminated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items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sharps</a:t>
            </a:r>
            <a:endParaRPr lang="en-US" sz="2000" dirty="0">
              <a:effectLst/>
              <a:latin typeface="Calibri" panose="020F0502020204030204" pitchFamily="34" charset="0"/>
              <a:ea typeface="Calibri" panose="020F0502020204030204" pitchFamily="34" charset="0"/>
            </a:endParaRPr>
          </a:p>
          <a:p>
            <a:pPr lvl="1" indent="0">
              <a:lnSpc>
                <a:spcPct val="150000"/>
              </a:lnSpc>
              <a:spcBef>
                <a:spcPts val="0"/>
              </a:spcBef>
              <a:buSzPct val="100000"/>
              <a:buNone/>
              <a:tabLst>
                <a:tab pos="457835" algn="l"/>
              </a:tabLst>
            </a:pPr>
            <a:endParaRPr lang="en-US" spc="-5"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IV &amp; IO Line Placement &amp; Infusion</a:t>
            </a:r>
          </a:p>
        </p:txBody>
      </p:sp>
      <p:pic>
        <p:nvPicPr>
          <p:cNvPr id="5" name="Picture 4" descr="Biohazard container types for sharps">
            <a:extLst>
              <a:ext uri="{FF2B5EF4-FFF2-40B4-BE49-F238E27FC236}">
                <a16:creationId xmlns:a16="http://schemas.microsoft.com/office/drawing/2014/main" id="{9E3A9935-E956-40DC-2FB0-55DFAE7A393F}"/>
              </a:ext>
            </a:extLst>
          </p:cNvPr>
          <p:cNvPicPr>
            <a:picLocks noChangeAspect="1"/>
          </p:cNvPicPr>
          <p:nvPr/>
        </p:nvPicPr>
        <p:blipFill>
          <a:blip r:embed="rId3"/>
          <a:stretch>
            <a:fillRect/>
          </a:stretch>
        </p:blipFill>
        <p:spPr>
          <a:xfrm>
            <a:off x="2567134" y="3526149"/>
            <a:ext cx="3901749" cy="2723189"/>
          </a:xfrm>
          <a:prstGeom prst="rect">
            <a:avLst/>
          </a:prstGeom>
        </p:spPr>
      </p:pic>
    </p:spTree>
    <p:extLst>
      <p:ext uri="{BB962C8B-B14F-4D97-AF65-F5344CB8AC3E}">
        <p14:creationId xmlns:p14="http://schemas.microsoft.com/office/powerpoint/2010/main" val="2065313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73834" y="1606082"/>
            <a:ext cx="8956576" cy="4662833"/>
          </a:xfrm>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125"/>
              </a:spcBef>
              <a:spcAft>
                <a:spcPts val="0"/>
              </a:spcAft>
              <a:buSzPts val="1100"/>
              <a:buNone/>
              <a:tabLst>
                <a:tab pos="515620" algn="l"/>
              </a:tabLst>
            </a:pPr>
            <a:endParaRPr lang="en-US" b="1" dirty="0"/>
          </a:p>
          <a:p>
            <a:pPr marL="457200" marR="0" lvl="1" indent="0">
              <a:spcBef>
                <a:spcPts val="125"/>
              </a:spcBef>
              <a:spcAft>
                <a:spcPts val="0"/>
              </a:spcAft>
              <a:buSzPts val="1100"/>
              <a:buNone/>
              <a:tabLst>
                <a:tab pos="515620" algn="l"/>
              </a:tabLst>
            </a:pP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Patient</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Acuity</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Spectrum</a:t>
            </a:r>
          </a:p>
          <a:p>
            <a:pPr marL="800100" marR="0" lvl="1" indent="-342900">
              <a:spcBef>
                <a:spcPts val="125"/>
              </a:spcBef>
              <a:spcAft>
                <a:spcPts val="0"/>
              </a:spcAft>
              <a:buSzPts val="1100"/>
              <a:buFont typeface="Wingdings" panose="05000000000000000000" pitchFamily="2" charset="2"/>
              <a:buChar char="§"/>
              <a:tabLst>
                <a:tab pos="515620" algn="l"/>
              </a:tabLst>
            </a:pPr>
            <a:endParaRPr lang="en-US"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72820" algn="l"/>
              </a:tabLst>
            </a:pPr>
            <a:r>
              <a:rPr lang="en-US" sz="2000" dirty="0">
                <a:effectLst/>
                <a:latin typeface="Calibri" panose="020F0502020204030204" pitchFamily="34" charset="0"/>
                <a:ea typeface="Calibri" panose="020F0502020204030204" pitchFamily="34" charset="0"/>
              </a:rPr>
              <a:t>EMS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activated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countless</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reasons</a:t>
            </a:r>
            <a:endParaRPr lang="en-US" sz="200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72820" algn="l"/>
              </a:tabLst>
            </a:pPr>
            <a:r>
              <a:rPr lang="en-US" sz="2000" dirty="0">
                <a:effectLst/>
                <a:latin typeface="Calibri" panose="020F0502020204030204" pitchFamily="34" charset="0"/>
                <a:ea typeface="Calibri" panose="020F0502020204030204" pitchFamily="34" charset="0"/>
              </a:rPr>
              <a:t>Few</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pre-hospital</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calls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constitute</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true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life-threatening</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emergencies</a:t>
            </a:r>
            <a:endParaRPr lang="en-US" sz="2000" dirty="0">
              <a:effectLst/>
              <a:latin typeface="Calibri" panose="020F0502020204030204" pitchFamily="34" charset="0"/>
              <a:ea typeface="Calibri" panose="020F0502020204030204" pitchFamily="34" charset="0"/>
            </a:endParaRPr>
          </a:p>
          <a:p>
            <a:pPr marL="1257300" lvl="2" indent="-342900">
              <a:lnSpc>
                <a:spcPct val="150000"/>
              </a:lnSpc>
              <a:spcBef>
                <a:spcPts val="0"/>
              </a:spcBef>
              <a:buSzPts val="1100"/>
              <a:buFont typeface="Wingdings" panose="05000000000000000000" pitchFamily="2" charset="2"/>
              <a:buChar char="§"/>
              <a:tabLst>
                <a:tab pos="1282065" algn="l"/>
              </a:tabLst>
            </a:pPr>
            <a:endParaRPr lang="en-US" sz="2000"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Two EMS providers loading a patient on a stretcher into the back of an ambulance. ">
            <a:extLst>
              <a:ext uri="{FF2B5EF4-FFF2-40B4-BE49-F238E27FC236}">
                <a16:creationId xmlns:a16="http://schemas.microsoft.com/office/drawing/2014/main" id="{38C09F11-A630-BD01-021D-C7F1A4B91607}"/>
              </a:ext>
            </a:extLst>
          </p:cNvPr>
          <p:cNvPicPr>
            <a:picLocks noChangeAspect="1"/>
          </p:cNvPicPr>
          <p:nvPr/>
        </p:nvPicPr>
        <p:blipFill>
          <a:blip r:embed="rId3"/>
          <a:stretch>
            <a:fillRect/>
          </a:stretch>
        </p:blipFill>
        <p:spPr>
          <a:xfrm>
            <a:off x="3098169" y="4161716"/>
            <a:ext cx="2947661" cy="2107199"/>
          </a:xfrm>
          <a:prstGeom prst="rect">
            <a:avLst/>
          </a:prstGeom>
        </p:spPr>
      </p:pic>
    </p:spTree>
    <p:extLst>
      <p:ext uri="{BB962C8B-B14F-4D97-AF65-F5344CB8AC3E}">
        <p14:creationId xmlns:p14="http://schemas.microsoft.com/office/powerpoint/2010/main" val="17660278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30DB5C-31BC-1FEC-AF54-0D68ECD44178}"/>
              </a:ext>
            </a:extLst>
          </p:cNvPr>
          <p:cNvSpPr txBox="1"/>
          <p:nvPr/>
        </p:nvSpPr>
        <p:spPr>
          <a:xfrm>
            <a:off x="-1" y="5809033"/>
            <a:ext cx="91440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kern="1200" dirty="0">
                <a:solidFill>
                  <a:schemeClr val="bg1"/>
                </a:solidFill>
                <a:effectLst/>
                <a:latin typeface="+mn-lt"/>
                <a:ea typeface="+mn-ea"/>
                <a:cs typeface="+mn-cs"/>
              </a:rPr>
              <a:t>To request this document in another format, call 1-800-525-0127. Deaf or hard of</a:t>
            </a:r>
          </a:p>
          <a:p>
            <a:pPr algn="ctr"/>
            <a:r>
              <a:rPr lang="en-US" sz="1600" kern="1200" dirty="0">
                <a:solidFill>
                  <a:schemeClr val="bg1"/>
                </a:solidFill>
                <a:effectLst/>
                <a:latin typeface="+mn-lt"/>
                <a:ea typeface="+mn-ea"/>
                <a:cs typeface="+mn-cs"/>
              </a:rPr>
              <a:t>hearing customers, please call 711 (Washington Relay) or email </a:t>
            </a:r>
            <a:r>
              <a:rPr lang="en-US" sz="1600" u="none" kern="1200" dirty="0">
                <a:solidFill>
                  <a:schemeClr val="bg1"/>
                </a:solidFill>
                <a:effectLst/>
                <a:latin typeface="+mn-lt"/>
                <a:ea typeface="+mn-ea"/>
                <a:cs typeface="+mn-cs"/>
              </a:rPr>
              <a:t>civil.rights@doh.wa.gov</a:t>
            </a:r>
            <a:r>
              <a:rPr lang="en-US" sz="1600" kern="1200" dirty="0">
                <a:solidFill>
                  <a:schemeClr val="bg1"/>
                </a:solidFill>
                <a:effectLst/>
                <a:latin typeface="+mn-lt"/>
                <a:ea typeface="+mn-ea"/>
                <a:cs typeface="+mn-cs"/>
              </a:rPr>
              <a:t>. </a:t>
            </a:r>
          </a:p>
        </p:txBody>
      </p:sp>
    </p:spTree>
    <p:extLst>
      <p:ext uri="{BB962C8B-B14F-4D97-AF65-F5344CB8AC3E}">
        <p14:creationId xmlns:p14="http://schemas.microsoft.com/office/powerpoint/2010/main" val="199071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F2A75D-8F5F-A521-EAAD-82624ED72894}"/>
              </a:ext>
            </a:extLst>
          </p:cNvPr>
          <p:cNvPicPr>
            <a:picLocks noChangeAspect="1"/>
          </p:cNvPicPr>
          <p:nvPr/>
        </p:nvPicPr>
        <p:blipFill>
          <a:blip r:embed="rId3"/>
          <a:stretch>
            <a:fillRect/>
          </a:stretch>
        </p:blipFill>
        <p:spPr>
          <a:xfrm>
            <a:off x="4782142" y="2228280"/>
            <a:ext cx="4014678" cy="4040635"/>
          </a:xfrm>
          <a:prstGeom prst="rect">
            <a:avLst/>
          </a:prstGeom>
        </p:spPr>
      </p:pic>
      <p:sp>
        <p:nvSpPr>
          <p:cNvPr id="2" name="Text Placeholder 1">
            <a:extLst>
              <a:ext uri="{FF2B5EF4-FFF2-40B4-BE49-F238E27FC236}">
                <a16:creationId xmlns:a16="http://schemas.microsoft.com/office/drawing/2014/main" id="{645EAB7D-EF7F-27F3-7CE2-A7166E7D4E80}"/>
              </a:ext>
              <a:ext uri="{C183D7F6-B498-43B3-948B-1728B52AA6E4}">
                <adec:decorative xmlns:adec="http://schemas.microsoft.com/office/drawing/2017/decorative" val="1"/>
              </a:ext>
            </a:extLst>
          </p:cNvPr>
          <p:cNvSpPr>
            <a:spLocks noGrp="1"/>
          </p:cNvSpPr>
          <p:nvPr>
            <p:ph type="body" sz="quarter" idx="22"/>
          </p:nvPr>
        </p:nvSpPr>
        <p:spPr>
          <a:xfrm>
            <a:off x="431642" y="1606082"/>
            <a:ext cx="8201203" cy="4662833"/>
          </a:xfrm>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125"/>
              </a:spcBef>
              <a:spcAft>
                <a:spcPts val="0"/>
              </a:spcAft>
              <a:buSzPts val="1100"/>
              <a:buNone/>
              <a:tabLst>
                <a:tab pos="515620" algn="l"/>
              </a:tabLst>
            </a:pPr>
            <a:endParaRPr lang="en-US" sz="2400" dirty="0"/>
          </a:p>
          <a:p>
            <a:pPr indent="-61913">
              <a:spcBef>
                <a:spcPts val="125"/>
              </a:spcBef>
              <a:buSzPts val="1100"/>
              <a:tabLst>
                <a:tab pos="515620" algn="l"/>
              </a:tabLst>
            </a:pPr>
            <a:r>
              <a:rPr lang="en-US" sz="2000" spc="-5" dirty="0">
                <a:effectLst/>
                <a:latin typeface="Calibri" panose="020F0502020204030204" pitchFamily="34" charset="0"/>
                <a:ea typeface="Calibri" panose="020F0502020204030204" pitchFamily="34" charset="0"/>
              </a:rPr>
              <a:t>Thinking under pressure</a:t>
            </a:r>
            <a:endParaRPr lang="en-US" sz="2000" spc="-10" dirty="0">
              <a:effectLst/>
              <a:latin typeface="Calibri" panose="020F0502020204030204" pitchFamily="34" charset="0"/>
              <a:ea typeface="Calibri" panose="020F0502020204030204" pitchFamily="34" charset="0"/>
            </a:endParaRPr>
          </a:p>
          <a:p>
            <a:pPr marL="800100" marR="0" lvl="1" indent="-342900">
              <a:spcBef>
                <a:spcPts val="125"/>
              </a:spcBef>
              <a:spcAft>
                <a:spcPts val="0"/>
              </a:spcAft>
              <a:buSzPts val="1100"/>
              <a:buFont typeface="Wingdings" panose="05000000000000000000" pitchFamily="2" charset="2"/>
              <a:buChar char="§"/>
              <a:tabLst>
                <a:tab pos="515620" algn="l"/>
              </a:tabLst>
            </a:pPr>
            <a:endParaRPr lang="en-US" spc="-5" dirty="0">
              <a:effectLst/>
              <a:latin typeface="Calibri" panose="020F0502020204030204" pitchFamily="34" charset="0"/>
              <a:ea typeface="Calibri" panose="020F0502020204030204" pitchFamily="34" charset="0"/>
            </a:endParaRPr>
          </a:p>
          <a:p>
            <a:pPr marL="509587" indent="-342900">
              <a:lnSpc>
                <a:spcPct val="100000"/>
              </a:lnSpc>
              <a:spcBef>
                <a:spcPts val="0"/>
              </a:spcBef>
              <a:buSzPct val="100000"/>
              <a:buFont typeface="Wingdings" panose="05000000000000000000" pitchFamily="2" charset="2"/>
              <a:buChar char="§"/>
              <a:tabLst>
                <a:tab pos="972820" algn="l"/>
              </a:tabLst>
            </a:pPr>
            <a:r>
              <a:rPr lang="en-US" sz="2000" dirty="0">
                <a:effectLst/>
                <a:latin typeface="Calibri" panose="020F0502020204030204" pitchFamily="34" charset="0"/>
                <a:ea typeface="Calibri" panose="020F0502020204030204" pitchFamily="34" charset="0"/>
              </a:rPr>
              <a:t>Hormonal</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influence</a:t>
            </a:r>
            <a:r>
              <a:rPr lang="en-US" sz="2000" spc="-10" dirty="0">
                <a:effectLst/>
                <a:latin typeface="Calibri" panose="020F0502020204030204" pitchFamily="34" charset="0"/>
                <a:ea typeface="Calibri" panose="020F0502020204030204" pitchFamily="34" charset="0"/>
              </a:rPr>
              <a:t> </a:t>
            </a:r>
          </a:p>
          <a:p>
            <a:pPr marL="166687">
              <a:lnSpc>
                <a:spcPct val="100000"/>
              </a:lnSpc>
              <a:spcBef>
                <a:spcPts val="0"/>
              </a:spcBef>
              <a:buSzPct val="100000"/>
              <a:tabLst>
                <a:tab pos="972820" algn="l"/>
              </a:tabLst>
            </a:pP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i.e., "fight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flight”</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response</a:t>
            </a:r>
            <a:r>
              <a:rPr lang="en-US" sz="2000" spc="-10" dirty="0">
                <a:effectLst/>
                <a:latin typeface="Calibri" panose="020F0502020204030204" pitchFamily="34" charset="0"/>
                <a:ea typeface="Calibri" panose="020F0502020204030204" pitchFamily="34" charset="0"/>
              </a:rPr>
              <a:t> </a:t>
            </a:r>
          </a:p>
          <a:p>
            <a:pPr marL="166687">
              <a:lnSpc>
                <a:spcPct val="100000"/>
              </a:lnSpc>
              <a:spcBef>
                <a:spcPts val="0"/>
              </a:spcBef>
              <a:buSzPct val="100000"/>
              <a:tabLst>
                <a:tab pos="972820" algn="l"/>
              </a:tabLst>
            </a:pPr>
            <a:endParaRPr lang="en-US" sz="2000" spc="-10" dirty="0">
              <a:effectLst/>
              <a:latin typeface="Calibri" panose="020F0502020204030204" pitchFamily="34" charset="0"/>
              <a:ea typeface="Calibri" panose="020F0502020204030204" pitchFamily="34" charset="0"/>
            </a:endParaRPr>
          </a:p>
          <a:p>
            <a:pPr marL="509587" indent="-342900">
              <a:lnSpc>
                <a:spcPct val="100000"/>
              </a:lnSpc>
              <a:spcBef>
                <a:spcPts val="0"/>
              </a:spcBef>
              <a:buSzPct val="100000"/>
              <a:buFont typeface="Wingdings" panose="05000000000000000000" pitchFamily="2" charset="2"/>
              <a:buChar char="§"/>
              <a:tabLst>
                <a:tab pos="972820" algn="l"/>
              </a:tabLst>
            </a:pPr>
            <a:r>
              <a:rPr lang="en-US" sz="2000" dirty="0">
                <a:effectLst/>
                <a:latin typeface="Calibri" panose="020F0502020204030204" pitchFamily="34" charset="0"/>
                <a:ea typeface="Calibri" panose="020F0502020204030204" pitchFamily="34" charset="0"/>
              </a:rPr>
              <a:t>Mental</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conditioning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key</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20" dirty="0">
                <a:effectLst/>
                <a:latin typeface="Calibri" panose="020F0502020204030204" pitchFamily="34" charset="0"/>
                <a:ea typeface="Calibri" panose="020F0502020204030204" pitchFamily="34" charset="0"/>
              </a:rPr>
              <a:t> </a:t>
            </a:r>
          </a:p>
          <a:p>
            <a:pPr marL="166687">
              <a:lnSpc>
                <a:spcPct val="100000"/>
              </a:lnSpc>
              <a:spcBef>
                <a:spcPts val="0"/>
              </a:spcBef>
              <a:buSzPct val="100000"/>
              <a:tabLst>
                <a:tab pos="972820" algn="l"/>
              </a:tabLst>
            </a:pP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effective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performance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under</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pressure</a:t>
            </a:r>
            <a:endParaRPr lang="en-US" sz="2000" dirty="0">
              <a:effectLst/>
              <a:latin typeface="Calibri" panose="020F0502020204030204" pitchFamily="34" charset="0"/>
              <a:ea typeface="Calibri" panose="020F0502020204030204" pitchFamily="34" charset="0"/>
            </a:endParaRPr>
          </a:p>
          <a:p>
            <a:pPr marL="914400" lvl="2" indent="0">
              <a:lnSpc>
                <a:spcPct val="150000"/>
              </a:lnSpc>
              <a:spcBef>
                <a:spcPts val="0"/>
              </a:spcBef>
              <a:buSzPts val="1100"/>
              <a:buNone/>
              <a:tabLst>
                <a:tab pos="9728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spTree>
    <p:extLst>
      <p:ext uri="{BB962C8B-B14F-4D97-AF65-F5344CB8AC3E}">
        <p14:creationId xmlns:p14="http://schemas.microsoft.com/office/powerpoint/2010/main" val="1662961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125"/>
              </a:spcBef>
              <a:spcAft>
                <a:spcPts val="0"/>
              </a:spcAft>
              <a:buSzPts val="1100"/>
              <a:buNone/>
              <a:tabLst>
                <a:tab pos="515620" algn="l"/>
              </a:tabLst>
            </a:pPr>
            <a:endParaRPr lang="en-US" sz="2200" b="1" dirty="0"/>
          </a:p>
          <a:p>
            <a:pPr marL="457200" marR="0" lvl="1" indent="0">
              <a:spcBef>
                <a:spcPts val="125"/>
              </a:spcBef>
              <a:spcAft>
                <a:spcPts val="0"/>
              </a:spcAft>
              <a:buSzPts val="1100"/>
              <a:buNone/>
              <a:tabLst>
                <a:tab pos="515620" algn="l"/>
              </a:tabLst>
            </a:pPr>
            <a:r>
              <a:rPr lang="en-US" spc="-5" dirty="0">
                <a:latin typeface="Calibri" panose="020F0502020204030204" pitchFamily="34" charset="0"/>
                <a:ea typeface="Calibri" panose="020F0502020204030204" pitchFamily="34" charset="0"/>
              </a:rPr>
              <a:t>Mental checklist for t</a:t>
            </a:r>
            <a:r>
              <a:rPr lang="en-US" spc="-5" dirty="0">
                <a:effectLst/>
                <a:latin typeface="Calibri" panose="020F0502020204030204" pitchFamily="34" charset="0"/>
                <a:ea typeface="Calibri" panose="020F0502020204030204" pitchFamily="34" charset="0"/>
              </a:rPr>
              <a:t>hinking under pressure</a:t>
            </a:r>
            <a:endParaRPr lang="en-US" spc="-10" dirty="0">
              <a:effectLst/>
              <a:latin typeface="Calibri" panose="020F0502020204030204" pitchFamily="34" charset="0"/>
              <a:ea typeface="Calibri" panose="020F0502020204030204" pitchFamily="34" charset="0"/>
            </a:endParaRPr>
          </a:p>
          <a:p>
            <a:pPr marL="800100" marR="0" lvl="1" indent="-342900">
              <a:spcBef>
                <a:spcPts val="125"/>
              </a:spcBef>
              <a:spcAft>
                <a:spcPts val="0"/>
              </a:spcAft>
              <a:buSzPts val="1100"/>
              <a:buFont typeface="Wingdings" panose="05000000000000000000" pitchFamily="2" charset="2"/>
              <a:buChar char="§"/>
              <a:tabLst>
                <a:tab pos="515620" algn="l"/>
              </a:tabLst>
            </a:pPr>
            <a:endParaRPr lang="en-US" spc="-5" dirty="0">
              <a:effectLst/>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Stop</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10" dirty="0">
                <a:effectLst/>
                <a:latin typeface="Calibri" panose="020F0502020204030204" pitchFamily="34" charset="0"/>
                <a:ea typeface="Calibri" panose="020F0502020204030204" pitchFamily="34" charset="0"/>
              </a:rPr>
              <a:t> think</a:t>
            </a:r>
            <a:endParaRPr lang="en-US" sz="2000" dirty="0">
              <a:effectLst/>
              <a:latin typeface="Calibri" panose="020F0502020204030204" pitchFamily="34" charset="0"/>
              <a:ea typeface="Calibri" panose="020F0502020204030204" pitchFamily="34" charset="0"/>
            </a:endParaRPr>
          </a:p>
          <a:p>
            <a:pPr marL="1200150" marR="0" lvl="2" indent="-285750">
              <a:lnSpc>
                <a:spcPct val="150000"/>
              </a:lnSpc>
              <a:spcBef>
                <a:spcPts val="5"/>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Scan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situation</a:t>
            </a:r>
            <a:endParaRPr lang="en-US" sz="2000" dirty="0">
              <a:effectLst/>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Decide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5" dirty="0">
                <a:effectLst/>
                <a:latin typeface="Calibri" panose="020F0502020204030204" pitchFamily="34" charset="0"/>
                <a:ea typeface="Calibri" panose="020F0502020204030204" pitchFamily="34" charset="0"/>
              </a:rPr>
              <a:t> </a:t>
            </a:r>
            <a:r>
              <a:rPr lang="en-US" sz="2000" spc="-25" dirty="0">
                <a:effectLst/>
                <a:latin typeface="Calibri" panose="020F0502020204030204" pitchFamily="34" charset="0"/>
                <a:ea typeface="Calibri" panose="020F0502020204030204" pitchFamily="34" charset="0"/>
              </a:rPr>
              <a:t>act</a:t>
            </a:r>
            <a:endParaRPr lang="en-US" sz="2000" dirty="0">
              <a:effectLst/>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Maintain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clear,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concise</a:t>
            </a:r>
            <a:r>
              <a:rPr lang="en-US" sz="2000" spc="-10" dirty="0">
                <a:effectLst/>
                <a:latin typeface="Calibri" panose="020F0502020204030204" pitchFamily="34" charset="0"/>
                <a:ea typeface="Calibri" panose="020F0502020204030204" pitchFamily="34" charset="0"/>
              </a:rPr>
              <a:t> control</a:t>
            </a:r>
            <a:endParaRPr lang="en-US" sz="2000" dirty="0">
              <a:effectLst/>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Regularly</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continually</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reevaluate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patient</a:t>
            </a:r>
            <a:endParaRPr lang="en-US" sz="2000" dirty="0">
              <a:effectLst/>
              <a:latin typeface="Calibri" panose="020F0502020204030204" pitchFamily="34" charset="0"/>
              <a:ea typeface="Calibri" panose="020F0502020204030204" pitchFamily="34" charset="0"/>
            </a:endParaRPr>
          </a:p>
          <a:p>
            <a:pPr marL="1257300" lvl="2" indent="-342900">
              <a:lnSpc>
                <a:spcPct val="150000"/>
              </a:lnSpc>
              <a:spcBef>
                <a:spcPts val="0"/>
              </a:spcBef>
              <a:buSzPts val="1100"/>
              <a:buFont typeface="Wingdings" panose="05000000000000000000" pitchFamily="2" charset="2"/>
              <a:buChar char="§"/>
              <a:tabLst>
                <a:tab pos="9728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spTree>
    <p:extLst>
      <p:ext uri="{BB962C8B-B14F-4D97-AF65-F5344CB8AC3E}">
        <p14:creationId xmlns:p14="http://schemas.microsoft.com/office/powerpoint/2010/main" val="1440990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125"/>
              </a:spcBef>
              <a:spcAft>
                <a:spcPts val="0"/>
              </a:spcAft>
              <a:buSzPts val="1100"/>
              <a:buNone/>
              <a:tabLst>
                <a:tab pos="515620" algn="l"/>
              </a:tabLst>
            </a:pPr>
            <a:endParaRPr lang="en-US" sz="2400" dirty="0"/>
          </a:p>
          <a:p>
            <a:pPr marL="457200" marR="0" lvl="1" indent="0">
              <a:spcBef>
                <a:spcPts val="125"/>
              </a:spcBef>
              <a:spcAft>
                <a:spcPts val="0"/>
              </a:spcAft>
              <a:buSzPts val="1100"/>
              <a:buNone/>
              <a:tabLst>
                <a:tab pos="515620" algn="l"/>
              </a:tabLst>
            </a:pPr>
            <a:r>
              <a:rPr lang="en-US" spc="-5" dirty="0">
                <a:latin typeface="Calibri" panose="020F0502020204030204" pitchFamily="34" charset="0"/>
                <a:ea typeface="Calibri" panose="020F0502020204030204" pitchFamily="34" charset="0"/>
              </a:rPr>
              <a:t>Facilitating behaviors</a:t>
            </a:r>
            <a:endParaRPr lang="en-US" spc="-10" dirty="0">
              <a:effectLst/>
              <a:latin typeface="Calibri" panose="020F0502020204030204" pitchFamily="34" charset="0"/>
              <a:ea typeface="Calibri" panose="020F0502020204030204" pitchFamily="34" charset="0"/>
            </a:endParaRPr>
          </a:p>
          <a:p>
            <a:pPr marL="800100" marR="0" lvl="1" indent="-342900">
              <a:spcBef>
                <a:spcPts val="125"/>
              </a:spcBef>
              <a:spcAft>
                <a:spcPts val="0"/>
              </a:spcAft>
              <a:buSzPts val="1100"/>
              <a:buFont typeface="Wingdings" panose="05000000000000000000" pitchFamily="2" charset="2"/>
              <a:buChar char="§"/>
              <a:tabLst>
                <a:tab pos="515620" algn="l"/>
              </a:tabLst>
            </a:pPr>
            <a:endParaRPr lang="en-US"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Stay</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calm,</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don’t</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panic</a:t>
            </a:r>
            <a:endParaRPr lang="en-US" sz="2000" dirty="0">
              <a:effectLst/>
              <a:latin typeface="Calibri" panose="020F0502020204030204" pitchFamily="34" charset="0"/>
              <a:ea typeface="Calibri" panose="020F0502020204030204" pitchFamily="34" charset="0"/>
            </a:endParaRPr>
          </a:p>
          <a:p>
            <a:pPr marL="1257300" marR="0" lvl="2" indent="-342900">
              <a:lnSpc>
                <a:spcPct val="150000"/>
              </a:lnSpc>
              <a:spcBef>
                <a:spcPts val="5"/>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Assume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plan</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worst;</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err</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side of</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patient</a:t>
            </a:r>
            <a:endParaRPr lang="en-US" sz="200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Maintain</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systematic</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assessment</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pattern</a:t>
            </a:r>
            <a:endParaRPr lang="en-US" sz="2000" dirty="0">
              <a:effectLst/>
              <a:latin typeface="Calibri" panose="020F0502020204030204" pitchFamily="34" charset="0"/>
              <a:ea typeface="Calibri" panose="020F0502020204030204" pitchFamily="34" charset="0"/>
            </a:endParaRPr>
          </a:p>
          <a:p>
            <a:pPr marL="914400" marR="0" lvl="2" indent="0">
              <a:lnSpc>
                <a:spcPct val="150000"/>
              </a:lnSpc>
              <a:spcBef>
                <a:spcPts val="0"/>
              </a:spcBef>
              <a:spcAft>
                <a:spcPts val="0"/>
              </a:spcAft>
              <a:buSzPts val="1100"/>
              <a:buNone/>
              <a:tabLst>
                <a:tab pos="915035"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a:extLst>
              <a:ext uri="{FF2B5EF4-FFF2-40B4-BE49-F238E27FC236}">
                <a16:creationId xmlns:a16="http://schemas.microsoft.com/office/drawing/2014/main" id="{80983AED-57C9-9467-6B0D-047392B49B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570" y="4491629"/>
            <a:ext cx="1489416" cy="1777286"/>
          </a:xfrm>
          <a:prstGeom prst="rect">
            <a:avLst/>
          </a:prstGeom>
        </p:spPr>
      </p:pic>
    </p:spTree>
    <p:extLst>
      <p:ext uri="{BB962C8B-B14F-4D97-AF65-F5344CB8AC3E}">
        <p14:creationId xmlns:p14="http://schemas.microsoft.com/office/powerpoint/2010/main" val="328723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587FB-9245-1BC6-A870-D6030378F975}"/>
              </a:ext>
            </a:extLst>
          </p:cNvPr>
          <p:cNvSpPr>
            <a:spLocks noGrp="1"/>
          </p:cNvSpPr>
          <p:nvPr>
            <p:ph type="body" sz="quarter" idx="22"/>
          </p:nvPr>
        </p:nvSpPr>
        <p:spPr>
          <a:xfrm>
            <a:off x="808278" y="1431236"/>
            <a:ext cx="7553207" cy="4837680"/>
          </a:xfrm>
        </p:spPr>
        <p:txBody>
          <a:bodyPr/>
          <a:lstStyle/>
          <a:p>
            <a:r>
              <a:rPr lang="en-US" sz="2400" dirty="0"/>
              <a:t>Background / Scope:</a:t>
            </a:r>
          </a:p>
          <a:p>
            <a:pPr marL="400050" marR="286385" indent="-171450">
              <a:lnSpc>
                <a:spcPct val="107000"/>
              </a:lnSpc>
              <a:spcBef>
                <a:spcPts val="925"/>
              </a:spcBef>
              <a:spcAft>
                <a:spcPts val="0"/>
              </a:spcAft>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rPr>
              <a:t>The IV therapy endorsement was created to provide specific, limited life-saving skills to rural areas that are unable to develop or maintain full ALS level service. </a:t>
            </a:r>
          </a:p>
          <a:p>
            <a:pPr marL="400050" marR="286385" indent="-171450">
              <a:lnSpc>
                <a:spcPct val="107000"/>
              </a:lnSpc>
              <a:spcBef>
                <a:spcPts val="925"/>
              </a:spcBef>
              <a:spcAft>
                <a:spcPts val="0"/>
              </a:spcAft>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rPr>
              <a:t>The EMT IV endorsement is not a substitute for ILS or ALS level care in existing </a:t>
            </a:r>
            <a:r>
              <a:rPr lang="en-US" sz="2000" spc="-10" dirty="0">
                <a:effectLst/>
                <a:latin typeface="Calibri" panose="020F0502020204030204" pitchFamily="34" charset="0"/>
                <a:ea typeface="Calibri" panose="020F0502020204030204" pitchFamily="34" charset="0"/>
              </a:rPr>
              <a:t>services.</a:t>
            </a:r>
            <a:endParaRPr lang="en-US" sz="2000" dirty="0">
              <a:effectLst/>
              <a:latin typeface="Calibri" panose="020F0502020204030204" pitchFamily="34" charset="0"/>
              <a:ea typeface="Calibri" panose="020F0502020204030204" pitchFamily="34" charset="0"/>
            </a:endParaRPr>
          </a:p>
          <a:p>
            <a:pPr marL="400050" marR="286385" indent="-171450">
              <a:lnSpc>
                <a:spcPct val="107000"/>
              </a:lnSpc>
              <a:spcBef>
                <a:spcPts val="790"/>
              </a:spcBef>
              <a:spcAft>
                <a:spcPts val="0"/>
              </a:spcAft>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rPr>
              <a:t>People who successfully complete the training are allowed to use the skills when the endorsement is added</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EMTs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credential</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upon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approval</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County</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Medical</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Program</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Director</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(MPD).</a:t>
            </a:r>
            <a:r>
              <a:rPr lang="en-US" sz="2000" spc="-10" dirty="0">
                <a:effectLst/>
                <a:latin typeface="Calibri" panose="020F0502020204030204" pitchFamily="34" charset="0"/>
                <a:ea typeface="Calibri" panose="020F0502020204030204" pitchFamily="34" charset="0"/>
              </a:rPr>
              <a:t> </a:t>
            </a:r>
          </a:p>
          <a:p>
            <a:pPr marL="400050" marR="286385" indent="-171450">
              <a:lnSpc>
                <a:spcPct val="107000"/>
              </a:lnSpc>
              <a:spcBef>
                <a:spcPts val="790"/>
              </a:spcBef>
              <a:spcAft>
                <a:spcPts val="0"/>
              </a:spcAft>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rPr>
              <a:t>Refer to local department and MPD approved protocol regarding use of IV therapy skill.</a:t>
            </a:r>
          </a:p>
          <a:p>
            <a:endParaRPr lang="en-US" sz="1100" dirty="0"/>
          </a:p>
        </p:txBody>
      </p:sp>
      <p:sp>
        <p:nvSpPr>
          <p:cNvPr id="3" name="Title 2">
            <a:extLst>
              <a:ext uri="{FF2B5EF4-FFF2-40B4-BE49-F238E27FC236}">
                <a16:creationId xmlns:a16="http://schemas.microsoft.com/office/drawing/2014/main" id="{6B6B8A24-88E7-53EE-2ADB-E86A5C2F9142}"/>
              </a:ext>
            </a:extLst>
          </p:cNvPr>
          <p:cNvSpPr>
            <a:spLocks noGrp="1"/>
          </p:cNvSpPr>
          <p:nvPr>
            <p:ph type="title"/>
          </p:nvPr>
        </p:nvSpPr>
        <p:spPr/>
        <p:txBody>
          <a:bodyPr>
            <a:normAutofit fontScale="90000"/>
          </a:bodyPr>
          <a:lstStyle/>
          <a:p>
            <a:r>
              <a:rPr lang="en-US" dirty="0"/>
              <a:t>Introduction </a:t>
            </a:r>
          </a:p>
        </p:txBody>
      </p:sp>
    </p:spTree>
    <p:extLst>
      <p:ext uri="{BB962C8B-B14F-4D97-AF65-F5344CB8AC3E}">
        <p14:creationId xmlns:p14="http://schemas.microsoft.com/office/powerpoint/2010/main" val="22051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21102" y="1823120"/>
            <a:ext cx="7740383" cy="4445795"/>
          </a:xfrm>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125"/>
              </a:spcBef>
              <a:spcAft>
                <a:spcPts val="0"/>
              </a:spcAft>
              <a:buSzPts val="1100"/>
              <a:buNone/>
              <a:tabLst>
                <a:tab pos="515620" algn="l"/>
              </a:tabLst>
            </a:pPr>
            <a:endParaRPr lang="en-US" sz="2400" dirty="0"/>
          </a:p>
          <a:p>
            <a:pPr marL="457200" marR="0" lvl="1" indent="0">
              <a:spcBef>
                <a:spcPts val="125"/>
              </a:spcBef>
              <a:spcAft>
                <a:spcPts val="0"/>
              </a:spcAft>
              <a:buSzPts val="1100"/>
              <a:buNone/>
              <a:tabLst>
                <a:tab pos="515620" algn="l"/>
              </a:tabLst>
            </a:pPr>
            <a:r>
              <a:rPr lang="en-US" spc="-5" dirty="0">
                <a:latin typeface="Calibri" panose="020F0502020204030204" pitchFamily="34" charset="0"/>
                <a:ea typeface="Calibri" panose="020F0502020204030204" pitchFamily="34" charset="0"/>
              </a:rPr>
              <a:t>Facilitating behaviors</a:t>
            </a:r>
            <a:endParaRPr lang="en-US" spc="-10" dirty="0">
              <a:effectLst/>
              <a:latin typeface="Calibri" panose="020F0502020204030204" pitchFamily="34" charset="0"/>
              <a:ea typeface="Calibri" panose="020F0502020204030204" pitchFamily="34" charset="0"/>
            </a:endParaRPr>
          </a:p>
          <a:p>
            <a:pPr marL="800100" marR="0" lvl="1" indent="-342900">
              <a:spcBef>
                <a:spcPts val="125"/>
              </a:spcBef>
              <a:spcAft>
                <a:spcPts val="0"/>
              </a:spcAft>
              <a:buSzPts val="1100"/>
              <a:buFont typeface="Wingdings" panose="05000000000000000000" pitchFamily="2" charset="2"/>
              <a:buChar char="§"/>
              <a:tabLst>
                <a:tab pos="515620" algn="l"/>
              </a:tabLst>
            </a:pPr>
            <a:endParaRPr lang="en-US" spc="-5" dirty="0">
              <a:effectLst/>
              <a:latin typeface="Calibri" panose="020F0502020204030204" pitchFamily="34" charset="0"/>
              <a:ea typeface="Calibri" panose="020F0502020204030204" pitchFamily="34" charset="0"/>
            </a:endParaRPr>
          </a:p>
          <a:p>
            <a:pPr marL="1257300" lvl="2" indent="-342900">
              <a:lnSpc>
                <a:spcPct val="150000"/>
              </a:lnSpc>
              <a:spcBef>
                <a:spcPts val="0"/>
              </a:spcBef>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Balance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analysis,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data</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processing</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decision-making</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styles</a:t>
            </a:r>
          </a:p>
          <a:p>
            <a:pPr marL="1657350" marR="0" lvl="3" indent="-285750">
              <a:lnSpc>
                <a:spcPct val="150000"/>
              </a:lnSpc>
              <a:spcBef>
                <a:spcPts val="5"/>
              </a:spcBef>
              <a:spcAft>
                <a:spcPts val="0"/>
              </a:spcAft>
              <a:buSzPct val="100000"/>
              <a:buFont typeface="Courier New" panose="02070309020205020404" pitchFamily="49" charset="0"/>
              <a:buChar char="o"/>
              <a:tabLst>
                <a:tab pos="1315720" algn="l"/>
              </a:tabLst>
            </a:pPr>
            <a:r>
              <a:rPr lang="en-US" sz="1800" spc="-5" dirty="0">
                <a:effectLst/>
                <a:latin typeface="Calibri" panose="020F0502020204030204" pitchFamily="34" charset="0"/>
                <a:ea typeface="Calibri" panose="020F0502020204030204" pitchFamily="34" charset="0"/>
              </a:rPr>
              <a:t>Situation</a:t>
            </a:r>
            <a:r>
              <a:rPr lang="en-US" sz="1800" spc="-35"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analysis</a:t>
            </a:r>
            <a:r>
              <a:rPr lang="en-US" sz="1800" spc="-3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styles:</a:t>
            </a:r>
            <a:r>
              <a:rPr lang="en-US" sz="1800" spc="-3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reflective</a:t>
            </a:r>
            <a:r>
              <a:rPr lang="en-US" sz="1800" spc="-4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vs.</a:t>
            </a:r>
            <a:r>
              <a:rPr lang="en-US" sz="1800" spc="-25" dirty="0">
                <a:effectLst/>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i</a:t>
            </a:r>
            <a:r>
              <a:rPr lang="en-US" sz="1800" spc="-10" dirty="0">
                <a:effectLst/>
                <a:latin typeface="Calibri" panose="020F0502020204030204" pitchFamily="34" charset="0"/>
                <a:ea typeface="Calibri" panose="020F0502020204030204" pitchFamily="34" charset="0"/>
              </a:rPr>
              <a:t>mpulsive</a:t>
            </a:r>
            <a:endParaRPr lang="en-US" sz="1800" spc="-5" dirty="0">
              <a:effectLst/>
              <a:latin typeface="Calibri" panose="020F0502020204030204" pitchFamily="34" charset="0"/>
              <a:ea typeface="Calibri" panose="020F0502020204030204" pitchFamily="34" charset="0"/>
            </a:endParaRPr>
          </a:p>
          <a:p>
            <a:pPr marL="1657350" marR="0" lvl="3" indent="-285750">
              <a:lnSpc>
                <a:spcPct val="150000"/>
              </a:lnSpc>
              <a:spcBef>
                <a:spcPts val="0"/>
              </a:spcBef>
              <a:spcAft>
                <a:spcPts val="0"/>
              </a:spcAft>
              <a:buSzPct val="100000"/>
              <a:buFont typeface="Courier New" panose="02070309020205020404" pitchFamily="49" charset="0"/>
              <a:buChar char="o"/>
              <a:tabLst>
                <a:tab pos="1315720" algn="l"/>
              </a:tabLst>
            </a:pPr>
            <a:r>
              <a:rPr lang="en-US" sz="1800" spc="-5" dirty="0">
                <a:effectLst/>
                <a:latin typeface="Calibri" panose="020F0502020204030204" pitchFamily="34" charset="0"/>
                <a:ea typeface="Calibri" panose="020F0502020204030204" pitchFamily="34" charset="0"/>
              </a:rPr>
              <a:t>Data</a:t>
            </a:r>
            <a:r>
              <a:rPr lang="en-US" sz="1800" spc="-25"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processing</a:t>
            </a:r>
            <a:r>
              <a:rPr lang="en-US" sz="1800" spc="-25"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styles:</a:t>
            </a:r>
            <a:r>
              <a:rPr lang="en-US" sz="1800" spc="-25"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divergent</a:t>
            </a:r>
            <a:r>
              <a:rPr lang="en-US" sz="1800" spc="-3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vs.</a:t>
            </a:r>
            <a:r>
              <a:rPr lang="en-US" sz="1800" spc="-20" dirty="0">
                <a:effectLst/>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c</a:t>
            </a:r>
            <a:r>
              <a:rPr lang="en-US" sz="1800" spc="-10" dirty="0">
                <a:effectLst/>
                <a:latin typeface="Calibri" panose="020F0502020204030204" pitchFamily="34" charset="0"/>
                <a:ea typeface="Calibri" panose="020F0502020204030204" pitchFamily="34" charset="0"/>
              </a:rPr>
              <a:t>onvergent</a:t>
            </a:r>
            <a:endParaRPr lang="en-US" sz="1800" spc="-5" dirty="0">
              <a:effectLst/>
              <a:latin typeface="Calibri" panose="020F0502020204030204" pitchFamily="34" charset="0"/>
              <a:ea typeface="Calibri" panose="020F0502020204030204" pitchFamily="34" charset="0"/>
            </a:endParaRPr>
          </a:p>
          <a:p>
            <a:pPr marL="1657350" marR="0" lvl="3" indent="-285750">
              <a:lnSpc>
                <a:spcPct val="150000"/>
              </a:lnSpc>
              <a:spcBef>
                <a:spcPts val="0"/>
              </a:spcBef>
              <a:spcAft>
                <a:spcPts val="0"/>
              </a:spcAft>
              <a:buSzPct val="100000"/>
              <a:buFont typeface="Courier New" panose="02070309020205020404" pitchFamily="49" charset="0"/>
              <a:buChar char="o"/>
              <a:tabLst>
                <a:tab pos="1315720" algn="l"/>
              </a:tabLst>
            </a:pPr>
            <a:r>
              <a:rPr lang="en-US" sz="1800" spc="-5" dirty="0">
                <a:effectLst/>
                <a:latin typeface="Calibri" panose="020F0502020204030204" pitchFamily="34" charset="0"/>
                <a:ea typeface="Calibri" panose="020F0502020204030204" pitchFamily="34" charset="0"/>
              </a:rPr>
              <a:t>Decision</a:t>
            </a:r>
            <a:r>
              <a:rPr lang="en-US" sz="1800" spc="-3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making</a:t>
            </a:r>
            <a:r>
              <a:rPr lang="en-US" sz="1800" spc="-2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styles:</a:t>
            </a:r>
            <a:r>
              <a:rPr lang="en-US" sz="1800" spc="21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anticipatory</a:t>
            </a:r>
            <a:r>
              <a:rPr lang="en-US" sz="1800" spc="-25"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vs.</a:t>
            </a:r>
            <a:r>
              <a:rPr lang="en-US" sz="1800" spc="-10" dirty="0">
                <a:effectLst/>
                <a:latin typeface="Calibri" panose="020F0502020204030204" pitchFamily="34" charset="0"/>
                <a:ea typeface="Calibri" panose="020F0502020204030204" pitchFamily="34" charset="0"/>
              </a:rPr>
              <a:t> reactive</a:t>
            </a:r>
            <a:endParaRPr lang="en-US" sz="1800" spc="-5" dirty="0">
              <a:effectLst/>
              <a:latin typeface="Calibri" panose="020F0502020204030204" pitchFamily="34" charset="0"/>
              <a:ea typeface="Calibri" panose="020F0502020204030204" pitchFamily="34" charset="0"/>
            </a:endParaRPr>
          </a:p>
          <a:p>
            <a:pPr marL="914400" marR="0" lvl="2" indent="0">
              <a:lnSpc>
                <a:spcPct val="150000"/>
              </a:lnSpc>
              <a:spcBef>
                <a:spcPts val="0"/>
              </a:spcBef>
              <a:spcAft>
                <a:spcPts val="0"/>
              </a:spcAft>
              <a:buSzPct val="100000"/>
              <a:buNone/>
              <a:tabLst>
                <a:tab pos="915035" algn="l"/>
              </a:tabLst>
            </a:pPr>
            <a:endParaRPr lang="en-US" sz="2000" dirty="0">
              <a:effectLst/>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ts val="1100"/>
              <a:buFont typeface="Wingdings" panose="05000000000000000000" pitchFamily="2" charset="2"/>
              <a:buChar char="§"/>
              <a:tabLst>
                <a:tab pos="915035"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spTree>
    <p:extLst>
      <p:ext uri="{BB962C8B-B14F-4D97-AF65-F5344CB8AC3E}">
        <p14:creationId xmlns:p14="http://schemas.microsoft.com/office/powerpoint/2010/main" val="214524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algn="ctr"/>
            <a:endParaRPr lang="en-US" sz="2400" dirty="0"/>
          </a:p>
          <a:p>
            <a:pPr marL="457200" marR="0" lvl="1" indent="0">
              <a:spcBef>
                <a:spcPts val="125"/>
              </a:spcBef>
              <a:spcAft>
                <a:spcPts val="0"/>
              </a:spcAft>
              <a:buSzPts val="1100"/>
              <a:buNone/>
              <a:tabLst>
                <a:tab pos="515620" algn="l"/>
              </a:tabLst>
            </a:pPr>
            <a:endParaRPr lang="en-US" sz="2400" dirty="0"/>
          </a:p>
          <a:p>
            <a:pPr marL="457200" marR="0" lvl="1" indent="0">
              <a:spcBef>
                <a:spcPts val="0"/>
              </a:spcBef>
              <a:spcAft>
                <a:spcPts val="0"/>
              </a:spcAft>
              <a:buSzPts val="1100"/>
              <a:buNone/>
              <a:tabLst>
                <a:tab pos="515620" algn="l"/>
              </a:tabLst>
            </a:pPr>
            <a:r>
              <a:rPr lang="en-US" spc="-5" dirty="0">
                <a:effectLst/>
                <a:latin typeface="Calibri" panose="020F0502020204030204" pitchFamily="34" charset="0"/>
                <a:ea typeface="Calibri" panose="020F0502020204030204" pitchFamily="34" charset="0"/>
              </a:rPr>
              <a:t>Situation</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awareness</a:t>
            </a:r>
          </a:p>
          <a:p>
            <a:pPr marL="457200" marR="0" lvl="1" indent="0">
              <a:spcBef>
                <a:spcPts val="0"/>
              </a:spcBef>
              <a:spcAft>
                <a:spcPts val="0"/>
              </a:spcAft>
              <a:buSzPts val="1100"/>
              <a:buNone/>
              <a:tabLst>
                <a:tab pos="515620" algn="l"/>
              </a:tabLst>
            </a:pPr>
            <a:endParaRPr lang="en-US" spc="-5" dirty="0">
              <a:effectLst/>
              <a:latin typeface="Calibri" panose="020F0502020204030204" pitchFamily="34" charset="0"/>
              <a:ea typeface="Calibri" panose="020F0502020204030204" pitchFamily="34" charset="0"/>
            </a:endParaRPr>
          </a:p>
          <a:p>
            <a:pPr marL="1257300" marR="0" lvl="2" indent="-342900">
              <a:lnSpc>
                <a:spcPct val="150000"/>
              </a:lnSpc>
              <a:spcBef>
                <a:spcPts val="5"/>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Reading</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 </a:t>
            </a:r>
            <a:r>
              <a:rPr lang="en-US" sz="2000" spc="-10" dirty="0">
                <a:effectLst/>
                <a:latin typeface="Calibri" panose="020F0502020204030204" pitchFamily="34" charset="0"/>
                <a:ea typeface="Calibri" panose="020F0502020204030204" pitchFamily="34" charset="0"/>
              </a:rPr>
              <a:t>scene</a:t>
            </a:r>
            <a:endParaRPr lang="en-US" sz="200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Wingdings" panose="05000000000000000000" pitchFamily="2" charset="2"/>
              <a:buChar char="§"/>
              <a:tabLst>
                <a:tab pos="915035" algn="l"/>
              </a:tabLst>
            </a:pPr>
            <a:r>
              <a:rPr lang="en-US" sz="2000" dirty="0">
                <a:effectLst/>
                <a:latin typeface="Calibri" panose="020F0502020204030204" pitchFamily="34" charset="0"/>
                <a:ea typeface="Calibri" panose="020F0502020204030204" pitchFamily="34" charset="0"/>
              </a:rPr>
              <a:t>Reading</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 </a:t>
            </a:r>
            <a:r>
              <a:rPr lang="en-US" sz="2000" spc="-10" dirty="0">
                <a:effectLst/>
                <a:latin typeface="Calibri" panose="020F0502020204030204" pitchFamily="34" charset="0"/>
                <a:ea typeface="Calibri" panose="020F0502020204030204" pitchFamily="34" charset="0"/>
              </a:rPr>
              <a:t>patient</a:t>
            </a:r>
            <a:endParaRPr lang="en-US" sz="2000" dirty="0">
              <a:effectLst/>
              <a:latin typeface="Calibri" panose="020F0502020204030204" pitchFamily="34" charset="0"/>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Fire Department and EMS providers assisting a patient on the ground. A stretcher, ambulance, and firetruck are in the background. ">
            <a:extLst>
              <a:ext uri="{FF2B5EF4-FFF2-40B4-BE49-F238E27FC236}">
                <a16:creationId xmlns:a16="http://schemas.microsoft.com/office/drawing/2014/main" id="{C9DC1DA0-E0BA-C7A6-63A3-CD7284D8F8A2}"/>
              </a:ext>
            </a:extLst>
          </p:cNvPr>
          <p:cNvPicPr>
            <a:picLocks noChangeAspect="1"/>
          </p:cNvPicPr>
          <p:nvPr/>
        </p:nvPicPr>
        <p:blipFill>
          <a:blip r:embed="rId3"/>
          <a:stretch>
            <a:fillRect/>
          </a:stretch>
        </p:blipFill>
        <p:spPr>
          <a:xfrm>
            <a:off x="4751500" y="3720265"/>
            <a:ext cx="3915422" cy="2548650"/>
          </a:xfrm>
          <a:prstGeom prst="rect">
            <a:avLst/>
          </a:prstGeom>
        </p:spPr>
      </p:pic>
    </p:spTree>
    <p:extLst>
      <p:ext uri="{BB962C8B-B14F-4D97-AF65-F5344CB8AC3E}">
        <p14:creationId xmlns:p14="http://schemas.microsoft.com/office/powerpoint/2010/main" val="53062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73836" y="1606082"/>
            <a:ext cx="9070164" cy="4662833"/>
          </a:xfrm>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0"/>
              </a:spcBef>
              <a:spcAft>
                <a:spcPts val="0"/>
              </a:spcAft>
              <a:buSzPts val="1100"/>
              <a:buNone/>
              <a:tabLst>
                <a:tab pos="515620" algn="l"/>
              </a:tabLst>
            </a:pPr>
            <a:endParaRPr lang="en-US" sz="2400" dirty="0"/>
          </a:p>
          <a:p>
            <a:pPr marL="457200" lvl="1" indent="0">
              <a:spcBef>
                <a:spcPts val="0"/>
              </a:spcBef>
              <a:buSzPts val="1100"/>
              <a:buNone/>
              <a:tabLst>
                <a:tab pos="515620" algn="l"/>
              </a:tabLst>
            </a:pPr>
            <a:r>
              <a:rPr lang="en-US" spc="-5" dirty="0">
                <a:effectLst/>
                <a:latin typeface="Calibri" panose="020F0502020204030204" pitchFamily="34" charset="0"/>
                <a:ea typeface="Calibri" panose="020F0502020204030204" pitchFamily="34" charset="0"/>
              </a:rPr>
              <a:t>Putting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all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together -</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Six </a:t>
            </a:r>
            <a:r>
              <a:rPr lang="en-US" spc="-20" dirty="0">
                <a:effectLst/>
                <a:latin typeface="Calibri" panose="020F0502020204030204" pitchFamily="34" charset="0"/>
                <a:ea typeface="Calibri" panose="020F0502020204030204" pitchFamily="34" charset="0"/>
              </a:rPr>
              <a:t>R’s”</a:t>
            </a:r>
            <a:endParaRPr lang="en-US" spc="-5" dirty="0">
              <a:effectLst/>
              <a:latin typeface="Calibri" panose="020F0502020204030204" pitchFamily="34" charset="0"/>
              <a:ea typeface="Calibri" panose="020F0502020204030204" pitchFamily="34" charset="0"/>
            </a:endParaRPr>
          </a:p>
          <a:p>
            <a:pPr marL="914400" marR="0" lvl="2" indent="0">
              <a:lnSpc>
                <a:spcPct val="150000"/>
              </a:lnSpc>
              <a:spcBef>
                <a:spcPts val="5"/>
              </a:spcBef>
              <a:spcAft>
                <a:spcPts val="0"/>
              </a:spcAft>
              <a:buSzPts val="1100"/>
              <a:buNone/>
              <a:tabLst>
                <a:tab pos="915035" algn="l"/>
              </a:tabLst>
            </a:pPr>
            <a:endParaRPr lang="en-US" sz="2000" dirty="0">
              <a:effectLst/>
              <a:latin typeface="Calibri" panose="020F0502020204030204" pitchFamily="34" charset="0"/>
              <a:ea typeface="Calibri" panose="020F0502020204030204" pitchFamily="34" charset="0"/>
            </a:endParaRPr>
          </a:p>
          <a:p>
            <a:pPr marL="685800" lvl="1" indent="0">
              <a:lnSpc>
                <a:spcPct val="150000"/>
              </a:lnSpc>
              <a:spcBef>
                <a:spcPts val="5"/>
              </a:spcBef>
              <a:buSzPts val="1100"/>
              <a:buNone/>
              <a:tabLst>
                <a:tab pos="915035" algn="l"/>
              </a:tabLst>
            </a:pPr>
            <a:r>
              <a:rPr lang="en-US" dirty="0">
                <a:effectLst/>
                <a:latin typeface="Calibri" panose="020F0502020204030204" pitchFamily="34" charset="0"/>
                <a:ea typeface="Calibri" panose="020F0502020204030204" pitchFamily="34" charset="0"/>
              </a:rPr>
              <a:t>1. Read the patient</a:t>
            </a: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Observe</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patient</a:t>
            </a:r>
            <a:endParaRPr lang="en-US" sz="2000" spc="-5" dirty="0">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Talk</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 </a:t>
            </a:r>
            <a:r>
              <a:rPr lang="en-US" sz="2000" spc="-10" dirty="0">
                <a:effectLst/>
                <a:latin typeface="Calibri" panose="020F0502020204030204" pitchFamily="34" charset="0"/>
                <a:ea typeface="Calibri" panose="020F0502020204030204" pitchFamily="34" charset="0"/>
              </a:rPr>
              <a:t>patient</a:t>
            </a: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Touch</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patient</a:t>
            </a: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Auscultate</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patient</a:t>
            </a:r>
            <a:endParaRPr lang="en-US" sz="2000" spc="-5" dirty="0">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Status</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ABC’s-identifying</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life</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threats</a:t>
            </a:r>
            <a:endParaRPr lang="en-US" sz="2000" spc="-5" dirty="0">
              <a:latin typeface="Calibri" panose="020F0502020204030204" pitchFamily="34" charset="0"/>
              <a:ea typeface="Calibri" panose="020F0502020204030204" pitchFamily="34" charset="0"/>
            </a:endParaRPr>
          </a:p>
          <a:p>
            <a:pPr marL="1257300" marR="0" lvl="2" indent="-342900">
              <a:lnSpc>
                <a:spcPct val="100000"/>
              </a:lnSpc>
              <a:spcBef>
                <a:spcPts val="5"/>
              </a:spcBef>
              <a:spcAft>
                <a:spcPts val="0"/>
              </a:spcAft>
              <a:buSzPct val="100000"/>
              <a:buFont typeface="Wingdings" panose="05000000000000000000" pitchFamily="2" charset="2"/>
              <a:buChar char="§"/>
              <a:tabLst>
                <a:tab pos="915035" algn="l"/>
              </a:tabLst>
            </a:pPr>
            <a:r>
              <a:rPr lang="en-US" sz="2000" spc="-5" dirty="0">
                <a:effectLst/>
                <a:latin typeface="Calibri" panose="020F0502020204030204" pitchFamily="34" charset="0"/>
                <a:ea typeface="Calibri" panose="020F0502020204030204" pitchFamily="34" charset="0"/>
              </a:rPr>
              <a:t>Complete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accurate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set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vital</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signs</a:t>
            </a:r>
            <a:endParaRPr lang="en-US" sz="2000" spc="-5" dirty="0">
              <a:effectLst/>
              <a:latin typeface="Calibri" panose="020F0502020204030204" pitchFamily="34" charset="0"/>
              <a:ea typeface="Calibri" panose="020F0502020204030204" pitchFamily="34" charset="0"/>
            </a:endParaRPr>
          </a:p>
          <a:p>
            <a:pPr marL="914400" marR="0" lvl="2" indent="0">
              <a:lnSpc>
                <a:spcPct val="100000"/>
              </a:lnSpc>
              <a:spcBef>
                <a:spcPts val="0"/>
              </a:spcBef>
              <a:spcAft>
                <a:spcPts val="0"/>
              </a:spcAft>
              <a:buSzPts val="1100"/>
              <a:buNone/>
              <a:tabLst>
                <a:tab pos="915035" algn="l"/>
              </a:tabLst>
            </a:pPr>
            <a:endParaRPr lang="en-US" sz="2000" dirty="0">
              <a:effectLst/>
              <a:latin typeface="Calibri" panose="020F0502020204030204" pitchFamily="34" charset="0"/>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A EMS provider is taking a blood pressure on a patient sitting down on a curb. Another EMS provider is checking the patients pulse. ">
            <a:extLst>
              <a:ext uri="{FF2B5EF4-FFF2-40B4-BE49-F238E27FC236}">
                <a16:creationId xmlns:a16="http://schemas.microsoft.com/office/drawing/2014/main" id="{A0550C57-84BB-0600-ECF3-43C695425146}"/>
              </a:ext>
            </a:extLst>
          </p:cNvPr>
          <p:cNvPicPr>
            <a:picLocks noChangeAspect="1"/>
          </p:cNvPicPr>
          <p:nvPr/>
        </p:nvPicPr>
        <p:blipFill>
          <a:blip r:embed="rId3"/>
          <a:stretch>
            <a:fillRect/>
          </a:stretch>
        </p:blipFill>
        <p:spPr>
          <a:xfrm>
            <a:off x="4986603" y="2511229"/>
            <a:ext cx="3822306" cy="2480772"/>
          </a:xfrm>
          <a:prstGeom prst="rect">
            <a:avLst/>
          </a:prstGeom>
        </p:spPr>
      </p:pic>
    </p:spTree>
    <p:extLst>
      <p:ext uri="{BB962C8B-B14F-4D97-AF65-F5344CB8AC3E}">
        <p14:creationId xmlns:p14="http://schemas.microsoft.com/office/powerpoint/2010/main" val="3609036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9026" y="1606082"/>
            <a:ext cx="8791871" cy="4662833"/>
          </a:xfrm>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0"/>
              </a:spcBef>
              <a:spcAft>
                <a:spcPts val="0"/>
              </a:spcAft>
              <a:buSzPts val="1100"/>
              <a:buNone/>
              <a:tabLst>
                <a:tab pos="515620" algn="l"/>
              </a:tabLst>
            </a:pPr>
            <a:endParaRPr lang="en-US" sz="2400" b="1" dirty="0"/>
          </a:p>
          <a:p>
            <a:pPr marL="457200" lvl="1" indent="0">
              <a:spcBef>
                <a:spcPts val="0"/>
              </a:spcBef>
              <a:buSzPts val="1100"/>
              <a:buNone/>
              <a:tabLst>
                <a:tab pos="515620" algn="l"/>
              </a:tabLst>
            </a:pPr>
            <a:r>
              <a:rPr lang="en-US" spc="-5" dirty="0">
                <a:effectLst/>
                <a:latin typeface="Calibri" panose="020F0502020204030204" pitchFamily="34" charset="0"/>
                <a:ea typeface="Calibri" panose="020F0502020204030204" pitchFamily="34" charset="0"/>
              </a:rPr>
              <a:t>Putting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all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together -</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Six </a:t>
            </a:r>
            <a:r>
              <a:rPr lang="en-US" spc="-20" dirty="0">
                <a:effectLst/>
                <a:latin typeface="Calibri" panose="020F0502020204030204" pitchFamily="34" charset="0"/>
                <a:ea typeface="Calibri" panose="020F0502020204030204" pitchFamily="34" charset="0"/>
              </a:rPr>
              <a:t>R’s”</a:t>
            </a:r>
            <a:endParaRPr lang="en-US" spc="-5" dirty="0">
              <a:effectLst/>
              <a:latin typeface="Calibri" panose="020F0502020204030204" pitchFamily="34" charset="0"/>
              <a:ea typeface="Calibri" panose="020F0502020204030204" pitchFamily="34" charset="0"/>
            </a:endParaRPr>
          </a:p>
          <a:p>
            <a:pPr marL="685800" lvl="1" indent="0">
              <a:lnSpc>
                <a:spcPct val="150000"/>
              </a:lnSpc>
              <a:spcBef>
                <a:spcPts val="5"/>
              </a:spcBef>
              <a:buSzPts val="1100"/>
              <a:buNone/>
              <a:tabLst>
                <a:tab pos="915035" algn="l"/>
              </a:tabLst>
            </a:pPr>
            <a:r>
              <a:rPr lang="en-US" dirty="0">
                <a:effectLst/>
                <a:latin typeface="Calibri" panose="020F0502020204030204" pitchFamily="34" charset="0"/>
                <a:ea typeface="Calibri" panose="020F0502020204030204" pitchFamily="34" charset="0"/>
              </a:rPr>
              <a:t>2. Read the </a:t>
            </a:r>
            <a:r>
              <a:rPr lang="en-US" dirty="0">
                <a:latin typeface="Calibri" panose="020F0502020204030204" pitchFamily="34" charset="0"/>
                <a:ea typeface="Calibri" panose="020F0502020204030204" pitchFamily="34" charset="0"/>
              </a:rPr>
              <a:t>scene</a:t>
            </a:r>
            <a:endParaRPr lang="en-US" dirty="0">
              <a:effectLst/>
              <a:latin typeface="Calibri" panose="020F0502020204030204" pitchFamily="34" charset="0"/>
              <a:ea typeface="Calibri" panose="020F0502020204030204" pitchFamily="34" charset="0"/>
            </a:endParaRPr>
          </a:p>
          <a:p>
            <a:pPr marL="1257300" lvl="1" indent="-285750">
              <a:lnSpc>
                <a:spcPct val="150000"/>
              </a:lnSpc>
              <a:spcBef>
                <a:spcPts val="5"/>
              </a:spcBef>
              <a:buSzPct val="100000"/>
              <a:buFont typeface="Wingdings" panose="05000000000000000000" pitchFamily="2" charset="2"/>
              <a:buChar char="§"/>
              <a:tabLst>
                <a:tab pos="1285240" algn="l"/>
              </a:tabLst>
            </a:pPr>
            <a:r>
              <a:rPr lang="en-US" spc="-5" dirty="0">
                <a:effectLst/>
                <a:latin typeface="Calibri" panose="020F0502020204030204" pitchFamily="34" charset="0"/>
                <a:ea typeface="Calibri" panose="020F0502020204030204" pitchFamily="34" charset="0"/>
              </a:rPr>
              <a:t>General</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environmental</a:t>
            </a:r>
            <a:r>
              <a:rPr lang="en-US" spc="-3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conditions</a:t>
            </a:r>
            <a:endParaRPr lang="en-US" spc="-5" dirty="0">
              <a:effectLst/>
              <a:latin typeface="Calibri" panose="020F0502020204030204" pitchFamily="34" charset="0"/>
              <a:ea typeface="Calibri" panose="020F0502020204030204" pitchFamily="34" charset="0"/>
            </a:endParaRPr>
          </a:p>
          <a:p>
            <a:pPr marL="1257300" lvl="1" indent="-285750">
              <a:lnSpc>
                <a:spcPct val="150000"/>
              </a:lnSpc>
              <a:spcBef>
                <a:spcPts val="0"/>
              </a:spcBef>
              <a:buSzPct val="100000"/>
              <a:buFont typeface="Wingdings" panose="05000000000000000000" pitchFamily="2" charset="2"/>
              <a:buChar char="§"/>
              <a:tabLst>
                <a:tab pos="1291590" algn="l"/>
              </a:tabLst>
            </a:pPr>
            <a:r>
              <a:rPr lang="en-US" spc="-5" dirty="0">
                <a:effectLst/>
                <a:latin typeface="Calibri" panose="020F0502020204030204" pitchFamily="34" charset="0"/>
                <a:ea typeface="Calibri" panose="020F0502020204030204" pitchFamily="34" charset="0"/>
              </a:rPr>
              <a:t>Evaluate</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immediate</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surroundings</a:t>
            </a:r>
            <a:endParaRPr lang="en-US" spc="-5" dirty="0">
              <a:effectLst/>
              <a:latin typeface="Calibri" panose="020F0502020204030204" pitchFamily="34" charset="0"/>
              <a:ea typeface="Calibri" panose="020F0502020204030204" pitchFamily="34" charset="0"/>
            </a:endParaRPr>
          </a:p>
          <a:p>
            <a:pPr marL="1257300" lvl="1" indent="-285750">
              <a:lnSpc>
                <a:spcPct val="150000"/>
              </a:lnSpc>
              <a:spcBef>
                <a:spcPts val="0"/>
              </a:spcBef>
              <a:buSzPct val="100000"/>
              <a:buFont typeface="Wingdings" panose="05000000000000000000" pitchFamily="2" charset="2"/>
              <a:buChar char="§"/>
              <a:tabLst>
                <a:tab pos="1277620" algn="l"/>
              </a:tabLst>
            </a:pPr>
            <a:r>
              <a:rPr lang="en-US" spc="-5" dirty="0">
                <a:effectLst/>
                <a:latin typeface="Calibri" panose="020F0502020204030204" pitchFamily="34" charset="0"/>
                <a:ea typeface="Calibri" panose="020F0502020204030204" pitchFamily="34" charset="0"/>
              </a:rPr>
              <a:t>Mechanism</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of</a:t>
            </a:r>
            <a:r>
              <a:rPr lang="en-US" spc="-10" dirty="0">
                <a:effectLst/>
                <a:latin typeface="Calibri" panose="020F0502020204030204" pitchFamily="34" charset="0"/>
                <a:ea typeface="Calibri" panose="020F0502020204030204" pitchFamily="34" charset="0"/>
              </a:rPr>
              <a:t> injury</a:t>
            </a:r>
            <a:endParaRPr lang="en-US" spc="-5" dirty="0">
              <a:effectLst/>
              <a:latin typeface="Calibri" panose="020F0502020204030204" pitchFamily="34" charset="0"/>
              <a:ea typeface="Calibri" panose="020F0502020204030204" pitchFamily="34" charset="0"/>
            </a:endParaRPr>
          </a:p>
          <a:p>
            <a:pPr marL="1262063" lvl="3" indent="-342900">
              <a:lnSpc>
                <a:spcPct val="100000"/>
              </a:lnSpc>
              <a:spcBef>
                <a:spcPts val="0"/>
              </a:spcBef>
              <a:buSzPct val="100000"/>
              <a:buFont typeface="Wingdings" panose="05000000000000000000" pitchFamily="2" charset="2"/>
              <a:buChar char="§"/>
              <a:tabLst>
                <a:tab pos="1285240" algn="l"/>
              </a:tabLst>
            </a:pPr>
            <a:endParaRPr lang="en-US" sz="2000" dirty="0">
              <a:effectLst/>
              <a:latin typeface="Calibri" panose="020F0502020204030204" pitchFamily="34" charset="0"/>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Two EMS providers putting on gloves kneeling and standing over a patient strapped to a back board with blood on the patients head. Police, bystanders, and media in background. ">
            <a:extLst>
              <a:ext uri="{FF2B5EF4-FFF2-40B4-BE49-F238E27FC236}">
                <a16:creationId xmlns:a16="http://schemas.microsoft.com/office/drawing/2014/main" id="{A4C4555F-FB46-E081-64A9-50F882EF1AAC}"/>
              </a:ext>
            </a:extLst>
          </p:cNvPr>
          <p:cNvPicPr>
            <a:picLocks noChangeAspect="1"/>
          </p:cNvPicPr>
          <p:nvPr/>
        </p:nvPicPr>
        <p:blipFill>
          <a:blip r:embed="rId3"/>
          <a:stretch>
            <a:fillRect/>
          </a:stretch>
        </p:blipFill>
        <p:spPr>
          <a:xfrm>
            <a:off x="5128591" y="3808229"/>
            <a:ext cx="3606484" cy="2375797"/>
          </a:xfrm>
          <a:prstGeom prst="rect">
            <a:avLst/>
          </a:prstGeom>
        </p:spPr>
      </p:pic>
    </p:spTree>
    <p:extLst>
      <p:ext uri="{BB962C8B-B14F-4D97-AF65-F5344CB8AC3E}">
        <p14:creationId xmlns:p14="http://schemas.microsoft.com/office/powerpoint/2010/main" val="2300453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795395" y="1521193"/>
            <a:ext cx="7553207" cy="4662833"/>
          </a:xfrm>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0"/>
              </a:spcBef>
              <a:spcAft>
                <a:spcPts val="0"/>
              </a:spcAft>
              <a:buSzPts val="1100"/>
              <a:buNone/>
              <a:tabLst>
                <a:tab pos="515620" algn="l"/>
              </a:tabLst>
            </a:pPr>
            <a:endParaRPr lang="en-US" sz="2400" dirty="0"/>
          </a:p>
          <a:p>
            <a:pPr marL="457200" lvl="1" indent="0">
              <a:spcBef>
                <a:spcPts val="0"/>
              </a:spcBef>
              <a:buSzPts val="1100"/>
              <a:buNone/>
              <a:tabLst>
                <a:tab pos="515620" algn="l"/>
              </a:tabLst>
            </a:pPr>
            <a:r>
              <a:rPr lang="en-US" spc="-5" dirty="0">
                <a:effectLst/>
                <a:latin typeface="Calibri" panose="020F0502020204030204" pitchFamily="34" charset="0"/>
                <a:ea typeface="Calibri" panose="020F0502020204030204" pitchFamily="34" charset="0"/>
              </a:rPr>
              <a:t>Putting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all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together -</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Six </a:t>
            </a:r>
            <a:r>
              <a:rPr lang="en-US" spc="-20" dirty="0">
                <a:effectLst/>
                <a:latin typeface="Calibri" panose="020F0502020204030204" pitchFamily="34" charset="0"/>
                <a:ea typeface="Calibri" panose="020F0502020204030204" pitchFamily="34" charset="0"/>
              </a:rPr>
              <a:t>R’s”</a:t>
            </a:r>
            <a:endParaRPr lang="en-US" spc="-5" dirty="0">
              <a:effectLst/>
              <a:latin typeface="Calibri" panose="020F0502020204030204" pitchFamily="34" charset="0"/>
              <a:ea typeface="Calibri" panose="020F0502020204030204" pitchFamily="34" charset="0"/>
            </a:endParaRPr>
          </a:p>
          <a:p>
            <a:pPr marL="685800" lvl="1" indent="0">
              <a:lnSpc>
                <a:spcPct val="100000"/>
              </a:lnSpc>
              <a:spcBef>
                <a:spcPts val="5"/>
              </a:spcBef>
              <a:buSzPts val="1100"/>
              <a:buNone/>
              <a:tabLst>
                <a:tab pos="915035" algn="l"/>
              </a:tabLst>
            </a:pPr>
            <a:endParaRPr lang="en-US" sz="2200" dirty="0">
              <a:effectLst/>
              <a:latin typeface="Calibri" panose="020F0502020204030204" pitchFamily="34" charset="0"/>
              <a:ea typeface="Calibri" panose="020F0502020204030204" pitchFamily="34" charset="0"/>
            </a:endParaRPr>
          </a:p>
          <a:p>
            <a:pPr marL="685800" lvl="1" indent="0">
              <a:lnSpc>
                <a:spcPct val="100000"/>
              </a:lnSpc>
              <a:spcBef>
                <a:spcPts val="5"/>
              </a:spcBef>
              <a:buSzPts val="1100"/>
              <a:buNone/>
              <a:tabLst>
                <a:tab pos="915035" algn="l"/>
              </a:tabLst>
            </a:pPr>
            <a:r>
              <a:rPr lang="en-US" sz="2200" dirty="0">
                <a:effectLst/>
                <a:latin typeface="Calibri" panose="020F0502020204030204" pitchFamily="34" charset="0"/>
                <a:ea typeface="Calibri" panose="020F0502020204030204" pitchFamily="34" charset="0"/>
              </a:rPr>
              <a:t>3. React</a:t>
            </a:r>
          </a:p>
          <a:p>
            <a:pPr marL="685800" lvl="1" indent="0">
              <a:lnSpc>
                <a:spcPct val="100000"/>
              </a:lnSpc>
              <a:spcBef>
                <a:spcPts val="5"/>
              </a:spcBef>
              <a:buSzPts val="1100"/>
              <a:buNone/>
              <a:tabLst>
                <a:tab pos="915035" algn="l"/>
              </a:tabLst>
            </a:pPr>
            <a:endParaRPr lang="en-US" sz="2200" dirty="0">
              <a:effectLst/>
              <a:latin typeface="Calibri" panose="020F0502020204030204" pitchFamily="34" charset="0"/>
              <a:ea typeface="Calibri" panose="020F0502020204030204" pitchFamily="34" charset="0"/>
            </a:endParaRPr>
          </a:p>
          <a:p>
            <a:pPr marL="1262063" lvl="3" indent="-342900">
              <a:lnSpc>
                <a:spcPct val="100000"/>
              </a:lnSpc>
              <a:spcBef>
                <a:spcPts val="0"/>
              </a:spcBef>
              <a:buSzPct val="100000"/>
              <a:buFont typeface="Wingdings" panose="05000000000000000000" pitchFamily="2" charset="2"/>
              <a:buChar char="§"/>
              <a:tabLst>
                <a:tab pos="116840" algn="l"/>
              </a:tabLst>
            </a:pPr>
            <a:r>
              <a:rPr lang="en-US" sz="2000" dirty="0">
                <a:effectLst/>
                <a:latin typeface="Calibri" panose="020F0502020204030204" pitchFamily="34" charset="0"/>
                <a:ea typeface="Calibri" panose="020F0502020204030204" pitchFamily="34" charset="0"/>
              </a:rPr>
              <a:t>Address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life</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threats</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order</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they</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are</a:t>
            </a:r>
            <a:r>
              <a:rPr lang="en-US" sz="2000" spc="-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found</a:t>
            </a:r>
            <a:endParaRPr lang="en-US" sz="2000" dirty="0">
              <a:effectLst/>
              <a:latin typeface="Calibri" panose="020F0502020204030204" pitchFamily="34" charset="0"/>
              <a:ea typeface="Calibri" panose="020F0502020204030204" pitchFamily="34" charset="0"/>
            </a:endParaRPr>
          </a:p>
          <a:p>
            <a:pPr marL="1262063" lvl="3" indent="-342900">
              <a:lnSpc>
                <a:spcPct val="100000"/>
              </a:lnSpc>
              <a:spcBef>
                <a:spcPts val="0"/>
              </a:spcBef>
              <a:buSzPct val="100000"/>
              <a:buFont typeface="Wingdings" panose="05000000000000000000" pitchFamily="2" charset="2"/>
              <a:buChar char="§"/>
              <a:tabLst>
                <a:tab pos="123190" algn="l"/>
              </a:tabLst>
            </a:pPr>
            <a:r>
              <a:rPr lang="en-US" sz="2000" dirty="0">
                <a:effectLst/>
                <a:latin typeface="Calibri" panose="020F0502020204030204" pitchFamily="34" charset="0"/>
                <a:ea typeface="Calibri" panose="020F0502020204030204" pitchFamily="34" charset="0"/>
              </a:rPr>
              <a:t>Determine</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most</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common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statistically</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probable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that</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fits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patient’s</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initial presentation</a:t>
            </a:r>
            <a:endParaRPr lang="en-US" sz="2000" dirty="0">
              <a:effectLst/>
              <a:latin typeface="Calibri" panose="020F0502020204030204" pitchFamily="34" charset="0"/>
              <a:ea typeface="Calibri" panose="020F0502020204030204" pitchFamily="34" charset="0"/>
            </a:endParaRPr>
          </a:p>
          <a:p>
            <a:pPr marL="1262063" lvl="3" indent="-342900">
              <a:lnSpc>
                <a:spcPct val="100000"/>
              </a:lnSpc>
              <a:spcBef>
                <a:spcPts val="0"/>
              </a:spcBef>
              <a:buSzPct val="100000"/>
              <a:buFont typeface="Wingdings" panose="05000000000000000000" pitchFamily="2" charset="2"/>
              <a:buChar char="§"/>
              <a:tabLst>
                <a:tab pos="109855" algn="l"/>
              </a:tabLst>
            </a:pPr>
            <a:r>
              <a:rPr lang="en-US" sz="2000" dirty="0">
                <a:effectLst/>
                <a:latin typeface="Calibri" panose="020F0502020204030204" pitchFamily="34" charset="0"/>
                <a:ea typeface="Calibri" panose="020F0502020204030204" pitchFamily="34" charset="0"/>
              </a:rPr>
              <a:t>Consider</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most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serious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condition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that</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fits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patient’s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initial</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presentation</a:t>
            </a:r>
            <a:endParaRPr lang="en-US" sz="2000" dirty="0">
              <a:effectLst/>
              <a:latin typeface="Calibri" panose="020F0502020204030204" pitchFamily="34" charset="0"/>
              <a:ea typeface="Calibri" panose="020F0502020204030204" pitchFamily="34" charset="0"/>
            </a:endParaRPr>
          </a:p>
          <a:p>
            <a:pPr marL="1262063" lvl="3" indent="-342900">
              <a:lnSpc>
                <a:spcPct val="100000"/>
              </a:lnSpc>
              <a:spcBef>
                <a:spcPts val="0"/>
              </a:spcBef>
              <a:buSzPct val="100000"/>
              <a:buFont typeface="Wingdings" panose="05000000000000000000" pitchFamily="2" charset="2"/>
              <a:buChar char="§"/>
              <a:tabLst>
                <a:tab pos="123190" algn="l"/>
              </a:tabLst>
            </a:pPr>
            <a:r>
              <a:rPr lang="en-US" sz="2000" dirty="0">
                <a:effectLst/>
                <a:latin typeface="Calibri" panose="020F0502020204030204" pitchFamily="34" charset="0"/>
                <a:ea typeface="Calibri" panose="020F0502020204030204" pitchFamily="34" charset="0"/>
              </a:rPr>
              <a:t>If</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clear</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medical</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problem</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elusive,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treat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based</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on</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presenting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signs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symptoms</a:t>
            </a:r>
            <a:endParaRPr lang="en-US" sz="2000" dirty="0">
              <a:effectLst/>
              <a:latin typeface="Calibri" panose="020F0502020204030204" pitchFamily="34" charset="0"/>
              <a:ea typeface="Calibri" panose="020F0502020204030204" pitchFamily="34" charset="0"/>
            </a:endParaRPr>
          </a:p>
          <a:p>
            <a:pPr marL="1371600" marR="0" lvl="3" indent="0">
              <a:lnSpc>
                <a:spcPct val="100000"/>
              </a:lnSpc>
              <a:spcBef>
                <a:spcPts val="5"/>
              </a:spcBef>
              <a:spcAft>
                <a:spcPts val="0"/>
              </a:spcAft>
              <a:buSzPct val="100000"/>
              <a:buNone/>
              <a:tabLst>
                <a:tab pos="1285240" algn="l"/>
              </a:tabLst>
            </a:pPr>
            <a:endParaRPr lang="en-US" sz="2000" dirty="0">
              <a:effectLst/>
              <a:latin typeface="Calibri" panose="020F0502020204030204" pitchFamily="34" charset="0"/>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spTree>
    <p:extLst>
      <p:ext uri="{BB962C8B-B14F-4D97-AF65-F5344CB8AC3E}">
        <p14:creationId xmlns:p14="http://schemas.microsoft.com/office/powerpoint/2010/main" val="1145214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9026" y="1606082"/>
            <a:ext cx="8848666" cy="4662833"/>
          </a:xfrm>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0"/>
              </a:spcBef>
              <a:spcAft>
                <a:spcPts val="0"/>
              </a:spcAft>
              <a:buSzPts val="1100"/>
              <a:buNone/>
              <a:tabLst>
                <a:tab pos="515620" algn="l"/>
              </a:tabLst>
            </a:pPr>
            <a:endParaRPr lang="en-US" sz="2400" dirty="0"/>
          </a:p>
          <a:p>
            <a:pPr marL="457200" lvl="1" indent="0">
              <a:spcBef>
                <a:spcPts val="0"/>
              </a:spcBef>
              <a:buSzPts val="1100"/>
              <a:buNone/>
              <a:tabLst>
                <a:tab pos="515620" algn="l"/>
              </a:tabLst>
            </a:pPr>
            <a:r>
              <a:rPr lang="en-US" spc="-5" dirty="0">
                <a:effectLst/>
                <a:latin typeface="Calibri" panose="020F0502020204030204" pitchFamily="34" charset="0"/>
                <a:ea typeface="Calibri" panose="020F0502020204030204" pitchFamily="34" charset="0"/>
              </a:rPr>
              <a:t>Putting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all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together -</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Six </a:t>
            </a:r>
            <a:r>
              <a:rPr lang="en-US" spc="-20" dirty="0">
                <a:effectLst/>
                <a:latin typeface="Calibri" panose="020F0502020204030204" pitchFamily="34" charset="0"/>
                <a:ea typeface="Calibri" panose="020F0502020204030204" pitchFamily="34" charset="0"/>
              </a:rPr>
              <a:t>R’s”</a:t>
            </a:r>
            <a:endParaRPr lang="en-US" spc="-5" dirty="0">
              <a:effectLst/>
              <a:latin typeface="Calibri" panose="020F0502020204030204" pitchFamily="34" charset="0"/>
              <a:ea typeface="Calibri" panose="020F0502020204030204" pitchFamily="34" charset="0"/>
            </a:endParaRPr>
          </a:p>
          <a:p>
            <a:pPr marL="685800" lvl="1" indent="0">
              <a:lnSpc>
                <a:spcPct val="100000"/>
              </a:lnSpc>
              <a:spcBef>
                <a:spcPts val="5"/>
              </a:spcBef>
              <a:buSzPts val="1100"/>
              <a:buNone/>
              <a:tabLst>
                <a:tab pos="915035" algn="l"/>
              </a:tabLst>
            </a:pPr>
            <a:endParaRPr lang="en-US" sz="2200" dirty="0">
              <a:effectLst/>
              <a:latin typeface="Calibri" panose="020F0502020204030204" pitchFamily="34" charset="0"/>
              <a:ea typeface="Calibri" panose="020F0502020204030204" pitchFamily="34" charset="0"/>
            </a:endParaRPr>
          </a:p>
          <a:p>
            <a:pPr marL="447675" lvl="1" indent="0">
              <a:lnSpc>
                <a:spcPct val="100000"/>
              </a:lnSpc>
              <a:spcBef>
                <a:spcPts val="5"/>
              </a:spcBef>
              <a:buSzPts val="1100"/>
              <a:buNone/>
              <a:tabLst>
                <a:tab pos="915035" algn="l"/>
              </a:tabLst>
            </a:pPr>
            <a:r>
              <a:rPr lang="en-US" dirty="0">
                <a:effectLst/>
                <a:latin typeface="Calibri" panose="020F0502020204030204" pitchFamily="34" charset="0"/>
                <a:ea typeface="Calibri" panose="020F0502020204030204" pitchFamily="34" charset="0"/>
              </a:rPr>
              <a:t>4. Reevaluate</a:t>
            </a:r>
          </a:p>
          <a:p>
            <a:pPr marL="795337" indent="-342900">
              <a:lnSpc>
                <a:spcPct val="150000"/>
              </a:lnSpc>
              <a:spcBef>
                <a:spcPts val="0"/>
              </a:spcBef>
              <a:buSzPct val="100000"/>
              <a:buFont typeface="Wingdings" panose="05000000000000000000" pitchFamily="2" charset="2"/>
              <a:buChar char="§"/>
              <a:tabLst>
                <a:tab pos="1285240" algn="l"/>
              </a:tabLst>
            </a:pPr>
            <a:r>
              <a:rPr lang="en-US" sz="2000" spc="-5" dirty="0">
                <a:effectLst/>
                <a:latin typeface="Calibri" panose="020F0502020204030204" pitchFamily="34" charset="0"/>
                <a:ea typeface="Calibri" panose="020F0502020204030204" pitchFamily="34" charset="0"/>
              </a:rPr>
              <a:t>Focused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detailed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assessment</a:t>
            </a:r>
            <a:endParaRPr lang="en-US" sz="2000" spc="-5" dirty="0">
              <a:effectLst/>
              <a:latin typeface="Calibri" panose="020F0502020204030204" pitchFamily="34" charset="0"/>
              <a:ea typeface="Calibri" panose="020F0502020204030204" pitchFamily="34" charset="0"/>
            </a:endParaRPr>
          </a:p>
          <a:p>
            <a:pPr marL="795337" indent="-342900">
              <a:lnSpc>
                <a:spcPct val="150000"/>
              </a:lnSpc>
              <a:spcBef>
                <a:spcPts val="5"/>
              </a:spcBef>
              <a:buSzPct val="100000"/>
              <a:buFont typeface="Wingdings" panose="05000000000000000000" pitchFamily="2" charset="2"/>
              <a:buChar char="§"/>
              <a:tabLst>
                <a:tab pos="1291590" algn="l"/>
              </a:tabLst>
            </a:pPr>
            <a:r>
              <a:rPr lang="en-US" sz="2000" spc="-5" dirty="0">
                <a:effectLst/>
                <a:latin typeface="Calibri" panose="020F0502020204030204" pitchFamily="34" charset="0"/>
                <a:ea typeface="Calibri" panose="020F0502020204030204" pitchFamily="34" charset="0"/>
              </a:rPr>
              <a:t>Response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initial</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management/interventions</a:t>
            </a:r>
            <a:endParaRPr lang="en-US" sz="2000" spc="-5" dirty="0">
              <a:effectLst/>
              <a:latin typeface="Calibri" panose="020F0502020204030204" pitchFamily="34" charset="0"/>
              <a:ea typeface="Calibri" panose="020F0502020204030204" pitchFamily="34" charset="0"/>
            </a:endParaRPr>
          </a:p>
          <a:p>
            <a:pPr marL="795337" indent="-342900">
              <a:lnSpc>
                <a:spcPct val="150000"/>
              </a:lnSpc>
              <a:spcBef>
                <a:spcPts val="0"/>
              </a:spcBef>
              <a:buSzPct val="100000"/>
              <a:buFont typeface="Wingdings" panose="05000000000000000000" pitchFamily="2" charset="2"/>
              <a:buChar char="§"/>
              <a:tabLst>
                <a:tab pos="1277620" algn="l"/>
              </a:tabLst>
            </a:pPr>
            <a:r>
              <a:rPr lang="en-US" sz="2000" spc="-5" dirty="0">
                <a:effectLst/>
                <a:latin typeface="Calibri" panose="020F0502020204030204" pitchFamily="34" charset="0"/>
                <a:ea typeface="Calibri" panose="020F0502020204030204" pitchFamily="34" charset="0"/>
              </a:rPr>
              <a:t>Discovery</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less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obvious</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problems</a:t>
            </a:r>
            <a:endParaRPr lang="en-US" sz="2000" spc="-5" dirty="0">
              <a:effectLst/>
              <a:latin typeface="Calibri" panose="020F0502020204030204" pitchFamily="34" charset="0"/>
              <a:ea typeface="Calibri" panose="020F0502020204030204" pitchFamily="34" charset="0"/>
            </a:endParaRPr>
          </a:p>
          <a:p>
            <a:pPr marL="1262063" lvl="3" indent="-342900">
              <a:lnSpc>
                <a:spcPct val="100000"/>
              </a:lnSpc>
              <a:spcBef>
                <a:spcPts val="0"/>
              </a:spcBef>
              <a:buSzPct val="100000"/>
              <a:buFont typeface="Wingdings" panose="05000000000000000000" pitchFamily="2" charset="2"/>
              <a:buChar char="§"/>
              <a:tabLst>
                <a:tab pos="116840" algn="l"/>
              </a:tabLst>
            </a:pPr>
            <a:endParaRPr lang="en-US" sz="2000" dirty="0">
              <a:effectLst/>
              <a:latin typeface="Calibri" panose="020F0502020204030204" pitchFamily="34" charset="0"/>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Two EMS providers looking down with a stethoscope and oxygen mask in the foreground. ">
            <a:extLst>
              <a:ext uri="{FF2B5EF4-FFF2-40B4-BE49-F238E27FC236}">
                <a16:creationId xmlns:a16="http://schemas.microsoft.com/office/drawing/2014/main" id="{9B27C347-87FA-850B-A115-65E718A3AEB8}"/>
              </a:ext>
            </a:extLst>
          </p:cNvPr>
          <p:cNvPicPr>
            <a:picLocks noChangeAspect="1"/>
          </p:cNvPicPr>
          <p:nvPr/>
        </p:nvPicPr>
        <p:blipFill>
          <a:blip r:embed="rId3"/>
          <a:stretch>
            <a:fillRect/>
          </a:stretch>
        </p:blipFill>
        <p:spPr>
          <a:xfrm>
            <a:off x="5903310" y="4150744"/>
            <a:ext cx="3081664" cy="2033282"/>
          </a:xfrm>
          <a:prstGeom prst="rect">
            <a:avLst/>
          </a:prstGeom>
        </p:spPr>
      </p:pic>
    </p:spTree>
    <p:extLst>
      <p:ext uri="{BB962C8B-B14F-4D97-AF65-F5344CB8AC3E}">
        <p14:creationId xmlns:p14="http://schemas.microsoft.com/office/powerpoint/2010/main" val="3128070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ffectLst/>
                <a:ea typeface="Calibri" panose="020F0502020204030204" pitchFamily="34" charset="0"/>
                <a:cs typeface="Calibri" panose="020F0502020204030204" pitchFamily="34" charset="0"/>
              </a:rPr>
              <a:t>Considerations</a:t>
            </a:r>
            <a:r>
              <a:rPr lang="en-US" b="1" spc="-5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with</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f</a:t>
            </a:r>
            <a:r>
              <a:rPr lang="en-US" b="1" dirty="0">
                <a:effectLst/>
                <a:ea typeface="Calibri" panose="020F0502020204030204" pitchFamily="34" charset="0"/>
                <a:cs typeface="Calibri" panose="020F0502020204030204" pitchFamily="34" charset="0"/>
              </a:rPr>
              <a:t>ield</a:t>
            </a:r>
            <a:r>
              <a:rPr lang="en-US" b="1" spc="-45" dirty="0">
                <a:effectLst/>
                <a:ea typeface="Calibri" panose="020F0502020204030204" pitchFamily="34" charset="0"/>
                <a:cs typeface="Calibri" panose="020F0502020204030204" pitchFamily="34" charset="0"/>
              </a:rPr>
              <a:t> </a:t>
            </a:r>
            <a:r>
              <a:rPr lang="en-US" b="1" spc="-45" dirty="0">
                <a:ea typeface="Calibri" panose="020F0502020204030204" pitchFamily="34" charset="0"/>
                <a:cs typeface="Calibri" panose="020F0502020204030204" pitchFamily="34" charset="0"/>
              </a:rPr>
              <a:t>a</a:t>
            </a:r>
            <a:r>
              <a:rPr lang="en-US" b="1" dirty="0">
                <a:effectLst/>
                <a:ea typeface="Calibri" panose="020F0502020204030204" pitchFamily="34" charset="0"/>
                <a:cs typeface="Calibri" panose="020F0502020204030204" pitchFamily="34" charset="0"/>
              </a:rPr>
              <a:t>pplication</a:t>
            </a:r>
            <a:r>
              <a:rPr lang="en-US" b="1" spc="-40" dirty="0">
                <a:effectLst/>
                <a:ea typeface="Calibri" panose="020F0502020204030204" pitchFamily="34" charset="0"/>
                <a:cs typeface="Calibri" panose="020F0502020204030204" pitchFamily="34" charset="0"/>
              </a:rPr>
              <a:t> </a:t>
            </a:r>
            <a:r>
              <a:rPr lang="en-US" b="1" dirty="0">
                <a:effectLst/>
                <a:ea typeface="Calibri" panose="020F0502020204030204" pitchFamily="34" charset="0"/>
                <a:cs typeface="Calibri" panose="020F0502020204030204" pitchFamily="34" charset="0"/>
              </a:rPr>
              <a:t>of</a:t>
            </a:r>
            <a:r>
              <a:rPr lang="en-US" b="1" spc="-50" dirty="0">
                <a:effectLst/>
                <a:ea typeface="Calibri" panose="020F0502020204030204" pitchFamily="34" charset="0"/>
                <a:cs typeface="Calibri" panose="020F0502020204030204" pitchFamily="34" charset="0"/>
              </a:rPr>
              <a:t> </a:t>
            </a:r>
            <a:r>
              <a:rPr lang="en-US" b="1" spc="-50" dirty="0">
                <a:ea typeface="Calibri" panose="020F0502020204030204" pitchFamily="34" charset="0"/>
                <a:cs typeface="Calibri" panose="020F0502020204030204" pitchFamily="34" charset="0"/>
              </a:rPr>
              <a:t>assessment-based</a:t>
            </a:r>
            <a:r>
              <a:rPr lang="en-US" b="1" spc="-25" dirty="0">
                <a:effectLst/>
                <a:ea typeface="Calibri" panose="020F0502020204030204" pitchFamily="34" charset="0"/>
                <a:cs typeface="Calibri" panose="020F0502020204030204" pitchFamily="34" charset="0"/>
              </a:rPr>
              <a:t> </a:t>
            </a:r>
            <a:r>
              <a:rPr lang="en-US" b="1" spc="-25" dirty="0">
                <a:ea typeface="Calibri" panose="020F0502020204030204" pitchFamily="34" charset="0"/>
                <a:cs typeface="Calibri" panose="020F0502020204030204" pitchFamily="34" charset="0"/>
              </a:rPr>
              <a:t>p</a:t>
            </a:r>
            <a:r>
              <a:rPr lang="en-US" b="1" dirty="0">
                <a:effectLst/>
                <a:ea typeface="Calibri" panose="020F0502020204030204" pitchFamily="34" charset="0"/>
                <a:cs typeface="Calibri" panose="020F0502020204030204" pitchFamily="34" charset="0"/>
              </a:rPr>
              <a:t>atient</a:t>
            </a:r>
            <a:r>
              <a:rPr lang="en-US" b="1" spc="-35" dirty="0">
                <a:effectLst/>
                <a:ea typeface="Calibri" panose="020F0502020204030204" pitchFamily="34" charset="0"/>
                <a:cs typeface="Calibri" panose="020F0502020204030204" pitchFamily="34" charset="0"/>
              </a:rPr>
              <a:t> </a:t>
            </a:r>
            <a:r>
              <a:rPr lang="en-US" b="1" spc="-10" dirty="0">
                <a:ea typeface="Calibri" panose="020F0502020204030204" pitchFamily="34" charset="0"/>
                <a:cs typeface="Calibri" panose="020F0502020204030204" pitchFamily="34" charset="0"/>
              </a:rPr>
              <a:t>m</a:t>
            </a:r>
            <a:r>
              <a:rPr lang="en-US" b="1" spc="-10" dirty="0">
                <a:effectLst/>
                <a:ea typeface="Calibri" panose="020F0502020204030204" pitchFamily="34" charset="0"/>
                <a:cs typeface="Calibri" panose="020F0502020204030204" pitchFamily="34" charset="0"/>
              </a:rPr>
              <a:t>anagement</a:t>
            </a:r>
            <a:r>
              <a:rPr lang="en-US" b="1" dirty="0"/>
              <a:t>: </a:t>
            </a:r>
          </a:p>
          <a:p>
            <a:pPr marL="457200" marR="0" lvl="1" indent="0">
              <a:spcBef>
                <a:spcPts val="0"/>
              </a:spcBef>
              <a:spcAft>
                <a:spcPts val="0"/>
              </a:spcAft>
              <a:buSzPts val="1100"/>
              <a:buNone/>
              <a:tabLst>
                <a:tab pos="515620" algn="l"/>
              </a:tabLst>
            </a:pPr>
            <a:endParaRPr lang="en-US" sz="2400" dirty="0"/>
          </a:p>
          <a:p>
            <a:pPr marL="457200" lvl="1" indent="0">
              <a:spcBef>
                <a:spcPts val="0"/>
              </a:spcBef>
              <a:buSzPts val="1100"/>
              <a:buNone/>
              <a:tabLst>
                <a:tab pos="515620" algn="l"/>
              </a:tabLst>
            </a:pPr>
            <a:r>
              <a:rPr lang="en-US" spc="-5" dirty="0">
                <a:effectLst/>
                <a:latin typeface="Calibri" panose="020F0502020204030204" pitchFamily="34" charset="0"/>
                <a:ea typeface="Calibri" panose="020F0502020204030204" pitchFamily="34" charset="0"/>
              </a:rPr>
              <a:t>Putting</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all</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together -</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 Six </a:t>
            </a:r>
            <a:r>
              <a:rPr lang="en-US" spc="-20" dirty="0">
                <a:effectLst/>
                <a:latin typeface="Calibri" panose="020F0502020204030204" pitchFamily="34" charset="0"/>
                <a:ea typeface="Calibri" panose="020F0502020204030204" pitchFamily="34" charset="0"/>
              </a:rPr>
              <a:t>R’s”</a:t>
            </a:r>
            <a:endParaRPr lang="en-US" spc="-5" dirty="0">
              <a:effectLst/>
              <a:latin typeface="Calibri" panose="020F0502020204030204" pitchFamily="34" charset="0"/>
              <a:ea typeface="Calibri" panose="020F0502020204030204" pitchFamily="34" charset="0"/>
            </a:endParaRPr>
          </a:p>
          <a:p>
            <a:pPr marL="1371600" marR="0" lvl="3" indent="0">
              <a:lnSpc>
                <a:spcPct val="150000"/>
              </a:lnSpc>
              <a:spcBef>
                <a:spcPts val="0"/>
              </a:spcBef>
              <a:spcAft>
                <a:spcPts val="0"/>
              </a:spcAft>
              <a:buSzPct val="100000"/>
              <a:buNone/>
              <a:tabLst>
                <a:tab pos="1285240" algn="l"/>
              </a:tabLst>
            </a:pPr>
            <a:endParaRPr lang="en-US" sz="2200" dirty="0">
              <a:latin typeface="Calibri" panose="020F0502020204030204" pitchFamily="34" charset="0"/>
              <a:ea typeface="Calibri" panose="020F0502020204030204" pitchFamily="34" charset="0"/>
            </a:endParaRPr>
          </a:p>
          <a:p>
            <a:pPr marL="452437">
              <a:lnSpc>
                <a:spcPct val="150000"/>
              </a:lnSpc>
              <a:spcBef>
                <a:spcPts val="0"/>
              </a:spcBef>
              <a:buSzPct val="100000"/>
              <a:tabLst>
                <a:tab pos="1285240" algn="l"/>
              </a:tabLst>
            </a:pPr>
            <a:r>
              <a:rPr lang="en-US" sz="2000" spc="-5" dirty="0">
                <a:latin typeface="Calibri" panose="020F0502020204030204" pitchFamily="34" charset="0"/>
                <a:ea typeface="Calibri" panose="020F0502020204030204" pitchFamily="34" charset="0"/>
              </a:rPr>
              <a:t>5. R</a:t>
            </a:r>
            <a:r>
              <a:rPr lang="en-US" sz="2000" spc="-5" dirty="0">
                <a:effectLst/>
                <a:latin typeface="Calibri" panose="020F0502020204030204" pitchFamily="34" charset="0"/>
                <a:ea typeface="Calibri" panose="020F0502020204030204" pitchFamily="34" charset="0"/>
              </a:rPr>
              <a:t>evise management plan</a:t>
            </a:r>
          </a:p>
          <a:p>
            <a:pPr marL="452437">
              <a:lnSpc>
                <a:spcPct val="150000"/>
              </a:lnSpc>
              <a:spcBef>
                <a:spcPts val="5"/>
              </a:spcBef>
              <a:buSzPct val="100000"/>
              <a:tabLst>
                <a:tab pos="1291590" algn="l"/>
              </a:tabLst>
            </a:pPr>
            <a:r>
              <a:rPr lang="en-US" sz="2000" spc="-5" dirty="0">
                <a:effectLst/>
                <a:latin typeface="Calibri" panose="020F0502020204030204" pitchFamily="34" charset="0"/>
                <a:ea typeface="Calibri" panose="020F0502020204030204" pitchFamily="34" charset="0"/>
              </a:rPr>
              <a:t>6. Review performance at run critique</a:t>
            </a:r>
            <a:endParaRPr lang="en-US" sz="2000" dirty="0">
              <a:effectLst/>
              <a:latin typeface="Calibri" panose="020F0502020204030204" pitchFamily="34" charset="0"/>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pic>
        <p:nvPicPr>
          <p:cNvPr id="5" name="Picture 4" descr="Multiple EMS and Fire department providers sitting at tables.">
            <a:extLst>
              <a:ext uri="{FF2B5EF4-FFF2-40B4-BE49-F238E27FC236}">
                <a16:creationId xmlns:a16="http://schemas.microsoft.com/office/drawing/2014/main" id="{8771E061-2D97-F80F-7D0D-6B816984D3A2}"/>
              </a:ext>
            </a:extLst>
          </p:cNvPr>
          <p:cNvPicPr>
            <a:picLocks noChangeAspect="1"/>
          </p:cNvPicPr>
          <p:nvPr/>
        </p:nvPicPr>
        <p:blipFill>
          <a:blip r:embed="rId3"/>
          <a:stretch>
            <a:fillRect/>
          </a:stretch>
        </p:blipFill>
        <p:spPr>
          <a:xfrm>
            <a:off x="5577272" y="4094922"/>
            <a:ext cx="3180809" cy="2041415"/>
          </a:xfrm>
          <a:prstGeom prst="rect">
            <a:avLst/>
          </a:prstGeom>
        </p:spPr>
      </p:pic>
    </p:spTree>
    <p:extLst>
      <p:ext uri="{BB962C8B-B14F-4D97-AF65-F5344CB8AC3E}">
        <p14:creationId xmlns:p14="http://schemas.microsoft.com/office/powerpoint/2010/main" val="1307533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08278" y="1436914"/>
            <a:ext cx="7553207" cy="4832001"/>
          </a:xfrm>
        </p:spPr>
        <p:txBody>
          <a:bodyPr/>
          <a:lstStyle/>
          <a:p>
            <a:pPr algn="ctr"/>
            <a:r>
              <a:rPr lang="en-US" b="1" dirty="0"/>
              <a:t>Lesson 2 Cognitive Objectives:</a:t>
            </a:r>
          </a:p>
          <a:p>
            <a:pPr algn="ctr"/>
            <a:endParaRPr lang="en-US" sz="2400" dirty="0"/>
          </a:p>
          <a:p>
            <a:pPr marL="800100" marR="0" lvl="1" indent="-342900">
              <a:spcBef>
                <a:spcPts val="0"/>
              </a:spcBef>
              <a:spcAft>
                <a:spcPts val="0"/>
              </a:spcAft>
              <a:buSzPct val="100000"/>
              <a:buFont typeface="Wingdings" panose="05000000000000000000" pitchFamily="2" charset="2"/>
              <a:buChar char="§"/>
              <a:tabLst>
                <a:tab pos="515620" algn="l"/>
              </a:tabLst>
            </a:pPr>
            <a:endParaRPr lang="en-US" dirty="0">
              <a:latin typeface="+mn-lt"/>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dirty="0">
                <a:effectLst/>
                <a:latin typeface="Calibri" panose="020F0502020204030204" pitchFamily="34" charset="0"/>
                <a:ea typeface="Calibri" panose="020F0502020204030204" pitchFamily="34" charset="0"/>
              </a:rPr>
              <a:t>At</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end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this</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lesson</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 EMT-IV</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student</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will</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be able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 explain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how</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anatomy</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 physiology</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 each body system relates and provides the foundation for the clinical practice of out of hospital emergency medicine.</a:t>
            </a: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a:extLst>
              <a:ext uri="{FF2B5EF4-FFF2-40B4-BE49-F238E27FC236}">
                <a16:creationId xmlns:a16="http://schemas.microsoft.com/office/drawing/2014/main" id="{2FF3BF3C-F4FB-4D2C-F70B-BE5193A30A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47250" y="3461932"/>
            <a:ext cx="1819461" cy="2926557"/>
          </a:xfrm>
          <a:prstGeom prst="rect">
            <a:avLst/>
          </a:prstGeom>
        </p:spPr>
      </p:pic>
    </p:spTree>
    <p:extLst>
      <p:ext uri="{BB962C8B-B14F-4D97-AF65-F5344CB8AC3E}">
        <p14:creationId xmlns:p14="http://schemas.microsoft.com/office/powerpoint/2010/main" val="2707038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9EEFB-3A46-6819-39CE-FB47A9D395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68850" y="2586853"/>
            <a:ext cx="5206298" cy="3753815"/>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402566" y="1606082"/>
            <a:ext cx="7958919" cy="4662833"/>
          </a:xfrm>
        </p:spPr>
        <p:txBody>
          <a:bodyPr/>
          <a:lstStyle/>
          <a:p>
            <a:pPr algn="ctr">
              <a:lnSpc>
                <a:spcPct val="150000"/>
              </a:lnSpc>
            </a:pP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endParaRPr lang="en-US" sz="2400" dirty="0"/>
          </a:p>
          <a:p>
            <a:pPr marL="800100" lvl="1" indent="-342900">
              <a:lnSpc>
                <a:spcPct val="150000"/>
              </a:lnSpc>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Define homeostasis</a:t>
            </a:r>
            <a:endParaRPr lang="en-US" dirty="0">
              <a:effectLst/>
              <a:latin typeface="+mn-lt"/>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spTree>
    <p:extLst>
      <p:ext uri="{BB962C8B-B14F-4D97-AF65-F5344CB8AC3E}">
        <p14:creationId xmlns:p14="http://schemas.microsoft.com/office/powerpoint/2010/main" val="427608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sz="2400" dirty="0"/>
          </a:p>
          <a:p>
            <a:pPr marL="457200" lvl="1" indent="0">
              <a:spcBef>
                <a:spcPts val="125"/>
              </a:spcBef>
              <a:buSzPct val="100000"/>
              <a:buNone/>
              <a:tabLst>
                <a:tab pos="515620" algn="l"/>
              </a:tabLst>
            </a:pPr>
            <a:r>
              <a:rPr lang="en-US" dirty="0">
                <a:effectLst/>
                <a:latin typeface="Calibri" panose="020F0502020204030204" pitchFamily="34" charset="0"/>
                <a:ea typeface="Calibri" panose="020F0502020204030204" pitchFamily="34" charset="0"/>
              </a:rPr>
              <a:t>The</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Integumentary</a:t>
            </a:r>
            <a:r>
              <a:rPr lang="en-US" spc="-3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System</a:t>
            </a:r>
            <a:endParaRPr lang="en-US" dirty="0">
              <a:effectLst/>
              <a:latin typeface="Calibri" panose="020F0502020204030204" pitchFamily="34" charset="0"/>
              <a:ea typeface="Calibri" panose="020F0502020204030204" pitchFamily="34" charset="0"/>
            </a:endParaRPr>
          </a:p>
          <a:p>
            <a:pPr marL="800100" lvl="1" indent="-342900">
              <a:spcBef>
                <a:spcPts val="125"/>
              </a:spcBef>
              <a:buSzPct val="100000"/>
              <a:buFont typeface="Wingdings" panose="05000000000000000000" pitchFamily="2" charset="2"/>
              <a:buChar char="§"/>
              <a:tabLst>
                <a:tab pos="515620" algn="l"/>
              </a:tabLst>
            </a:pPr>
            <a:endParaRPr lang="en-US" dirty="0">
              <a:effectLst/>
              <a:latin typeface="+mn-lt"/>
              <a:ea typeface="Calibri" panose="020F0502020204030204" pitchFamily="34" charset="0"/>
            </a:endParaRPr>
          </a:p>
          <a:p>
            <a:pPr marL="862013" lvl="1" indent="-342900">
              <a:lnSpc>
                <a:spcPct val="150000"/>
              </a:lnSpc>
              <a:spcBef>
                <a:spcPts val="0"/>
              </a:spcBef>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Name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two</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major</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layers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skin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tissue</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of</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which</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each</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is</a:t>
            </a:r>
            <a:r>
              <a:rPr lang="en-US" spc="-10" dirty="0">
                <a:effectLst/>
                <a:latin typeface="Calibri" panose="020F0502020204030204" pitchFamily="34" charset="0"/>
                <a:ea typeface="Calibri" panose="020F0502020204030204" pitchFamily="34" charset="0"/>
              </a:rPr>
              <a:t> made.</a:t>
            </a:r>
            <a:endParaRPr lang="en-US" dirty="0">
              <a:effectLst/>
              <a:latin typeface="Calibri" panose="020F0502020204030204" pitchFamily="34" charset="0"/>
              <a:ea typeface="Calibri" panose="020F0502020204030204" pitchFamily="34" charset="0"/>
            </a:endParaRPr>
          </a:p>
          <a:p>
            <a:pPr marL="862013" lvl="1" indent="-342900">
              <a:lnSpc>
                <a:spcPct val="150000"/>
              </a:lnSpc>
              <a:spcBef>
                <a:spcPts val="0"/>
              </a:spcBef>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Describe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how</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arterioles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in</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dermis</a:t>
            </a:r>
            <a:r>
              <a:rPr lang="en-US" spc="-3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respond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to</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heat, cold,</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stress.</a:t>
            </a:r>
            <a:endParaRPr lang="en-US" dirty="0">
              <a:effectLst/>
              <a:latin typeface="Calibri" panose="020F0502020204030204" pitchFamily="34" charset="0"/>
              <a:ea typeface="Calibri" panose="020F0502020204030204" pitchFamily="34" charset="0"/>
            </a:endParaRPr>
          </a:p>
          <a:p>
            <a:pPr marL="862013" lvl="1" indent="-342900">
              <a:lnSpc>
                <a:spcPct val="150000"/>
              </a:lnSpc>
              <a:spcBef>
                <a:spcPts val="0"/>
              </a:spcBef>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Name</a:t>
            </a:r>
            <a:r>
              <a:rPr lang="en-US" spc="-3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tissues</a:t>
            </a:r>
            <a:r>
              <a:rPr lang="en-US" spc="-2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that</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make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up</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subcutaneous</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tissue</a:t>
            </a:r>
            <a:r>
              <a:rPr lang="en-US" spc="-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describe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their</a:t>
            </a:r>
            <a:r>
              <a:rPr lang="en-US" spc="-10" dirty="0">
                <a:effectLst/>
                <a:latin typeface="Calibri" panose="020F0502020204030204" pitchFamily="34" charset="0"/>
                <a:ea typeface="Calibri" panose="020F0502020204030204" pitchFamily="34" charset="0"/>
              </a:rPr>
              <a:t> functions.</a:t>
            </a:r>
            <a:endParaRPr lang="en-US" dirty="0">
              <a:effectLst/>
              <a:latin typeface="Calibri" panose="020F0502020204030204" pitchFamily="34" charset="0"/>
              <a:ea typeface="Calibri" panose="020F0502020204030204" pitchFamily="34" charset="0"/>
            </a:endParaRPr>
          </a:p>
          <a:p>
            <a:pPr marL="457200" marR="0" lvl="1" indent="0">
              <a:spcBef>
                <a:spcPts val="125"/>
              </a:spcBef>
              <a:spcAft>
                <a:spcPts val="0"/>
              </a:spcAft>
              <a:buSzPts val="1100"/>
              <a:buNone/>
              <a:tabLst>
                <a:tab pos="5156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spTree>
    <p:extLst>
      <p:ext uri="{BB962C8B-B14F-4D97-AF65-F5344CB8AC3E}">
        <p14:creationId xmlns:p14="http://schemas.microsoft.com/office/powerpoint/2010/main" val="3772465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7BE023-C0A8-B600-2DEF-AA7FB749BFEC}"/>
              </a:ext>
            </a:extLst>
          </p:cNvPr>
          <p:cNvSpPr>
            <a:spLocks noGrp="1"/>
          </p:cNvSpPr>
          <p:nvPr>
            <p:ph type="body" sz="quarter" idx="22"/>
          </p:nvPr>
        </p:nvSpPr>
        <p:spPr>
          <a:xfrm>
            <a:off x="1260850" y="1606082"/>
            <a:ext cx="7100635" cy="4662833"/>
          </a:xfrm>
        </p:spPr>
        <p:txBody>
          <a:bodyPr/>
          <a:lstStyle/>
          <a:p>
            <a:r>
              <a:rPr lang="en-US" sz="2400" dirty="0">
                <a:effectLst/>
                <a:latin typeface="Calibri" panose="020F0502020204030204" pitchFamily="34" charset="0"/>
                <a:ea typeface="Calibri" panose="020F0502020204030204" pitchFamily="34" charset="0"/>
              </a:rPr>
              <a:t>The objectives are divided into three categories: </a:t>
            </a:r>
          </a:p>
          <a:p>
            <a:endParaRPr lang="en-US" sz="2400" dirty="0">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rPr>
              <a:t>Cognitive</a:t>
            </a:r>
          </a:p>
          <a:p>
            <a:pPr marL="285750" indent="-285750">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rPr>
              <a:t>Affective</a:t>
            </a:r>
          </a:p>
          <a:p>
            <a:pPr marL="285750" indent="-285750">
              <a:buFont typeface="Wingdings" panose="05000000000000000000" pitchFamily="2" charset="2"/>
              <a:buChar char="§"/>
            </a:pPr>
            <a:r>
              <a:rPr lang="en-US" sz="2000" spc="-10" dirty="0">
                <a:effectLst/>
                <a:latin typeface="Calibri" panose="020F0502020204030204" pitchFamily="34" charset="0"/>
                <a:ea typeface="Calibri" panose="020F0502020204030204" pitchFamily="34" charset="0"/>
              </a:rPr>
              <a:t>Psychomotor</a:t>
            </a:r>
            <a:endParaRPr lang="en-US" sz="2000" dirty="0">
              <a:effectLst/>
              <a:latin typeface="Calibri" panose="020F0502020204030204" pitchFamily="34" charset="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C622F871-17D9-97B9-F305-F783FF5A87FC}"/>
              </a:ext>
            </a:extLst>
          </p:cNvPr>
          <p:cNvSpPr>
            <a:spLocks noGrp="1"/>
          </p:cNvSpPr>
          <p:nvPr>
            <p:ph type="title"/>
          </p:nvPr>
        </p:nvSpPr>
        <p:spPr/>
        <p:txBody>
          <a:bodyPr>
            <a:normAutofit fontScale="90000"/>
          </a:bodyPr>
          <a:lstStyle/>
          <a:p>
            <a:r>
              <a:rPr lang="en-US" dirty="0"/>
              <a:t>Objectives</a:t>
            </a:r>
          </a:p>
        </p:txBody>
      </p:sp>
      <p:pic>
        <p:nvPicPr>
          <p:cNvPr id="5" name="Picture 4" descr="A close-up of gloved hands holding an IV catheter that they are inserting into a patients arm.">
            <a:extLst>
              <a:ext uri="{FF2B5EF4-FFF2-40B4-BE49-F238E27FC236}">
                <a16:creationId xmlns:a16="http://schemas.microsoft.com/office/drawing/2014/main" id="{E8727584-653B-4A85-3E46-941685330ED8}"/>
              </a:ext>
            </a:extLst>
          </p:cNvPr>
          <p:cNvPicPr>
            <a:picLocks noChangeAspect="1"/>
          </p:cNvPicPr>
          <p:nvPr/>
        </p:nvPicPr>
        <p:blipFill>
          <a:blip r:embed="rId3"/>
          <a:stretch>
            <a:fillRect/>
          </a:stretch>
        </p:blipFill>
        <p:spPr>
          <a:xfrm>
            <a:off x="4367143" y="3532651"/>
            <a:ext cx="4111847" cy="2310791"/>
          </a:xfrm>
          <a:prstGeom prst="rect">
            <a:avLst/>
          </a:prstGeom>
        </p:spPr>
      </p:pic>
    </p:spTree>
    <p:extLst>
      <p:ext uri="{BB962C8B-B14F-4D97-AF65-F5344CB8AC3E}">
        <p14:creationId xmlns:p14="http://schemas.microsoft.com/office/powerpoint/2010/main" val="1215550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piction of the layers of the epithelial tissues and glands.">
            <a:extLst>
              <a:ext uri="{FF2B5EF4-FFF2-40B4-BE49-F238E27FC236}">
                <a16:creationId xmlns:a16="http://schemas.microsoft.com/office/drawing/2014/main" id="{5F93F79B-3106-3B2B-5350-2E55763C7C4F}"/>
              </a:ext>
            </a:extLst>
          </p:cNvPr>
          <p:cNvPicPr>
            <a:picLocks noChangeAspect="1"/>
          </p:cNvPicPr>
          <p:nvPr/>
        </p:nvPicPr>
        <p:blipFill>
          <a:blip r:embed="rId3"/>
          <a:stretch>
            <a:fillRect/>
          </a:stretch>
        </p:blipFill>
        <p:spPr>
          <a:xfrm>
            <a:off x="3687160" y="2629913"/>
            <a:ext cx="5247898" cy="3554113"/>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Tissues</a:t>
            </a:r>
          </a:p>
          <a:p>
            <a:pPr indent="-61913">
              <a:spcBef>
                <a:spcPts val="125"/>
              </a:spcBef>
              <a:buSzPct val="100000"/>
              <a:tabLst>
                <a:tab pos="515620" algn="l"/>
              </a:tabLst>
            </a:pPr>
            <a:endParaRPr lang="en-US" dirty="0">
              <a:effectLst/>
              <a:latin typeface="+mn-lt"/>
              <a:ea typeface="Calibri" panose="020F0502020204030204" pitchFamily="34" charset="0"/>
            </a:endParaRPr>
          </a:p>
          <a:p>
            <a:pPr marL="862013" lvl="1" indent="-342900">
              <a:lnSpc>
                <a:spcPct val="100000"/>
              </a:lnSpc>
              <a:spcBef>
                <a:spcPts val="0"/>
              </a:spcBef>
              <a:buSzPct val="100000"/>
              <a:buFont typeface="Wingdings" panose="05000000000000000000" pitchFamily="2" charset="2"/>
              <a:buChar char="§"/>
              <a:tabLst>
                <a:tab pos="457835" algn="l"/>
              </a:tabLst>
            </a:pPr>
            <a:r>
              <a:rPr lang="en-US" spc="-5" dirty="0">
                <a:effectLst/>
                <a:latin typeface="Calibri" panose="020F0502020204030204" pitchFamily="34" charset="0"/>
                <a:ea typeface="Calibri" panose="020F0502020204030204" pitchFamily="34" charset="0"/>
              </a:rPr>
              <a:t>Epithelial</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tissue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glands</a:t>
            </a:r>
          </a:p>
          <a:p>
            <a:pPr lvl="1" indent="0">
              <a:lnSpc>
                <a:spcPct val="100000"/>
              </a:lnSpc>
              <a:spcBef>
                <a:spcPts val="0"/>
              </a:spcBef>
              <a:buSzPct val="100000"/>
              <a:buNone/>
              <a:tabLst>
                <a:tab pos="457835" algn="l"/>
              </a:tabLst>
            </a:pPr>
            <a:endParaRPr lang="en-US" spc="-5" dirty="0">
              <a:effectLst/>
              <a:latin typeface="Calibri" panose="020F0502020204030204" pitchFamily="34" charset="0"/>
              <a:ea typeface="Calibri" panose="020F0502020204030204" pitchFamily="34" charset="0"/>
            </a:endParaRPr>
          </a:p>
          <a:p>
            <a:pPr marL="862013" lvl="1" indent="-342900">
              <a:lnSpc>
                <a:spcPct val="100000"/>
              </a:lnSpc>
              <a:spcBef>
                <a:spcPts val="5"/>
              </a:spcBef>
              <a:buSzPct val="100000"/>
              <a:buFont typeface="Wingdings" panose="05000000000000000000" pitchFamily="2" charset="2"/>
              <a:buChar char="§"/>
              <a:tabLst>
                <a:tab pos="457835" algn="l"/>
              </a:tabLst>
            </a:pPr>
            <a:r>
              <a:rPr lang="en-US" spc="-5" dirty="0">
                <a:effectLst/>
                <a:latin typeface="Calibri" panose="020F0502020204030204" pitchFamily="34" charset="0"/>
                <a:ea typeface="Calibri" panose="020F0502020204030204" pitchFamily="34" charset="0"/>
              </a:rPr>
              <a:t>Connective</a:t>
            </a:r>
            <a:r>
              <a:rPr lang="en-US" spc="-4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tissue </a:t>
            </a:r>
            <a:endParaRPr lang="en-US" spc="-5" dirty="0">
              <a:effectLst/>
              <a:latin typeface="Calibri" panose="020F0502020204030204" pitchFamily="34" charset="0"/>
              <a:ea typeface="Calibri" panose="020F0502020204030204" pitchFamily="34" charset="0"/>
            </a:endParaRPr>
          </a:p>
          <a:p>
            <a:pPr marL="1028700" marR="5104765" lvl="2" indent="-342900">
              <a:lnSpc>
                <a:spcPct val="100000"/>
              </a:lnSpc>
              <a:spcBef>
                <a:spcPts val="0"/>
              </a:spcBef>
              <a:buSzPts val="1100"/>
              <a:buFont typeface="Courier New" panose="02070309020205020404" pitchFamily="49" charset="0"/>
              <a:buChar char="o"/>
              <a:tabLst>
                <a:tab pos="744220" algn="l"/>
              </a:tabLst>
            </a:pPr>
            <a:r>
              <a:rPr lang="en-US" sz="2000" spc="-10" dirty="0">
                <a:effectLst/>
                <a:latin typeface="Calibri" panose="020F0502020204030204" pitchFamily="34" charset="0"/>
                <a:ea typeface="Calibri" panose="020F0502020204030204" pitchFamily="34" charset="0"/>
              </a:rPr>
              <a:t>Blood </a:t>
            </a:r>
            <a:endParaRPr lang="en-US" sz="2000" spc="-10" dirty="0">
              <a:latin typeface="Calibri" panose="020F0502020204030204" pitchFamily="34" charset="0"/>
              <a:ea typeface="Calibri" panose="020F0502020204030204" pitchFamily="34" charset="0"/>
            </a:endParaRPr>
          </a:p>
          <a:p>
            <a:pPr marL="1028700" marR="5104765" lvl="2" indent="-342900">
              <a:lnSpc>
                <a:spcPct val="100000"/>
              </a:lnSpc>
              <a:spcBef>
                <a:spcPts val="0"/>
              </a:spcBef>
              <a:buSzPts val="1100"/>
              <a:buFont typeface="Courier New" panose="02070309020205020404" pitchFamily="49" charset="0"/>
              <a:buChar char="o"/>
              <a:tabLst>
                <a:tab pos="744220" algn="l"/>
              </a:tabLst>
            </a:pPr>
            <a:r>
              <a:rPr lang="en-US" sz="2000" spc="-10" dirty="0">
                <a:effectLst/>
                <a:latin typeface="Calibri" panose="020F0502020204030204" pitchFamily="34" charset="0"/>
                <a:ea typeface="Calibri" panose="020F0502020204030204" pitchFamily="34" charset="0"/>
              </a:rPr>
              <a:t>Plasma</a:t>
            </a:r>
            <a:endParaRPr lang="en-US" sz="2000" dirty="0">
              <a:effectLst/>
              <a:latin typeface="Calibri" panose="020F0502020204030204" pitchFamily="34" charset="0"/>
              <a:ea typeface="Calibri" panose="020F0502020204030204" pitchFamily="34" charset="0"/>
            </a:endParaRPr>
          </a:p>
          <a:p>
            <a:pPr lvl="1" indent="0">
              <a:lnSpc>
                <a:spcPct val="150000"/>
              </a:lnSpc>
              <a:spcBef>
                <a:spcPts val="0"/>
              </a:spcBef>
              <a:buSzPct val="100000"/>
              <a:buNone/>
              <a:tabLst>
                <a:tab pos="686435"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spTree>
    <p:extLst>
      <p:ext uri="{BB962C8B-B14F-4D97-AF65-F5344CB8AC3E}">
        <p14:creationId xmlns:p14="http://schemas.microsoft.com/office/powerpoint/2010/main" val="3959919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95334" y="1606082"/>
            <a:ext cx="8735076"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Tissues</a:t>
            </a:r>
          </a:p>
          <a:p>
            <a:pPr indent="-61913">
              <a:spcBef>
                <a:spcPts val="125"/>
              </a:spcBef>
              <a:buSzPct val="100000"/>
              <a:tabLst>
                <a:tab pos="515620" algn="l"/>
              </a:tabLst>
            </a:pPr>
            <a:endParaRPr lang="en-US" dirty="0">
              <a:effectLst/>
              <a:latin typeface="+mn-lt"/>
              <a:ea typeface="Calibri" panose="020F0502020204030204" pitchFamily="34" charset="0"/>
            </a:endParaRPr>
          </a:p>
          <a:p>
            <a:pPr marL="800100" lvl="1" indent="-342900">
              <a:lnSpc>
                <a:spcPct val="150000"/>
              </a:lnSpc>
              <a:spcBef>
                <a:spcPts val="0"/>
              </a:spcBef>
              <a:buSzPct val="100000"/>
              <a:buFont typeface="Wingdings" panose="05000000000000000000" pitchFamily="2" charset="2"/>
              <a:buChar char="§"/>
              <a:tabLst>
                <a:tab pos="948690" algn="l"/>
              </a:tabLst>
            </a:pPr>
            <a:r>
              <a:rPr lang="en-US" spc="-5" dirty="0">
                <a:effectLst/>
                <a:latin typeface="Calibri" panose="020F0502020204030204" pitchFamily="34" charset="0"/>
                <a:ea typeface="Calibri" panose="020F0502020204030204" pitchFamily="34" charset="0"/>
              </a:rPr>
              <a:t>Blood</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cells</a:t>
            </a:r>
            <a:endParaRPr lang="en-US" spc="-5" dirty="0">
              <a:effectLst/>
              <a:latin typeface="Calibri" panose="020F0502020204030204" pitchFamily="34" charset="0"/>
              <a:ea typeface="Calibri" panose="020F0502020204030204" pitchFamily="34" charset="0"/>
            </a:endParaRPr>
          </a:p>
          <a:p>
            <a:pPr marL="1257300" marR="0" lvl="2" indent="-342900">
              <a:lnSpc>
                <a:spcPct val="150000"/>
              </a:lnSpc>
              <a:spcBef>
                <a:spcPts val="5"/>
              </a:spcBef>
              <a:spcAft>
                <a:spcPts val="0"/>
              </a:spcAft>
              <a:buSzPct val="100000"/>
              <a:buFont typeface="Courier New" panose="02070309020205020404" pitchFamily="49" charset="0"/>
              <a:buChar char="o"/>
              <a:tabLst>
                <a:tab pos="1201420" algn="l"/>
              </a:tabLst>
            </a:pPr>
            <a:r>
              <a:rPr lang="en-US" sz="2000" spc="-5" dirty="0">
                <a:effectLst/>
                <a:latin typeface="Calibri" panose="020F0502020204030204" pitchFamily="34" charset="0"/>
                <a:ea typeface="Calibri" panose="020F0502020204030204" pitchFamily="34" charset="0"/>
              </a:rPr>
              <a:t>Red</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10" dirty="0">
                <a:effectLst/>
                <a:latin typeface="Calibri" panose="020F0502020204030204" pitchFamily="34" charset="0"/>
                <a:ea typeface="Calibri" panose="020F0502020204030204" pitchFamily="34" charset="0"/>
              </a:rPr>
              <a:t> cells</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2000" spc="-5" dirty="0">
                <a:effectLst/>
                <a:latin typeface="Calibri" panose="020F0502020204030204" pitchFamily="34" charset="0"/>
                <a:ea typeface="Calibri" panose="020F0502020204030204" pitchFamily="34" charset="0"/>
              </a:rPr>
              <a:t>White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cells</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2000" spc="-10" dirty="0">
                <a:effectLst/>
                <a:latin typeface="Calibri" panose="020F0502020204030204" pitchFamily="34" charset="0"/>
                <a:ea typeface="Calibri" panose="020F0502020204030204" pitchFamily="34" charset="0"/>
              </a:rPr>
              <a:t>Platelet</a:t>
            </a:r>
            <a:endParaRPr lang="en-US" sz="2000" spc="-5" dirty="0">
              <a:effectLst/>
              <a:latin typeface="Calibri" panose="020F0502020204030204" pitchFamily="34" charset="0"/>
              <a:ea typeface="Calibri" panose="020F0502020204030204" pitchFamily="34" charset="0"/>
            </a:endParaRPr>
          </a:p>
          <a:p>
            <a:pPr lvl="1" indent="0">
              <a:lnSpc>
                <a:spcPct val="150000"/>
              </a:lnSpc>
              <a:spcBef>
                <a:spcPts val="0"/>
              </a:spcBef>
              <a:buSzPct val="100000"/>
              <a:buNone/>
              <a:tabLst>
                <a:tab pos="686435"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6" name="Picture 5" descr="A diagram of blood cells">
            <a:extLst>
              <a:ext uri="{FF2B5EF4-FFF2-40B4-BE49-F238E27FC236}">
                <a16:creationId xmlns:a16="http://schemas.microsoft.com/office/drawing/2014/main" id="{89251DD0-DDD4-823F-91F7-067115E86522}"/>
              </a:ext>
            </a:extLst>
          </p:cNvPr>
          <p:cNvPicPr>
            <a:picLocks noChangeAspect="1"/>
          </p:cNvPicPr>
          <p:nvPr/>
        </p:nvPicPr>
        <p:blipFill>
          <a:blip r:embed="rId3"/>
          <a:stretch>
            <a:fillRect/>
          </a:stretch>
        </p:blipFill>
        <p:spPr>
          <a:xfrm>
            <a:off x="3947255" y="2263169"/>
            <a:ext cx="4791872" cy="4005745"/>
          </a:xfrm>
          <a:prstGeom prst="rect">
            <a:avLst/>
          </a:prstGeom>
        </p:spPr>
      </p:pic>
    </p:spTree>
    <p:extLst>
      <p:ext uri="{BB962C8B-B14F-4D97-AF65-F5344CB8AC3E}">
        <p14:creationId xmlns:p14="http://schemas.microsoft.com/office/powerpoint/2010/main" val="692490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08278" y="1606082"/>
            <a:ext cx="7699618"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Tissues</a:t>
            </a:r>
          </a:p>
          <a:p>
            <a:pPr indent="-61913">
              <a:spcBef>
                <a:spcPts val="125"/>
              </a:spcBef>
              <a:buSzPct val="100000"/>
              <a:tabLst>
                <a:tab pos="515620" algn="l"/>
              </a:tabLst>
            </a:pPr>
            <a:endParaRPr lang="en-US" dirty="0">
              <a:effectLst/>
              <a:latin typeface="+mn-lt"/>
              <a:ea typeface="Calibri" panose="020F0502020204030204" pitchFamily="34" charset="0"/>
            </a:endParaRPr>
          </a:p>
          <a:p>
            <a:pPr marL="280987" marR="4427220" indent="-342900">
              <a:lnSpc>
                <a:spcPct val="150000"/>
              </a:lnSpc>
              <a:spcBef>
                <a:spcPts val="5"/>
              </a:spcBef>
              <a:buSzPct val="100000"/>
              <a:buFont typeface="Wingdings" panose="05000000000000000000" pitchFamily="2" charset="2"/>
              <a:buChar char="§"/>
              <a:tabLst>
                <a:tab pos="744220" algn="l"/>
              </a:tabLst>
            </a:pPr>
            <a:r>
              <a:rPr lang="en-US" sz="2000" dirty="0">
                <a:effectLst/>
                <a:latin typeface="Calibri" panose="020F0502020204030204" pitchFamily="34" charset="0"/>
                <a:ea typeface="Calibri" panose="020F0502020204030204" pitchFamily="34" charset="0"/>
              </a:rPr>
              <a:t>Cardiac muscle</a:t>
            </a:r>
            <a:r>
              <a:rPr lang="en-US" sz="2000" dirty="0">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tissue</a:t>
            </a:r>
          </a:p>
          <a:p>
            <a:pPr marL="1028700" marR="4427220" lvl="2" indent="-342900">
              <a:lnSpc>
                <a:spcPct val="150000"/>
              </a:lnSpc>
              <a:spcBef>
                <a:spcPts val="5"/>
              </a:spcBef>
              <a:buSzPct val="100000"/>
              <a:buFont typeface="Courier New" panose="02070309020205020404" pitchFamily="49" charset="0"/>
              <a:buChar char="o"/>
              <a:tabLst>
                <a:tab pos="744220" algn="l"/>
              </a:tabLst>
            </a:pPr>
            <a:r>
              <a:rPr lang="en-US" sz="2000" dirty="0">
                <a:effectLst/>
                <a:latin typeface="Calibri" panose="020F0502020204030204" pitchFamily="34" charset="0"/>
                <a:ea typeface="Calibri" panose="020F0502020204030204" pitchFamily="34" charset="0"/>
              </a:rPr>
              <a:t>Involuntary</a:t>
            </a:r>
            <a:r>
              <a:rPr lang="en-US" sz="2000" spc="-65" dirty="0">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muscle</a:t>
            </a:r>
          </a:p>
          <a:p>
            <a:pPr lvl="1" indent="0">
              <a:lnSpc>
                <a:spcPct val="150000"/>
              </a:lnSpc>
              <a:spcBef>
                <a:spcPts val="0"/>
              </a:spcBef>
              <a:buSzPct val="100000"/>
              <a:buNone/>
              <a:tabLst>
                <a:tab pos="686435"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a heart wall">
            <a:extLst>
              <a:ext uri="{FF2B5EF4-FFF2-40B4-BE49-F238E27FC236}">
                <a16:creationId xmlns:a16="http://schemas.microsoft.com/office/drawing/2014/main" id="{1C924983-9B10-B7C2-8038-DA7374613F7F}"/>
              </a:ext>
            </a:extLst>
          </p:cNvPr>
          <p:cNvPicPr>
            <a:picLocks noChangeAspect="1"/>
          </p:cNvPicPr>
          <p:nvPr/>
        </p:nvPicPr>
        <p:blipFill>
          <a:blip r:embed="rId3"/>
          <a:stretch>
            <a:fillRect/>
          </a:stretch>
        </p:blipFill>
        <p:spPr>
          <a:xfrm>
            <a:off x="4595295" y="2385391"/>
            <a:ext cx="3912601" cy="3938735"/>
          </a:xfrm>
          <a:prstGeom prst="rect">
            <a:avLst/>
          </a:prstGeom>
        </p:spPr>
      </p:pic>
    </p:spTree>
    <p:extLst>
      <p:ext uri="{BB962C8B-B14F-4D97-AF65-F5344CB8AC3E}">
        <p14:creationId xmlns:p14="http://schemas.microsoft.com/office/powerpoint/2010/main" val="2473407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465826" y="1589043"/>
            <a:ext cx="7882777"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effectLst/>
                <a:ea typeface="Calibri" panose="020F0502020204030204" pitchFamily="34" charset="0"/>
                <a:cs typeface="Calibri" panose="020F0502020204030204" pitchFamily="34" charset="0"/>
              </a:rPr>
              <a:t>Integumentary</a:t>
            </a:r>
            <a:r>
              <a:rPr lang="en-US" spc="-70" dirty="0">
                <a:effectLst/>
                <a:ea typeface="Calibri" panose="020F0502020204030204" pitchFamily="34" charset="0"/>
                <a:cs typeface="Calibri" panose="020F0502020204030204" pitchFamily="34" charset="0"/>
              </a:rPr>
              <a:t> </a:t>
            </a:r>
            <a:r>
              <a:rPr lang="en-US" spc="-10" dirty="0">
                <a:effectLst/>
                <a:ea typeface="Calibri" panose="020F0502020204030204" pitchFamily="34" charset="0"/>
                <a:cs typeface="Calibri" panose="020F0502020204030204" pitchFamily="34" charset="0"/>
              </a:rPr>
              <a:t>system</a:t>
            </a:r>
            <a:endParaRPr lang="en-US" dirty="0">
              <a:effectLst/>
              <a:ea typeface="Calibri" panose="020F0502020204030204" pitchFamily="34" charset="0"/>
            </a:endParaRP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indent="-61913">
              <a:spcBef>
                <a:spcPts val="125"/>
              </a:spcBef>
              <a:buSzPct val="100000"/>
              <a:tabLst>
                <a:tab pos="515620" algn="l"/>
              </a:tabLst>
            </a:pPr>
            <a:endParaRPr lang="en-US" dirty="0">
              <a:effectLst/>
              <a:latin typeface="+mn-lt"/>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r>
              <a:rPr lang="en-US" dirty="0">
                <a:effectLst/>
                <a:latin typeface="Calibri" panose="020F0502020204030204" pitchFamily="34" charset="0"/>
                <a:ea typeface="Calibri" panose="020F0502020204030204" pitchFamily="34" charset="0"/>
              </a:rPr>
              <a:t>Epidermis</a:t>
            </a: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4" name="Picture 3" descr="A diagram of the skin">
            <a:extLst>
              <a:ext uri="{FF2B5EF4-FFF2-40B4-BE49-F238E27FC236}">
                <a16:creationId xmlns:a16="http://schemas.microsoft.com/office/drawing/2014/main" id="{3BB0E398-F995-9219-AEA7-59CA5E044FBD}"/>
              </a:ext>
            </a:extLst>
          </p:cNvPr>
          <p:cNvPicPr>
            <a:picLocks noChangeAspect="1"/>
          </p:cNvPicPr>
          <p:nvPr/>
        </p:nvPicPr>
        <p:blipFill rotWithShape="1">
          <a:blip r:embed="rId3"/>
          <a:srcRect r="1092"/>
          <a:stretch/>
        </p:blipFill>
        <p:spPr>
          <a:xfrm>
            <a:off x="3180417" y="2118424"/>
            <a:ext cx="5747761" cy="4009064"/>
          </a:xfrm>
          <a:prstGeom prst="rect">
            <a:avLst/>
          </a:prstGeom>
        </p:spPr>
      </p:pic>
    </p:spTree>
    <p:extLst>
      <p:ext uri="{BB962C8B-B14F-4D97-AF65-F5344CB8AC3E}">
        <p14:creationId xmlns:p14="http://schemas.microsoft.com/office/powerpoint/2010/main" val="1831459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374848" y="1606082"/>
            <a:ext cx="7986638"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effectLst/>
                <a:ea typeface="Calibri" panose="020F0502020204030204" pitchFamily="34" charset="0"/>
                <a:cs typeface="Calibri" panose="020F0502020204030204" pitchFamily="34" charset="0"/>
              </a:rPr>
              <a:t>Integumentary</a:t>
            </a:r>
            <a:r>
              <a:rPr lang="en-US" spc="-70" dirty="0">
                <a:effectLst/>
                <a:ea typeface="Calibri" panose="020F0502020204030204" pitchFamily="34" charset="0"/>
                <a:cs typeface="Calibri" panose="020F0502020204030204" pitchFamily="34" charset="0"/>
              </a:rPr>
              <a:t> </a:t>
            </a:r>
            <a:r>
              <a:rPr lang="en-US" spc="-10" dirty="0">
                <a:effectLst/>
                <a:ea typeface="Calibri" panose="020F0502020204030204" pitchFamily="34" charset="0"/>
                <a:cs typeface="Calibri" panose="020F0502020204030204" pitchFamily="34" charset="0"/>
              </a:rPr>
              <a:t>system</a:t>
            </a:r>
            <a:endParaRPr lang="en-US" dirty="0">
              <a:effectLst/>
              <a:ea typeface="Calibri" panose="020F0502020204030204" pitchFamily="34" charset="0"/>
            </a:endParaRP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indent="-61913">
              <a:spcBef>
                <a:spcPts val="125"/>
              </a:spcBef>
              <a:buSzPct val="100000"/>
              <a:tabLst>
                <a:tab pos="515620" algn="l"/>
              </a:tabLst>
            </a:pPr>
            <a:endParaRPr lang="en-US" dirty="0">
              <a:effectLst/>
              <a:latin typeface="+mn-lt"/>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r>
              <a:rPr lang="en-US" sz="2000" dirty="0">
                <a:latin typeface="Calibri" panose="020F0502020204030204" pitchFamily="34" charset="0"/>
                <a:ea typeface="Calibri" panose="020F0502020204030204" pitchFamily="34" charset="0"/>
              </a:rPr>
              <a:t>Dermis</a:t>
            </a:r>
          </a:p>
          <a:p>
            <a:pPr marL="971550" lvl="2" indent="-285750">
              <a:lnSpc>
                <a:spcPct val="150000"/>
              </a:lnSpc>
              <a:spcBef>
                <a:spcPts val="0"/>
              </a:spcBef>
              <a:buSzPct val="100000"/>
              <a:buFont typeface="Courier New" panose="02070309020205020404" pitchFamily="49" charset="0"/>
              <a:buChar char="o"/>
              <a:tabLst>
                <a:tab pos="744220" algn="l"/>
              </a:tabLst>
            </a:pPr>
            <a:r>
              <a:rPr lang="en-US" sz="2000" spc="-10" dirty="0">
                <a:effectLst/>
                <a:latin typeface="Calibri" panose="020F0502020204030204" pitchFamily="34" charset="0"/>
                <a:ea typeface="Calibri" panose="020F0502020204030204" pitchFamily="34" charset="0"/>
              </a:rPr>
              <a:t>Receptors</a:t>
            </a:r>
            <a:endParaRPr lang="en-US" sz="2000" dirty="0">
              <a:effectLst/>
              <a:latin typeface="Calibri" panose="020F0502020204030204" pitchFamily="34" charset="0"/>
              <a:ea typeface="Calibri" panose="020F0502020204030204" pitchFamily="34" charset="0"/>
            </a:endParaRPr>
          </a:p>
          <a:p>
            <a:pPr marL="971550" lvl="2" indent="-285750">
              <a:lnSpc>
                <a:spcPct val="150000"/>
              </a:lnSpc>
              <a:spcBef>
                <a:spcPts val="0"/>
              </a:spcBef>
              <a:buSzPct val="100000"/>
              <a:buFont typeface="Courier New" panose="02070309020205020404" pitchFamily="49" charset="0"/>
              <a:buChar char="o"/>
              <a:tabLst>
                <a:tab pos="744220" algn="l"/>
              </a:tabLst>
            </a:pPr>
            <a:r>
              <a:rPr lang="en-US" sz="2000" spc="-10" dirty="0">
                <a:effectLst/>
                <a:latin typeface="Calibri" panose="020F0502020204030204" pitchFamily="34" charset="0"/>
                <a:ea typeface="Calibri" panose="020F0502020204030204" pitchFamily="34" charset="0"/>
              </a:rPr>
              <a:t>Glands</a:t>
            </a:r>
            <a:endParaRPr lang="en-US" sz="2000" dirty="0">
              <a:effectLst/>
              <a:latin typeface="Calibri" panose="020F0502020204030204" pitchFamily="34" charset="0"/>
              <a:ea typeface="Calibri" panose="020F0502020204030204" pitchFamily="34" charset="0"/>
            </a:endParaRPr>
          </a:p>
          <a:p>
            <a:pPr marL="971550" lvl="2" indent="-285750">
              <a:lnSpc>
                <a:spcPct val="150000"/>
              </a:lnSpc>
              <a:spcBef>
                <a:spcPts val="0"/>
              </a:spcBef>
              <a:buSzPct val="100000"/>
              <a:buFont typeface="Courier New" panose="02070309020205020404" pitchFamily="49" charset="0"/>
              <a:buChar char="o"/>
              <a:tabLst>
                <a:tab pos="744220" algn="l"/>
              </a:tabLst>
            </a:pPr>
            <a:r>
              <a:rPr lang="en-US" sz="2000" dirty="0">
                <a:effectLst/>
                <a:latin typeface="Calibri" panose="020F0502020204030204" pitchFamily="34" charset="0"/>
                <a:ea typeface="Calibri" panose="020F0502020204030204" pitchFamily="34" charset="0"/>
              </a:rPr>
              <a:t>Blood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vessels</a:t>
            </a:r>
            <a:endParaRPr lang="en-US" sz="2000" dirty="0">
              <a:effectLst/>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4" name="Picture 3" descr="A diagram of the skin">
            <a:extLst>
              <a:ext uri="{FF2B5EF4-FFF2-40B4-BE49-F238E27FC236}">
                <a16:creationId xmlns:a16="http://schemas.microsoft.com/office/drawing/2014/main" id="{DB0F0E12-7A8E-4E0B-D3F0-6FF9D18D413E}"/>
              </a:ext>
            </a:extLst>
          </p:cNvPr>
          <p:cNvPicPr>
            <a:picLocks noChangeAspect="1"/>
          </p:cNvPicPr>
          <p:nvPr/>
        </p:nvPicPr>
        <p:blipFill rotWithShape="1">
          <a:blip r:embed="rId3"/>
          <a:srcRect r="1209"/>
          <a:stretch/>
        </p:blipFill>
        <p:spPr>
          <a:xfrm>
            <a:off x="3435802" y="2311557"/>
            <a:ext cx="5461423" cy="3809343"/>
          </a:xfrm>
          <a:prstGeom prst="rect">
            <a:avLst/>
          </a:prstGeom>
        </p:spPr>
      </p:pic>
    </p:spTree>
    <p:extLst>
      <p:ext uri="{BB962C8B-B14F-4D97-AF65-F5344CB8AC3E}">
        <p14:creationId xmlns:p14="http://schemas.microsoft.com/office/powerpoint/2010/main" val="2167587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effectLst/>
                <a:ea typeface="Calibri" panose="020F0502020204030204" pitchFamily="34" charset="0"/>
                <a:cs typeface="Calibri" panose="020F0502020204030204" pitchFamily="34" charset="0"/>
              </a:rPr>
              <a:t>Integumentary</a:t>
            </a:r>
            <a:r>
              <a:rPr lang="en-US" spc="-70" dirty="0">
                <a:effectLst/>
                <a:ea typeface="Calibri" panose="020F0502020204030204" pitchFamily="34" charset="0"/>
                <a:cs typeface="Calibri" panose="020F0502020204030204" pitchFamily="34" charset="0"/>
              </a:rPr>
              <a:t> </a:t>
            </a:r>
            <a:r>
              <a:rPr lang="en-US" spc="-10" dirty="0">
                <a:effectLst/>
                <a:ea typeface="Calibri" panose="020F0502020204030204" pitchFamily="34" charset="0"/>
                <a:cs typeface="Calibri" panose="020F0502020204030204" pitchFamily="34" charset="0"/>
              </a:rPr>
              <a:t>system</a:t>
            </a:r>
            <a:endParaRPr lang="en-US" dirty="0">
              <a:effectLst/>
              <a:ea typeface="Calibri" panose="020F0502020204030204" pitchFamily="34" charset="0"/>
            </a:endParaRPr>
          </a:p>
          <a:p>
            <a:pPr indent="-61913">
              <a:spcBef>
                <a:spcPts val="125"/>
              </a:spcBef>
              <a:buSzPct val="100000"/>
              <a:tabLst>
                <a:tab pos="515620" algn="l"/>
              </a:tabLst>
            </a:pPr>
            <a:endParaRPr lang="en-US" dirty="0">
              <a:effectLst/>
              <a:latin typeface="+mn-lt"/>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r>
              <a:rPr lang="en-US" sz="2200" spc="-5" dirty="0">
                <a:effectLst/>
                <a:latin typeface="Calibri" panose="020F0502020204030204" pitchFamily="34" charset="0"/>
                <a:ea typeface="Calibri" panose="020F0502020204030204" pitchFamily="34" charset="0"/>
              </a:rPr>
              <a:t>Subcutaneous</a:t>
            </a:r>
            <a:r>
              <a:rPr lang="en-US" sz="2200" spc="-25" dirty="0">
                <a:effectLst/>
                <a:latin typeface="Calibri" panose="020F0502020204030204" pitchFamily="34" charset="0"/>
                <a:ea typeface="Calibri" panose="020F0502020204030204" pitchFamily="34" charset="0"/>
              </a:rPr>
              <a:t> </a:t>
            </a:r>
            <a:r>
              <a:rPr lang="en-US" sz="2200" spc="-10" dirty="0">
                <a:effectLst/>
                <a:latin typeface="Calibri" panose="020F0502020204030204" pitchFamily="34" charset="0"/>
                <a:ea typeface="Calibri" panose="020F0502020204030204" pitchFamily="34" charset="0"/>
              </a:rPr>
              <a:t>tissue</a:t>
            </a:r>
            <a:endParaRPr lang="en-US" sz="2200" spc="-5" dirty="0">
              <a:effectLst/>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the skin, fat, and muscle tissue">
            <a:extLst>
              <a:ext uri="{FF2B5EF4-FFF2-40B4-BE49-F238E27FC236}">
                <a16:creationId xmlns:a16="http://schemas.microsoft.com/office/drawing/2014/main" id="{56D1C51B-44B9-1F8A-DCA3-A7325D8F7C79}"/>
              </a:ext>
            </a:extLst>
          </p:cNvPr>
          <p:cNvPicPr>
            <a:picLocks noChangeAspect="1"/>
          </p:cNvPicPr>
          <p:nvPr/>
        </p:nvPicPr>
        <p:blipFill>
          <a:blip r:embed="rId3"/>
          <a:stretch>
            <a:fillRect/>
          </a:stretch>
        </p:blipFill>
        <p:spPr>
          <a:xfrm>
            <a:off x="3941244" y="3243300"/>
            <a:ext cx="4992614" cy="2940726"/>
          </a:xfrm>
          <a:prstGeom prst="rect">
            <a:avLst/>
          </a:prstGeom>
        </p:spPr>
      </p:pic>
    </p:spTree>
    <p:extLst>
      <p:ext uri="{BB962C8B-B14F-4D97-AF65-F5344CB8AC3E}">
        <p14:creationId xmlns:p14="http://schemas.microsoft.com/office/powerpoint/2010/main" val="3858241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spc="-70" dirty="0">
                <a:ea typeface="Calibri" panose="020F0502020204030204" pitchFamily="34" charset="0"/>
                <a:cs typeface="Calibri" panose="020F0502020204030204" pitchFamily="34" charset="0"/>
              </a:rPr>
              <a:t>Nervous</a:t>
            </a:r>
            <a:r>
              <a:rPr lang="en-US" spc="-70" dirty="0">
                <a:effectLst/>
                <a:ea typeface="Calibri" panose="020F0502020204030204" pitchFamily="34" charset="0"/>
                <a:cs typeface="Calibri" panose="020F0502020204030204" pitchFamily="34" charset="0"/>
              </a:rPr>
              <a:t> </a:t>
            </a:r>
            <a:r>
              <a:rPr lang="en-US" spc="-10" dirty="0">
                <a:effectLst/>
                <a:ea typeface="Calibri" panose="020F0502020204030204" pitchFamily="34" charset="0"/>
                <a:cs typeface="Calibri" panose="020F0502020204030204" pitchFamily="34" charset="0"/>
              </a:rPr>
              <a:t>system</a:t>
            </a:r>
            <a:endParaRPr lang="en-US" dirty="0">
              <a:effectLst/>
              <a:ea typeface="Calibri" panose="020F0502020204030204" pitchFamily="34" charset="0"/>
            </a:endParaRP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indent="-61913">
              <a:spcBef>
                <a:spcPts val="125"/>
              </a:spcBef>
              <a:buSzPct val="100000"/>
              <a:tabLst>
                <a:tab pos="515620" algn="l"/>
              </a:tabLst>
            </a:pPr>
            <a:endParaRPr lang="en-US" dirty="0">
              <a:effectLst/>
              <a:latin typeface="+mn-lt"/>
              <a:ea typeface="Calibri" panose="020F0502020204030204" pitchFamily="34" charset="0"/>
            </a:endParaRPr>
          </a:p>
          <a:p>
            <a:pPr marL="800100" marR="0" lvl="1" indent="-342900">
              <a:lnSpc>
                <a:spcPct val="200000"/>
              </a:lnSpc>
              <a:spcBef>
                <a:spcPts val="0"/>
              </a:spcBef>
              <a:spcAft>
                <a:spcPts val="0"/>
              </a:spcAft>
              <a:buSzPct val="100000"/>
              <a:buFont typeface="Wingdings" panose="05000000000000000000" pitchFamily="2" charset="2"/>
              <a:buChar char="§"/>
              <a:tabLst>
                <a:tab pos="744220" algn="l"/>
              </a:tabLst>
            </a:pPr>
            <a:r>
              <a:rPr lang="en-US" dirty="0">
                <a:effectLst/>
                <a:latin typeface="Calibri" panose="020F0502020204030204" pitchFamily="34" charset="0"/>
                <a:ea typeface="Calibri" panose="020F0502020204030204" pitchFamily="34" charset="0"/>
              </a:rPr>
              <a:t>Afferent</a:t>
            </a:r>
            <a:r>
              <a:rPr lang="en-US" spc="-4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impulses</a:t>
            </a:r>
            <a:endParaRPr lang="en-US" dirty="0">
              <a:effectLst/>
              <a:latin typeface="Calibri" panose="020F0502020204030204" pitchFamily="34" charset="0"/>
              <a:ea typeface="Calibri" panose="020F0502020204030204" pitchFamily="34" charset="0"/>
            </a:endParaRPr>
          </a:p>
          <a:p>
            <a:pPr marL="800100" marR="0" lvl="1" indent="-342900">
              <a:lnSpc>
                <a:spcPct val="200000"/>
              </a:lnSpc>
              <a:spcBef>
                <a:spcPts val="0"/>
              </a:spcBef>
              <a:spcAft>
                <a:spcPts val="0"/>
              </a:spcAft>
              <a:buSzPct val="100000"/>
              <a:buFont typeface="Wingdings" panose="05000000000000000000" pitchFamily="2" charset="2"/>
              <a:buChar char="§"/>
              <a:tabLst>
                <a:tab pos="744220" algn="l"/>
              </a:tabLst>
            </a:pPr>
            <a:r>
              <a:rPr lang="en-US" dirty="0">
                <a:effectLst/>
                <a:latin typeface="Calibri" panose="020F0502020204030204" pitchFamily="34" charset="0"/>
                <a:ea typeface="Calibri" panose="020F0502020204030204" pitchFamily="34" charset="0"/>
              </a:rPr>
              <a:t>Efferent</a:t>
            </a:r>
            <a:r>
              <a:rPr lang="en-US" spc="-5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impulses</a:t>
            </a:r>
            <a:endParaRPr lang="en-US" dirty="0">
              <a:effectLst/>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a nervous system">
            <a:extLst>
              <a:ext uri="{FF2B5EF4-FFF2-40B4-BE49-F238E27FC236}">
                <a16:creationId xmlns:a16="http://schemas.microsoft.com/office/drawing/2014/main" id="{7B92A61C-63DB-4B75-7468-5E4FF2CD17EE}"/>
              </a:ext>
            </a:extLst>
          </p:cNvPr>
          <p:cNvPicPr>
            <a:picLocks noChangeAspect="1"/>
          </p:cNvPicPr>
          <p:nvPr/>
        </p:nvPicPr>
        <p:blipFill>
          <a:blip r:embed="rId3"/>
          <a:stretch>
            <a:fillRect/>
          </a:stretch>
        </p:blipFill>
        <p:spPr>
          <a:xfrm>
            <a:off x="4572000" y="2333473"/>
            <a:ext cx="4049486" cy="3850553"/>
          </a:xfrm>
          <a:prstGeom prst="rect">
            <a:avLst/>
          </a:prstGeom>
        </p:spPr>
      </p:pic>
    </p:spTree>
    <p:extLst>
      <p:ext uri="{BB962C8B-B14F-4D97-AF65-F5344CB8AC3E}">
        <p14:creationId xmlns:p14="http://schemas.microsoft.com/office/powerpoint/2010/main" val="3916783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45232" y="1544825"/>
            <a:ext cx="8246639" cy="4712731"/>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Nervous system</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spcBef>
                <a:spcPts val="125"/>
              </a:spcBef>
              <a:buSzPct val="100000"/>
              <a:buFont typeface="Wingdings" panose="05000000000000000000" pitchFamily="2" charset="2"/>
              <a:buChar char="§"/>
              <a:tabLst>
                <a:tab pos="515620" algn="l"/>
              </a:tabLst>
            </a:pPr>
            <a:r>
              <a:rPr lang="en-US" dirty="0">
                <a:effectLst/>
                <a:latin typeface="+mn-lt"/>
                <a:ea typeface="Calibri" panose="020F0502020204030204" pitchFamily="34" charset="0"/>
              </a:rPr>
              <a:t>Divisions</a:t>
            </a:r>
            <a:r>
              <a:rPr lang="en-US" spc="-35" dirty="0">
                <a:effectLst/>
                <a:latin typeface="+mn-lt"/>
                <a:ea typeface="Calibri" panose="020F0502020204030204" pitchFamily="34" charset="0"/>
              </a:rPr>
              <a:t> </a:t>
            </a:r>
            <a:r>
              <a:rPr lang="en-US" dirty="0">
                <a:effectLst/>
                <a:latin typeface="+mn-lt"/>
                <a:ea typeface="Calibri" panose="020F0502020204030204" pitchFamily="34" charset="0"/>
              </a:rPr>
              <a:t>of</a:t>
            </a:r>
            <a:r>
              <a:rPr lang="en-US" spc="-15" dirty="0">
                <a:effectLst/>
                <a:latin typeface="+mn-lt"/>
                <a:ea typeface="Calibri" panose="020F0502020204030204" pitchFamily="34" charset="0"/>
              </a:rPr>
              <a:t> </a:t>
            </a:r>
            <a:r>
              <a:rPr lang="en-US" dirty="0">
                <a:effectLst/>
                <a:latin typeface="+mn-lt"/>
                <a:ea typeface="Calibri" panose="020F0502020204030204" pitchFamily="34" charset="0"/>
              </a:rPr>
              <a:t>the</a:t>
            </a:r>
            <a:r>
              <a:rPr lang="en-US" spc="-10" dirty="0">
                <a:effectLst/>
                <a:latin typeface="+mn-lt"/>
                <a:ea typeface="Calibri" panose="020F0502020204030204" pitchFamily="34" charset="0"/>
              </a:rPr>
              <a:t> </a:t>
            </a:r>
            <a:r>
              <a:rPr lang="en-US" dirty="0">
                <a:effectLst/>
                <a:latin typeface="+mn-lt"/>
                <a:ea typeface="Calibri" panose="020F0502020204030204" pitchFamily="34" charset="0"/>
              </a:rPr>
              <a:t>spinal</a:t>
            </a:r>
            <a:r>
              <a:rPr lang="en-US" spc="-10" dirty="0">
                <a:effectLst/>
                <a:latin typeface="+mn-lt"/>
                <a:ea typeface="Calibri" panose="020F0502020204030204" pitchFamily="34" charset="0"/>
              </a:rPr>
              <a:t> </a:t>
            </a:r>
            <a:r>
              <a:rPr lang="en-US" spc="-20" dirty="0">
                <a:effectLst/>
                <a:latin typeface="+mn-lt"/>
                <a:ea typeface="Calibri" panose="020F0502020204030204" pitchFamily="34" charset="0"/>
              </a:rPr>
              <a:t>cord</a:t>
            </a:r>
            <a:endParaRPr lang="en-US" dirty="0">
              <a:effectLst/>
              <a:latin typeface="+mn-lt"/>
              <a:ea typeface="Calibri" panose="020F0502020204030204" pitchFamily="34" charset="0"/>
            </a:endParaRPr>
          </a:p>
          <a:p>
            <a:pPr marL="1028700" lvl="2" indent="-342900">
              <a:lnSpc>
                <a:spcPct val="200000"/>
              </a:lnSpc>
              <a:spcBef>
                <a:spcPts val="0"/>
              </a:spcBef>
              <a:buSzPct val="100000"/>
              <a:buFont typeface="Courier New" panose="02070309020205020404" pitchFamily="49" charset="0"/>
              <a:buChar char="o"/>
              <a:tabLst>
                <a:tab pos="744220" algn="l"/>
              </a:tabLst>
            </a:pPr>
            <a:r>
              <a:rPr lang="en-US" sz="2000" dirty="0">
                <a:effectLst/>
                <a:latin typeface="Calibri" panose="020F0502020204030204" pitchFamily="34" charset="0"/>
                <a:ea typeface="Calibri" panose="020F0502020204030204" pitchFamily="34" charset="0"/>
              </a:rPr>
              <a:t>Cervical</a:t>
            </a:r>
          </a:p>
          <a:p>
            <a:pPr marL="1028700" lvl="2" indent="-342900">
              <a:lnSpc>
                <a:spcPct val="200000"/>
              </a:lnSpc>
              <a:spcBef>
                <a:spcPts val="0"/>
              </a:spcBef>
              <a:buSzPct val="100000"/>
              <a:buFont typeface="Courier New" panose="02070309020205020404" pitchFamily="49" charset="0"/>
              <a:buChar char="o"/>
              <a:tabLst>
                <a:tab pos="744220" algn="l"/>
              </a:tabLst>
            </a:pPr>
            <a:r>
              <a:rPr lang="en-US" sz="2000" dirty="0">
                <a:latin typeface="Calibri" panose="020F0502020204030204" pitchFamily="34" charset="0"/>
                <a:ea typeface="Calibri" panose="020F0502020204030204" pitchFamily="34" charset="0"/>
              </a:rPr>
              <a:t>Thoracic</a:t>
            </a:r>
          </a:p>
          <a:p>
            <a:pPr marL="1028700" lvl="2" indent="-342900">
              <a:lnSpc>
                <a:spcPct val="200000"/>
              </a:lnSpc>
              <a:spcBef>
                <a:spcPts val="0"/>
              </a:spcBef>
              <a:buSzPct val="100000"/>
              <a:buFont typeface="Courier New" panose="02070309020205020404" pitchFamily="49" charset="0"/>
              <a:buChar char="o"/>
              <a:tabLst>
                <a:tab pos="744220" algn="l"/>
              </a:tabLst>
            </a:pPr>
            <a:r>
              <a:rPr lang="en-US" sz="2000" dirty="0">
                <a:effectLst/>
                <a:latin typeface="Calibri" panose="020F0502020204030204" pitchFamily="34" charset="0"/>
                <a:ea typeface="Calibri" panose="020F0502020204030204" pitchFamily="34" charset="0"/>
              </a:rPr>
              <a:t>Lumbar</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the spinal cord">
            <a:extLst>
              <a:ext uri="{FF2B5EF4-FFF2-40B4-BE49-F238E27FC236}">
                <a16:creationId xmlns:a16="http://schemas.microsoft.com/office/drawing/2014/main" id="{07B6ECFB-CF2C-79D9-E21E-C3BBC13F93C2}"/>
              </a:ext>
            </a:extLst>
          </p:cNvPr>
          <p:cNvPicPr>
            <a:picLocks noChangeAspect="1"/>
          </p:cNvPicPr>
          <p:nvPr/>
        </p:nvPicPr>
        <p:blipFill>
          <a:blip r:embed="rId3"/>
          <a:stretch>
            <a:fillRect/>
          </a:stretch>
        </p:blipFill>
        <p:spPr>
          <a:xfrm>
            <a:off x="5476563" y="1953776"/>
            <a:ext cx="3031333" cy="4174446"/>
          </a:xfrm>
          <a:prstGeom prst="rect">
            <a:avLst/>
          </a:prstGeom>
        </p:spPr>
      </p:pic>
    </p:spTree>
    <p:extLst>
      <p:ext uri="{BB962C8B-B14F-4D97-AF65-F5344CB8AC3E}">
        <p14:creationId xmlns:p14="http://schemas.microsoft.com/office/powerpoint/2010/main" val="2444535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20889" y="1606082"/>
            <a:ext cx="6234272" cy="4662833"/>
          </a:xfrm>
        </p:spPr>
        <p:txBody>
          <a:bodyPr/>
          <a:lstStyle/>
          <a:p>
            <a:pPr algn="ctr"/>
            <a:r>
              <a:rPr lang="en-US" b="1" dirty="0">
                <a:effectLst/>
                <a:latin typeface="+mn-lt"/>
                <a:ea typeface="Calibri" panose="020F0502020204030204" pitchFamily="34" charset="0"/>
              </a:rPr>
              <a:t>                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Nervous system</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Level of injury or disease of spinal cord</a:t>
            </a:r>
            <a:endParaRPr lang="en-US" dirty="0">
              <a:effectLst/>
              <a:latin typeface="+mn-lt"/>
              <a:ea typeface="Calibri" panose="020F0502020204030204" pitchFamily="34" charset="0"/>
            </a:endParaRPr>
          </a:p>
          <a:p>
            <a:pPr marL="1090613" lvl="2" indent="-342900">
              <a:lnSpc>
                <a:spcPct val="150000"/>
              </a:lnSpc>
              <a:spcBef>
                <a:spcPts val="5"/>
              </a:spcBef>
              <a:buSzPct val="100000"/>
              <a:buFont typeface="Courier New" panose="02070309020205020404" pitchFamily="49" charset="0"/>
              <a:buChar char="o"/>
              <a:tabLst>
                <a:tab pos="972820" algn="l"/>
              </a:tabLst>
            </a:pPr>
            <a:r>
              <a:rPr lang="en-US" sz="2000" spc="-5" dirty="0">
                <a:effectLst/>
                <a:latin typeface="Calibri" panose="020F0502020204030204" pitchFamily="34" charset="0"/>
                <a:ea typeface="Calibri" panose="020F0502020204030204" pitchFamily="34" charset="0"/>
              </a:rPr>
              <a:t>More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serious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closer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brain</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stem</a:t>
            </a:r>
            <a:r>
              <a:rPr lang="en-US" sz="2000" spc="-20" dirty="0">
                <a:effectLst/>
                <a:latin typeface="Calibri" panose="020F0502020204030204" pitchFamily="34" charset="0"/>
                <a:ea typeface="Calibri" panose="020F0502020204030204" pitchFamily="34" charset="0"/>
              </a:rPr>
              <a:t> </a:t>
            </a:r>
            <a:endParaRPr lang="en-US" sz="2000" spc="-5" dirty="0">
              <a:effectLst/>
              <a:latin typeface="Calibri" panose="020F0502020204030204" pitchFamily="34" charset="0"/>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820" algn="l"/>
              </a:tabLst>
            </a:pPr>
            <a:r>
              <a:rPr lang="en-US" sz="2000" spc="-5" dirty="0">
                <a:effectLst/>
                <a:latin typeface="Calibri" panose="020F0502020204030204" pitchFamily="34" charset="0"/>
                <a:ea typeface="Calibri" panose="020F0502020204030204" pitchFamily="34" charset="0"/>
              </a:rPr>
              <a:t>Dynamics</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neurogenic</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shock</a:t>
            </a:r>
            <a:endParaRPr lang="en-US" sz="2000" spc="-5" dirty="0">
              <a:effectLst/>
              <a:latin typeface="Calibri" panose="020F0502020204030204" pitchFamily="34" charset="0"/>
              <a:ea typeface="Calibri" panose="020F0502020204030204" pitchFamily="34" charset="0"/>
            </a:endParaRPr>
          </a:p>
          <a:p>
            <a:pPr marL="1028700" lvl="2" indent="-342900">
              <a:lnSpc>
                <a:spcPct val="200000"/>
              </a:lnSpc>
              <a:spcBef>
                <a:spcPts val="0"/>
              </a:spcBef>
              <a:buSzPct val="100000"/>
              <a:buFont typeface="Courier New" panose="02070309020205020404" pitchFamily="49" charset="0"/>
              <a:buChar char="o"/>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7" name="Picture 6" descr="A diagram of the spine">
            <a:extLst>
              <a:ext uri="{FF2B5EF4-FFF2-40B4-BE49-F238E27FC236}">
                <a16:creationId xmlns:a16="http://schemas.microsoft.com/office/drawing/2014/main" id="{9BAD456E-F8CF-5DC2-AB74-723803946F15}"/>
              </a:ext>
            </a:extLst>
          </p:cNvPr>
          <p:cNvPicPr>
            <a:picLocks noChangeAspect="1"/>
          </p:cNvPicPr>
          <p:nvPr/>
        </p:nvPicPr>
        <p:blipFill>
          <a:blip r:embed="rId3"/>
          <a:stretch>
            <a:fillRect/>
          </a:stretch>
        </p:blipFill>
        <p:spPr>
          <a:xfrm>
            <a:off x="6278475" y="1942390"/>
            <a:ext cx="2576908" cy="4441776"/>
          </a:xfrm>
          <a:prstGeom prst="rect">
            <a:avLst/>
          </a:prstGeom>
        </p:spPr>
      </p:pic>
    </p:spTree>
    <p:extLst>
      <p:ext uri="{BB962C8B-B14F-4D97-AF65-F5344CB8AC3E}">
        <p14:creationId xmlns:p14="http://schemas.microsoft.com/office/powerpoint/2010/main" val="3020107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425962" y="1606082"/>
            <a:ext cx="8252319"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     Nervous system</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dirty="0">
                <a:effectLst/>
                <a:latin typeface="+mn-lt"/>
                <a:ea typeface="Calibri" panose="020F0502020204030204" pitchFamily="34" charset="0"/>
              </a:rPr>
              <a:t>Nerve root control</a:t>
            </a:r>
          </a:p>
          <a:p>
            <a:pPr marL="1090613" lvl="2" indent="-342900">
              <a:lnSpc>
                <a:spcPct val="150000"/>
              </a:lnSpc>
              <a:spcBef>
                <a:spcPts val="0"/>
              </a:spcBef>
              <a:buSzPct val="100000"/>
              <a:buFont typeface="Courier New" panose="02070309020205020404" pitchFamily="49" charset="0"/>
              <a:buChar char="o"/>
              <a:tabLst>
                <a:tab pos="972820" algn="l"/>
              </a:tabLst>
            </a:pPr>
            <a:r>
              <a:rPr lang="en-US" spc="-5" dirty="0">
                <a:effectLst/>
                <a:latin typeface="Calibri" panose="020F0502020204030204" pitchFamily="34" charset="0"/>
                <a:ea typeface="Calibri" panose="020F0502020204030204" pitchFamily="34" charset="0"/>
              </a:rPr>
              <a:t>Cervical</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(shoulder</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girdle</a:t>
            </a:r>
            <a:r>
              <a:rPr lang="en-US" spc="-20" dirty="0">
                <a:effectLst/>
                <a:latin typeface="Calibri" panose="020F0502020204030204" pitchFamily="34" charset="0"/>
                <a:ea typeface="Calibri" panose="020F0502020204030204" pitchFamily="34" charset="0"/>
              </a:rPr>
              <a:t> </a:t>
            </a:r>
            <a:r>
              <a:rPr lang="en-US" spc="-25" dirty="0">
                <a:effectLst/>
                <a:latin typeface="Calibri" panose="020F0502020204030204" pitchFamily="34" charset="0"/>
                <a:ea typeface="Calibri" panose="020F0502020204030204" pitchFamily="34" charset="0"/>
              </a:rPr>
              <a:t>C5)</a:t>
            </a:r>
            <a:endParaRPr lang="en-US" spc="-5" dirty="0">
              <a:effectLst/>
              <a:latin typeface="Calibri" panose="020F0502020204030204" pitchFamily="34" charset="0"/>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820" algn="l"/>
              </a:tabLst>
            </a:pPr>
            <a:r>
              <a:rPr lang="en-US" spc="-10" dirty="0">
                <a:effectLst/>
                <a:latin typeface="Calibri" panose="020F0502020204030204" pitchFamily="34" charset="0"/>
                <a:ea typeface="Calibri" panose="020F0502020204030204" pitchFamily="34" charset="0"/>
              </a:rPr>
              <a:t>Thoracic</a:t>
            </a:r>
            <a:endParaRPr lang="en-US" spc="-5" dirty="0">
              <a:effectLst/>
              <a:latin typeface="Calibri" panose="020F0502020204030204" pitchFamily="34" charset="0"/>
              <a:ea typeface="Calibri" panose="020F0502020204030204" pitchFamily="34" charset="0"/>
            </a:endParaRPr>
          </a:p>
          <a:p>
            <a:pPr marL="1200150" lvl="3" indent="-342900">
              <a:lnSpc>
                <a:spcPct val="150000"/>
              </a:lnSpc>
              <a:spcBef>
                <a:spcPts val="0"/>
              </a:spcBef>
              <a:buSzPct val="100000"/>
              <a:buFont typeface="Arial" panose="020B0604020202020204" pitchFamily="34" charset="0"/>
              <a:buChar char="•"/>
              <a:tabLst>
                <a:tab pos="1257935" algn="l"/>
              </a:tabLst>
            </a:pPr>
            <a:r>
              <a:rPr lang="en-US" spc="-5" dirty="0">
                <a:effectLst/>
                <a:latin typeface="Calibri" panose="020F0502020204030204" pitchFamily="34" charset="0"/>
                <a:ea typeface="Calibri" panose="020F0502020204030204" pitchFamily="34" charset="0"/>
              </a:rPr>
              <a:t>Sensation</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nipple</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level</a:t>
            </a:r>
            <a:r>
              <a:rPr lang="en-US" spc="-3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(T4)</a:t>
            </a:r>
            <a:endParaRPr lang="en-US" spc="-5" dirty="0">
              <a:effectLst/>
              <a:latin typeface="Calibri" panose="020F0502020204030204" pitchFamily="34" charset="0"/>
              <a:ea typeface="Calibri" panose="020F0502020204030204" pitchFamily="34" charset="0"/>
            </a:endParaRPr>
          </a:p>
          <a:p>
            <a:pPr marL="1200150" lvl="3" indent="-342900">
              <a:lnSpc>
                <a:spcPct val="150000"/>
              </a:lnSpc>
              <a:spcBef>
                <a:spcPts val="5"/>
              </a:spcBef>
              <a:buSzPct val="100000"/>
              <a:buFont typeface="Arial" panose="020B0604020202020204" pitchFamily="34" charset="0"/>
              <a:buChar char="•"/>
              <a:tabLst>
                <a:tab pos="1257935" algn="l"/>
              </a:tabLst>
            </a:pPr>
            <a:r>
              <a:rPr lang="en-US" spc="-5" dirty="0">
                <a:effectLst/>
                <a:latin typeface="Calibri" panose="020F0502020204030204" pitchFamily="34" charset="0"/>
                <a:ea typeface="Calibri" panose="020F0502020204030204" pitchFamily="34" charset="0"/>
              </a:rPr>
              <a:t>Sensation</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at</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the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umbilicus</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level</a:t>
            </a:r>
            <a:r>
              <a:rPr lang="en-US" spc="-3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(T10)</a:t>
            </a:r>
            <a:endParaRPr lang="en-US" spc="-5" dirty="0">
              <a:effectLst/>
              <a:latin typeface="Calibri" panose="020F0502020204030204" pitchFamily="34" charset="0"/>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185" algn="l"/>
                <a:tab pos="972820" algn="l"/>
              </a:tabLst>
            </a:pPr>
            <a:r>
              <a:rPr lang="en-US" spc="-10" dirty="0">
                <a:effectLst/>
                <a:latin typeface="Calibri" panose="020F0502020204030204" pitchFamily="34" charset="0"/>
                <a:ea typeface="Calibri" panose="020F0502020204030204" pitchFamily="34" charset="0"/>
              </a:rPr>
              <a:t>Lumbar</a:t>
            </a:r>
            <a:endParaRPr lang="en-US" spc="-5" dirty="0">
              <a:effectLst/>
              <a:latin typeface="Calibri" panose="020F0502020204030204" pitchFamily="34" charset="0"/>
              <a:ea typeface="Calibri" panose="020F0502020204030204" pitchFamily="34" charset="0"/>
            </a:endParaRPr>
          </a:p>
          <a:p>
            <a:pPr marL="1090613" lvl="2" indent="-342900">
              <a:lnSpc>
                <a:spcPct val="150000"/>
              </a:lnSpc>
              <a:spcBef>
                <a:spcPts val="0"/>
              </a:spcBef>
              <a:buSzPct val="100000"/>
              <a:buFont typeface="Courier New" panose="02070309020205020404" pitchFamily="49" charset="0"/>
              <a:buChar char="o"/>
              <a:tabLst>
                <a:tab pos="972820" algn="l"/>
              </a:tabLst>
            </a:pPr>
            <a:r>
              <a:rPr lang="en-US" spc="-10" dirty="0">
                <a:effectLst/>
                <a:latin typeface="Calibri" panose="020F0502020204030204" pitchFamily="34" charset="0"/>
                <a:ea typeface="Calibri" panose="020F0502020204030204" pitchFamily="34" charset="0"/>
              </a:rPr>
              <a:t>Sacral</a:t>
            </a:r>
            <a:endParaRPr lang="en-US" spc="-5" dirty="0">
              <a:effectLst/>
              <a:latin typeface="Calibri" panose="020F0502020204030204" pitchFamily="34" charset="0"/>
              <a:ea typeface="Calibri" panose="020F0502020204030204" pitchFamily="34" charset="0"/>
            </a:endParaRPr>
          </a:p>
          <a:p>
            <a:pPr marL="1028700" lvl="2" indent="-342900">
              <a:lnSpc>
                <a:spcPct val="200000"/>
              </a:lnSpc>
              <a:spcBef>
                <a:spcPts val="0"/>
              </a:spcBef>
              <a:buSzPct val="100000"/>
              <a:buFont typeface="Courier New" panose="02070309020205020404" pitchFamily="49" charset="0"/>
              <a:buChar char="o"/>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a person's body">
            <a:extLst>
              <a:ext uri="{FF2B5EF4-FFF2-40B4-BE49-F238E27FC236}">
                <a16:creationId xmlns:a16="http://schemas.microsoft.com/office/drawing/2014/main" id="{3B336F2C-0E91-26E2-51B8-E3BE936E4888}"/>
              </a:ext>
            </a:extLst>
          </p:cNvPr>
          <p:cNvPicPr>
            <a:picLocks noChangeAspect="1"/>
          </p:cNvPicPr>
          <p:nvPr/>
        </p:nvPicPr>
        <p:blipFill>
          <a:blip r:embed="rId3"/>
          <a:stretch>
            <a:fillRect/>
          </a:stretch>
        </p:blipFill>
        <p:spPr>
          <a:xfrm>
            <a:off x="5625582" y="1955333"/>
            <a:ext cx="2367092" cy="4353339"/>
          </a:xfrm>
          <a:prstGeom prst="rect">
            <a:avLst/>
          </a:prstGeom>
        </p:spPr>
      </p:pic>
    </p:spTree>
    <p:extLst>
      <p:ext uri="{BB962C8B-B14F-4D97-AF65-F5344CB8AC3E}">
        <p14:creationId xmlns:p14="http://schemas.microsoft.com/office/powerpoint/2010/main" val="4002188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08278" y="1499390"/>
            <a:ext cx="7553207" cy="4769526"/>
          </a:xfrm>
        </p:spPr>
        <p:txBody>
          <a:bodyPr/>
          <a:lstStyle/>
          <a:p>
            <a:r>
              <a:rPr lang="en-US" sz="2400" dirty="0">
                <a:effectLst/>
                <a:latin typeface="Calibri" panose="020F0502020204030204" pitchFamily="34" charset="0"/>
                <a:ea typeface="Calibri" panose="020F0502020204030204" pitchFamily="34" charset="0"/>
              </a:rPr>
              <a:t>To take this endorsement course an emergency medical technician (EMT) must have:</a:t>
            </a:r>
          </a:p>
          <a:p>
            <a:endParaRPr lang="en-US" sz="2400" dirty="0">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en-US" sz="2000" dirty="0">
                <a:latin typeface="Calibri" panose="020F0502020204030204" pitchFamily="34" charset="0"/>
                <a:ea typeface="Calibri" panose="020F0502020204030204" pitchFamily="34" charset="0"/>
              </a:rPr>
              <a:t>C</a:t>
            </a:r>
            <a:r>
              <a:rPr lang="en-US" sz="2000" dirty="0">
                <a:effectLst/>
                <a:latin typeface="Calibri" panose="020F0502020204030204" pitchFamily="34" charset="0"/>
                <a:ea typeface="Calibri" panose="020F0502020204030204" pitchFamily="34" charset="0"/>
              </a:rPr>
              <a:t>ompleted one year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certification</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as</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EMT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with</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licensed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EMS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service</a:t>
            </a:r>
          </a:p>
          <a:p>
            <a:pPr marL="285750" indent="-285750">
              <a:buFont typeface="Wingdings" panose="05000000000000000000" pitchFamily="2" charset="2"/>
              <a:buChar char="§"/>
            </a:pPr>
            <a:r>
              <a:rPr lang="en-US" sz="2000" spc="-10" dirty="0">
                <a:latin typeface="Calibri" panose="020F0502020204030204" pitchFamily="34" charset="0"/>
                <a:ea typeface="Calibri" panose="020F0502020204030204" pitchFamily="34" charset="0"/>
              </a:rPr>
              <a:t>H</a:t>
            </a:r>
            <a:r>
              <a:rPr lang="en-US" sz="2000" dirty="0">
                <a:effectLst/>
                <a:latin typeface="Calibri" panose="020F0502020204030204" pitchFamily="34" charset="0"/>
                <a:ea typeface="Calibri" panose="020F0502020204030204" pitchFamily="34" charset="0"/>
              </a:rPr>
              <a:t>ave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EMS</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agency</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recommendation</a:t>
            </a:r>
          </a:p>
          <a:p>
            <a:pPr marL="285750" indent="-285750">
              <a:buFont typeface="Wingdings" panose="05000000000000000000" pitchFamily="2" charset="2"/>
              <a:buChar char="§"/>
            </a:pPr>
            <a:r>
              <a:rPr lang="en-US" sz="2000" dirty="0">
                <a:effectLst/>
                <a:latin typeface="Calibri" panose="020F0502020204030204" pitchFamily="34" charset="0"/>
                <a:ea typeface="Calibri" panose="020F0502020204030204" pitchFamily="34" charset="0"/>
              </a:rPr>
              <a:t>MPD approval</a:t>
            </a:r>
          </a:p>
          <a:p>
            <a:endParaRPr lang="en-US" dirty="0"/>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Participant Requirements</a:t>
            </a:r>
          </a:p>
        </p:txBody>
      </p:sp>
      <p:pic>
        <p:nvPicPr>
          <p:cNvPr id="7" name="Picture 6" descr="EMS personnel outside on the ground with a back boarded patient. ">
            <a:extLst>
              <a:ext uri="{FF2B5EF4-FFF2-40B4-BE49-F238E27FC236}">
                <a16:creationId xmlns:a16="http://schemas.microsoft.com/office/drawing/2014/main" id="{8CDF016D-C4A0-27DF-18F7-C72D46913963}"/>
              </a:ext>
            </a:extLst>
          </p:cNvPr>
          <p:cNvPicPr>
            <a:picLocks noChangeAspect="1"/>
          </p:cNvPicPr>
          <p:nvPr/>
        </p:nvPicPr>
        <p:blipFill>
          <a:blip r:embed="rId3"/>
          <a:stretch>
            <a:fillRect/>
          </a:stretch>
        </p:blipFill>
        <p:spPr>
          <a:xfrm>
            <a:off x="5229704" y="4016737"/>
            <a:ext cx="3613282" cy="2167289"/>
          </a:xfrm>
          <a:prstGeom prst="rect">
            <a:avLst/>
          </a:prstGeom>
        </p:spPr>
      </p:pic>
    </p:spTree>
    <p:extLst>
      <p:ext uri="{BB962C8B-B14F-4D97-AF65-F5344CB8AC3E}">
        <p14:creationId xmlns:p14="http://schemas.microsoft.com/office/powerpoint/2010/main" val="2338412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Peripheral nervous system</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Categories</a:t>
            </a:r>
            <a:endParaRPr lang="en-US" dirty="0">
              <a:effectLst/>
              <a:latin typeface="+mn-lt"/>
              <a:ea typeface="Calibri" panose="020F0502020204030204" pitchFamily="34" charset="0"/>
            </a:endParaRPr>
          </a:p>
          <a:p>
            <a:pPr marL="1257300" marR="0" lvl="2" indent="-342900">
              <a:lnSpc>
                <a:spcPct val="100000"/>
              </a:lnSpc>
              <a:spcBef>
                <a:spcPts val="0"/>
              </a:spcBef>
              <a:spcAft>
                <a:spcPts val="0"/>
              </a:spcAft>
              <a:buSzPct val="100000"/>
              <a:buFont typeface="Courier New" panose="02070309020205020404" pitchFamily="49" charset="0"/>
              <a:buChar char="o"/>
              <a:tabLst>
                <a:tab pos="1201420" algn="l"/>
              </a:tabLst>
            </a:pPr>
            <a:r>
              <a:rPr lang="en-US" sz="2000" spc="-15" dirty="0">
                <a:effectLst/>
                <a:latin typeface="Calibri" panose="020F0502020204030204" pitchFamily="34" charset="0"/>
                <a:ea typeface="Arial" panose="020B0604020202020204" pitchFamily="34" charset="0"/>
              </a:rPr>
              <a:t>Somatic</a:t>
            </a:r>
            <a:r>
              <a:rPr lang="en-US" sz="2000" spc="-20"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sensory</a:t>
            </a:r>
            <a:endParaRPr lang="en-US" sz="2000" spc="-15" dirty="0">
              <a:effectLst/>
              <a:latin typeface="Calibri" panose="020F0502020204030204" pitchFamily="34" charset="0"/>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2000" spc="-20" dirty="0">
                <a:effectLst/>
                <a:latin typeface="Calibri" panose="020F0502020204030204" pitchFamily="34" charset="0"/>
                <a:ea typeface="Arial" panose="020B0604020202020204" pitchFamily="34" charset="0"/>
              </a:rPr>
              <a:t>Pain</a:t>
            </a:r>
            <a:endParaRPr lang="en-US" sz="2000" spc="-15" dirty="0">
              <a:effectLst/>
              <a:latin typeface="Calibri" panose="020F0502020204030204" pitchFamily="34" charset="0"/>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2000" spc="-10" dirty="0">
                <a:effectLst/>
                <a:latin typeface="Calibri" panose="020F0502020204030204" pitchFamily="34" charset="0"/>
                <a:ea typeface="Arial" panose="020B0604020202020204" pitchFamily="34" charset="0"/>
              </a:rPr>
              <a:t>Temperature</a:t>
            </a:r>
            <a:endParaRPr lang="en-US" sz="2000" spc="-15" dirty="0">
              <a:effectLst/>
              <a:latin typeface="Calibri" panose="020F0502020204030204" pitchFamily="34" charset="0"/>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2000" spc="-20" dirty="0">
                <a:effectLst/>
                <a:latin typeface="Calibri" panose="020F0502020204030204" pitchFamily="34" charset="0"/>
                <a:ea typeface="Arial" panose="020B0604020202020204" pitchFamily="34" charset="0"/>
              </a:rPr>
              <a:t>Touch</a:t>
            </a:r>
            <a:endParaRPr lang="en-US" sz="2000" spc="-15" dirty="0">
              <a:effectLst/>
              <a:latin typeface="Calibri" panose="020F0502020204030204" pitchFamily="34" charset="0"/>
              <a:ea typeface="Arial" panose="020B0604020202020204" pitchFamily="34" charset="0"/>
            </a:endParaRPr>
          </a:p>
          <a:p>
            <a:pPr marL="1714500" marR="0" lvl="3" indent="-342900">
              <a:lnSpc>
                <a:spcPct val="100000"/>
              </a:lnSpc>
              <a:spcBef>
                <a:spcPts val="5"/>
              </a:spcBef>
              <a:spcAft>
                <a:spcPts val="0"/>
              </a:spcAft>
              <a:buSzPct val="100000"/>
              <a:buFont typeface="Arial" panose="020B0604020202020204" pitchFamily="34" charset="0"/>
              <a:buChar char="•"/>
              <a:tabLst>
                <a:tab pos="1486535" algn="l"/>
              </a:tabLst>
            </a:pPr>
            <a:r>
              <a:rPr lang="en-US" sz="2000" spc="-10" dirty="0">
                <a:effectLst/>
                <a:latin typeface="Calibri" panose="020F0502020204030204" pitchFamily="34" charset="0"/>
                <a:ea typeface="Arial" panose="020B0604020202020204" pitchFamily="34" charset="0"/>
              </a:rPr>
              <a:t>Pressure</a:t>
            </a:r>
            <a:endParaRPr lang="en-US" sz="2000" spc="-15" dirty="0">
              <a:effectLst/>
              <a:latin typeface="Calibri" panose="020F0502020204030204" pitchFamily="34" charset="0"/>
              <a:ea typeface="Arial" panose="020B0604020202020204" pitchFamily="34" charset="0"/>
            </a:endParaRPr>
          </a:p>
          <a:p>
            <a:pPr marL="1714500" marR="0" lvl="3" indent="-342900">
              <a:lnSpc>
                <a:spcPct val="100000"/>
              </a:lnSpc>
              <a:spcBef>
                <a:spcPts val="0"/>
              </a:spcBef>
              <a:spcAft>
                <a:spcPts val="0"/>
              </a:spcAft>
              <a:buSzPct val="100000"/>
              <a:buFont typeface="Arial" panose="020B0604020202020204" pitchFamily="34" charset="0"/>
              <a:buChar char="•"/>
              <a:tabLst>
                <a:tab pos="1486535" algn="l"/>
              </a:tabLst>
            </a:pPr>
            <a:r>
              <a:rPr lang="en-US" sz="2000" spc="-15" dirty="0">
                <a:effectLst/>
                <a:latin typeface="Calibri" panose="020F0502020204030204" pitchFamily="34" charset="0"/>
                <a:ea typeface="Arial" panose="020B0604020202020204" pitchFamily="34" charset="0"/>
              </a:rPr>
              <a:t>Position</a:t>
            </a:r>
            <a:r>
              <a:rPr lang="en-US" sz="2000" spc="-3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or</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muscle</a:t>
            </a:r>
            <a:r>
              <a:rPr lang="en-US" sz="2000" spc="-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sense</a:t>
            </a:r>
          </a:p>
          <a:p>
            <a:pPr marL="1371600" marR="0" lvl="3" indent="0">
              <a:lnSpc>
                <a:spcPct val="100000"/>
              </a:lnSpc>
              <a:spcBef>
                <a:spcPts val="0"/>
              </a:spcBef>
              <a:spcAft>
                <a:spcPts val="0"/>
              </a:spcAft>
              <a:buSzPct val="100000"/>
              <a:buNone/>
              <a:tabLst>
                <a:tab pos="1486535" algn="l"/>
              </a:tabLst>
            </a:pPr>
            <a:endParaRPr lang="en-US" sz="2000" spc="-10" dirty="0">
              <a:effectLst/>
              <a:latin typeface="Calibri" panose="020F0502020204030204" pitchFamily="34" charset="0"/>
              <a:ea typeface="Arial" panose="020B0604020202020204" pitchFamily="34" charset="0"/>
            </a:endParaRPr>
          </a:p>
          <a:p>
            <a:pPr marL="1314450" lvl="1" indent="-342900">
              <a:lnSpc>
                <a:spcPct val="100000"/>
              </a:lnSpc>
              <a:spcBef>
                <a:spcPts val="0"/>
              </a:spcBef>
              <a:buSzPct val="100000"/>
              <a:tabLst>
                <a:tab pos="1486535" algn="l"/>
              </a:tabLst>
            </a:pPr>
            <a:r>
              <a:rPr lang="en-US" spc="-10" dirty="0">
                <a:latin typeface="Calibri" panose="020F0502020204030204" pitchFamily="34" charset="0"/>
                <a:ea typeface="Arial" panose="020B0604020202020204" pitchFamily="34" charset="0"/>
              </a:rPr>
              <a:t>Somatic motor</a:t>
            </a:r>
            <a:endParaRPr lang="en-US" spc="-15" dirty="0">
              <a:effectLst/>
              <a:latin typeface="Calibri" panose="020F0502020204030204" pitchFamily="34" charset="0"/>
              <a:ea typeface="Arial" panose="020B0604020202020204" pitchFamily="34" charset="0"/>
            </a:endParaRPr>
          </a:p>
          <a:p>
            <a:pPr marL="685800" lvl="2" indent="0">
              <a:lnSpc>
                <a:spcPct val="200000"/>
              </a:lnSpc>
              <a:spcBef>
                <a:spcPts val="0"/>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a human nervous system">
            <a:extLst>
              <a:ext uri="{FF2B5EF4-FFF2-40B4-BE49-F238E27FC236}">
                <a16:creationId xmlns:a16="http://schemas.microsoft.com/office/drawing/2014/main" id="{9118B49C-3D5A-A60A-36BD-49B8AEBEA8E0}"/>
              </a:ext>
            </a:extLst>
          </p:cNvPr>
          <p:cNvPicPr>
            <a:picLocks noChangeAspect="1"/>
          </p:cNvPicPr>
          <p:nvPr/>
        </p:nvPicPr>
        <p:blipFill>
          <a:blip r:embed="rId3"/>
          <a:stretch>
            <a:fillRect/>
          </a:stretch>
        </p:blipFill>
        <p:spPr>
          <a:xfrm>
            <a:off x="5160755" y="2034221"/>
            <a:ext cx="3233551" cy="4149805"/>
          </a:xfrm>
          <a:prstGeom prst="rect">
            <a:avLst/>
          </a:prstGeom>
        </p:spPr>
      </p:pic>
    </p:spTree>
    <p:extLst>
      <p:ext uri="{BB962C8B-B14F-4D97-AF65-F5344CB8AC3E}">
        <p14:creationId xmlns:p14="http://schemas.microsoft.com/office/powerpoint/2010/main" val="157086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73630" y="1606082"/>
            <a:ext cx="6542787" cy="4662833"/>
          </a:xfrm>
        </p:spPr>
        <p:txBody>
          <a:bodyPr/>
          <a:lstStyle/>
          <a:p>
            <a:pPr algn="ctr"/>
            <a:r>
              <a:rPr lang="en-US" b="1" dirty="0">
                <a:effectLst/>
                <a:latin typeface="+mn-lt"/>
                <a:ea typeface="Calibri" panose="020F0502020204030204" pitchFamily="34" charset="0"/>
              </a:rPr>
              <a:t>                     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Peripheral nervous system</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Categories</a:t>
            </a:r>
          </a:p>
          <a:p>
            <a:pPr marL="457200" lvl="1" indent="0">
              <a:lnSpc>
                <a:spcPct val="100000"/>
              </a:lnSpc>
              <a:spcBef>
                <a:spcPts val="125"/>
              </a:spcBef>
              <a:buSzPct val="100000"/>
              <a:buNone/>
              <a:tabLst>
                <a:tab pos="515620" algn="l"/>
              </a:tabLst>
            </a:pPr>
            <a:endParaRPr lang="en-US" dirty="0">
              <a:effectLst/>
              <a:latin typeface="+mn-lt"/>
              <a:ea typeface="Calibri" panose="020F0502020204030204" pitchFamily="34" charset="0"/>
            </a:endParaRPr>
          </a:p>
          <a:p>
            <a:pPr marL="1028700" lvl="1" indent="-342900">
              <a:lnSpc>
                <a:spcPct val="150000"/>
              </a:lnSpc>
              <a:spcBef>
                <a:spcPts val="0"/>
              </a:spcBef>
              <a:buSzPct val="100000"/>
              <a:tabLst>
                <a:tab pos="1201420" algn="l"/>
              </a:tabLst>
            </a:pPr>
            <a:r>
              <a:rPr lang="en-US" spc="-15" dirty="0">
                <a:effectLst/>
                <a:latin typeface="Calibri" panose="020F0502020204030204" pitchFamily="34" charset="0"/>
                <a:ea typeface="Arial" panose="020B0604020202020204" pitchFamily="34" charset="0"/>
              </a:rPr>
              <a:t>Visceral</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sensory</a:t>
            </a:r>
            <a:endParaRPr lang="en-US" sz="2000" spc="-15" dirty="0">
              <a:effectLst/>
              <a:latin typeface="Calibri" panose="020F0502020204030204" pitchFamily="34" charset="0"/>
              <a:ea typeface="Arial" panose="020B0604020202020204" pitchFamily="34" charset="0"/>
            </a:endParaRPr>
          </a:p>
          <a:p>
            <a:pPr marL="1028700" lvl="1" indent="-342900">
              <a:lnSpc>
                <a:spcPct val="150000"/>
              </a:lnSpc>
              <a:spcBef>
                <a:spcPts val="5"/>
              </a:spcBef>
              <a:buSzPct val="100000"/>
              <a:tabLst>
                <a:tab pos="1201420" algn="l"/>
              </a:tabLst>
            </a:pPr>
            <a:r>
              <a:rPr lang="en-US" spc="-15" dirty="0">
                <a:effectLst/>
                <a:latin typeface="Calibri" panose="020F0502020204030204" pitchFamily="34" charset="0"/>
                <a:ea typeface="Arial" panose="020B0604020202020204" pitchFamily="34" charset="0"/>
              </a:rPr>
              <a:t>Visceral</a:t>
            </a:r>
            <a:r>
              <a:rPr lang="en-US" spc="-35"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motor</a:t>
            </a:r>
            <a:endParaRPr lang="en-US" spc="-15" dirty="0">
              <a:effectLst/>
              <a:latin typeface="Calibri" panose="020F0502020204030204" pitchFamily="34" charset="0"/>
              <a:ea typeface="Arial" panose="020B0604020202020204" pitchFamily="34" charset="0"/>
            </a:endParaRPr>
          </a:p>
          <a:p>
            <a:pPr marL="685800" lvl="2" indent="0">
              <a:lnSpc>
                <a:spcPct val="200000"/>
              </a:lnSpc>
              <a:spcBef>
                <a:spcPts val="0"/>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the visceral sensory and motor nervous system">
            <a:extLst>
              <a:ext uri="{FF2B5EF4-FFF2-40B4-BE49-F238E27FC236}">
                <a16:creationId xmlns:a16="http://schemas.microsoft.com/office/drawing/2014/main" id="{9E9BDF5D-3C9F-D0F5-E7A3-282F1F24EF49}"/>
              </a:ext>
            </a:extLst>
          </p:cNvPr>
          <p:cNvPicPr>
            <a:picLocks noChangeAspect="1"/>
          </p:cNvPicPr>
          <p:nvPr/>
        </p:nvPicPr>
        <p:blipFill>
          <a:blip r:embed="rId3"/>
          <a:stretch>
            <a:fillRect/>
          </a:stretch>
        </p:blipFill>
        <p:spPr>
          <a:xfrm>
            <a:off x="5009320" y="2044621"/>
            <a:ext cx="3132422" cy="4224294"/>
          </a:xfrm>
          <a:prstGeom prst="rect">
            <a:avLst/>
          </a:prstGeom>
        </p:spPr>
      </p:pic>
    </p:spTree>
    <p:extLst>
      <p:ext uri="{BB962C8B-B14F-4D97-AF65-F5344CB8AC3E}">
        <p14:creationId xmlns:p14="http://schemas.microsoft.com/office/powerpoint/2010/main" val="3759524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iagram of anatomy">
            <a:extLst>
              <a:ext uri="{FF2B5EF4-FFF2-40B4-BE49-F238E27FC236}">
                <a16:creationId xmlns:a16="http://schemas.microsoft.com/office/drawing/2014/main" id="{2669C495-05BE-148B-AC78-44BC9D390919}"/>
              </a:ext>
            </a:extLst>
          </p:cNvPr>
          <p:cNvPicPr>
            <a:picLocks noChangeAspect="1"/>
          </p:cNvPicPr>
          <p:nvPr/>
        </p:nvPicPr>
        <p:blipFill>
          <a:blip r:embed="rId3"/>
          <a:stretch>
            <a:fillRect/>
          </a:stretch>
        </p:blipFill>
        <p:spPr>
          <a:xfrm>
            <a:off x="4958206" y="1825409"/>
            <a:ext cx="4077883" cy="4539530"/>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7911" y="1606082"/>
            <a:ext cx="8662279"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Peripheral nervous system</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00000"/>
              </a:lnSpc>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Brachial plexus</a:t>
            </a:r>
            <a:endParaRPr lang="en-US" dirty="0">
              <a:effectLst/>
              <a:latin typeface="+mn-lt"/>
              <a:ea typeface="Calibri" panose="020F0502020204030204" pitchFamily="34" charset="0"/>
            </a:endParaRPr>
          </a:p>
          <a:p>
            <a:pPr marL="1028700" lvl="1" indent="-342900">
              <a:lnSpc>
                <a:spcPct val="100000"/>
              </a:lnSpc>
              <a:spcBef>
                <a:spcPts val="0"/>
              </a:spcBef>
              <a:buSzPct val="100000"/>
              <a:tabLst>
                <a:tab pos="1201420" algn="l"/>
              </a:tabLst>
            </a:pPr>
            <a:r>
              <a:rPr lang="en-US" spc="-15" dirty="0">
                <a:latin typeface="Calibri" panose="020F0502020204030204" pitchFamily="34" charset="0"/>
                <a:ea typeface="Arial" panose="020B0604020202020204" pitchFamily="34" charset="0"/>
              </a:rPr>
              <a:t>C</a:t>
            </a:r>
            <a:r>
              <a:rPr lang="en-US" spc="-15" dirty="0">
                <a:effectLst/>
                <a:latin typeface="Calibri" panose="020F0502020204030204" pitchFamily="34" charset="0"/>
                <a:ea typeface="Arial" panose="020B0604020202020204" pitchFamily="34" charset="0"/>
              </a:rPr>
              <a:t>ollection</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of</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nerves at</a:t>
            </a:r>
            <a:r>
              <a:rPr lang="en-US" spc="-25" dirty="0">
                <a:effectLst/>
                <a:latin typeface="Calibri" panose="020F0502020204030204" pitchFamily="34" charset="0"/>
                <a:ea typeface="Arial" panose="020B0604020202020204" pitchFamily="34" charset="0"/>
              </a:rPr>
              <a:t> </a:t>
            </a:r>
          </a:p>
          <a:p>
            <a:pPr marL="685800" lvl="1" indent="0">
              <a:lnSpc>
                <a:spcPct val="100000"/>
              </a:lnSpc>
              <a:spcBef>
                <a:spcPts val="0"/>
              </a:spcBef>
              <a:buSzPct val="100000"/>
              <a:buNone/>
              <a:tabLst>
                <a:tab pos="1201420" algn="l"/>
              </a:tabLst>
            </a:pPr>
            <a:r>
              <a:rPr lang="en-US" spc="-25" dirty="0">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the</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posterior</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triangle of</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the </a:t>
            </a:r>
            <a:r>
              <a:rPr lang="en-US" spc="-20" dirty="0">
                <a:effectLst/>
                <a:latin typeface="Calibri" panose="020F0502020204030204" pitchFamily="34" charset="0"/>
                <a:ea typeface="Arial" panose="020B0604020202020204" pitchFamily="34" charset="0"/>
              </a:rPr>
              <a:t>neck</a:t>
            </a:r>
            <a:endParaRPr lang="en-US" spc="-15" dirty="0">
              <a:effectLst/>
              <a:latin typeface="Calibri" panose="020F0502020204030204" pitchFamily="34" charset="0"/>
              <a:ea typeface="Arial" panose="020B0604020202020204" pitchFamily="34" charset="0"/>
            </a:endParaRPr>
          </a:p>
          <a:p>
            <a:pPr marL="1028700" lvl="1" indent="-342900">
              <a:lnSpc>
                <a:spcPct val="100000"/>
              </a:lnSpc>
              <a:spcBef>
                <a:spcPts val="0"/>
              </a:spcBef>
              <a:buSzPct val="100000"/>
              <a:tabLst>
                <a:tab pos="1201420" algn="l"/>
              </a:tabLst>
            </a:pPr>
            <a:r>
              <a:rPr lang="en-US" spc="-15" dirty="0">
                <a:effectLst/>
                <a:latin typeface="Calibri" panose="020F0502020204030204" pitchFamily="34" charset="0"/>
                <a:ea typeface="Arial" panose="020B0604020202020204" pitchFamily="34" charset="0"/>
              </a:rPr>
              <a:t>May</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be</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injured at</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birth,</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or</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in </a:t>
            </a:r>
          </a:p>
          <a:p>
            <a:pPr marL="685800" lvl="1" indent="0">
              <a:lnSpc>
                <a:spcPct val="100000"/>
              </a:lnSpc>
              <a:spcBef>
                <a:spcPts val="0"/>
              </a:spcBef>
              <a:buSzPct val="100000"/>
              <a:buNone/>
              <a:tabLst>
                <a:tab pos="1201420" algn="l"/>
              </a:tabLst>
            </a:pPr>
            <a:r>
              <a:rPr lang="en-US" spc="-15" dirty="0">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injuries causing permanent</a:t>
            </a:r>
            <a:r>
              <a:rPr lang="en-US" spc="-10" dirty="0">
                <a:effectLst/>
                <a:latin typeface="Calibri" panose="020F0502020204030204" pitchFamily="34" charset="0"/>
                <a:ea typeface="Arial" panose="020B0604020202020204" pitchFamily="34" charset="0"/>
              </a:rPr>
              <a:t> disability</a:t>
            </a:r>
            <a:endParaRPr lang="en-US" spc="-15" dirty="0">
              <a:effectLst/>
              <a:latin typeface="Calibri" panose="020F0502020204030204" pitchFamily="34" charset="0"/>
              <a:ea typeface="Arial" panose="020B0604020202020204" pitchFamily="34" charset="0"/>
            </a:endParaRPr>
          </a:p>
          <a:p>
            <a:pPr marL="1028700" lvl="1" indent="-342900">
              <a:lnSpc>
                <a:spcPct val="100000"/>
              </a:lnSpc>
              <a:spcBef>
                <a:spcPts val="0"/>
              </a:spcBef>
              <a:buSzPct val="100000"/>
              <a:tabLst>
                <a:tab pos="1201420" algn="l"/>
              </a:tabLst>
            </a:pPr>
            <a:r>
              <a:rPr lang="en-US" spc="-15" dirty="0">
                <a:effectLst/>
                <a:latin typeface="Calibri" panose="020F0502020204030204" pitchFamily="34" charset="0"/>
                <a:ea typeface="Arial" panose="020B0604020202020204" pitchFamily="34" charset="0"/>
              </a:rPr>
              <a:t>Major </a:t>
            </a:r>
            <a:r>
              <a:rPr lang="en-US" spc="-10" dirty="0">
                <a:effectLst/>
                <a:latin typeface="Calibri" panose="020F0502020204030204" pitchFamily="34" charset="0"/>
                <a:ea typeface="Arial" panose="020B0604020202020204" pitchFamily="34" charset="0"/>
              </a:rPr>
              <a:t>nerves</a:t>
            </a:r>
            <a:endParaRPr lang="en-US" spc="-15" dirty="0">
              <a:effectLst/>
              <a:latin typeface="Calibri" panose="020F0502020204030204" pitchFamily="34" charset="0"/>
              <a:ea typeface="Arial" panose="020B0604020202020204" pitchFamily="34" charset="0"/>
            </a:endParaRPr>
          </a:p>
          <a:p>
            <a:pPr marL="685800" lvl="2" indent="0">
              <a:lnSpc>
                <a:spcPct val="200000"/>
              </a:lnSpc>
              <a:spcBef>
                <a:spcPts val="0"/>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spTree>
    <p:extLst>
      <p:ext uri="{BB962C8B-B14F-4D97-AF65-F5344CB8AC3E}">
        <p14:creationId xmlns:p14="http://schemas.microsoft.com/office/powerpoint/2010/main" val="1026626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Autonomic nervous system- </a:t>
            </a:r>
            <a:r>
              <a:rPr lang="en-US" dirty="0">
                <a:latin typeface="+mn-lt"/>
                <a:ea typeface="Calibri" panose="020F0502020204030204" pitchFamily="34" charset="0"/>
              </a:rPr>
              <a:t>Function beyond conscious control </a:t>
            </a:r>
          </a:p>
          <a:p>
            <a:pPr marL="457200" lvl="1" indent="0">
              <a:lnSpc>
                <a:spcPct val="100000"/>
              </a:lnSpc>
              <a:spcBef>
                <a:spcPts val="125"/>
              </a:spcBef>
              <a:buSzPct val="100000"/>
              <a:buNone/>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Divisions</a:t>
            </a:r>
            <a:endParaRPr lang="en-US"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2000" spc="-15" dirty="0">
                <a:effectLst/>
                <a:latin typeface="Calibri" panose="020F0502020204030204" pitchFamily="34" charset="0"/>
                <a:ea typeface="Arial" panose="020B0604020202020204" pitchFamily="34" charset="0"/>
              </a:rPr>
              <a:t>Sympathetic </a:t>
            </a:r>
          </a:p>
          <a:p>
            <a:pPr marL="1428750" lvl="3" indent="-342900">
              <a:lnSpc>
                <a:spcPct val="150000"/>
              </a:lnSpc>
              <a:spcBef>
                <a:spcPts val="5"/>
              </a:spcBef>
              <a:buSzPct val="100000"/>
              <a:buFont typeface="Arial" panose="020B0604020202020204" pitchFamily="34" charset="0"/>
              <a:buChar char="•"/>
              <a:tabLst>
                <a:tab pos="1201420" algn="l"/>
              </a:tabLst>
            </a:pPr>
            <a:r>
              <a:rPr lang="en-US" sz="2000" spc="-15" dirty="0">
                <a:effectLst/>
                <a:latin typeface="Calibri" panose="020F0502020204030204" pitchFamily="34" charset="0"/>
                <a:ea typeface="Arial" panose="020B0604020202020204" pitchFamily="34" charset="0"/>
              </a:rPr>
              <a:t>More</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widespread</a:t>
            </a:r>
            <a:r>
              <a:rPr lang="en-US" sz="2000" spc="-25"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effects</a:t>
            </a:r>
            <a:endParaRPr lang="en-US" sz="2000" spc="-15" dirty="0">
              <a:effectLst/>
              <a:latin typeface="Calibri" panose="020F0502020204030204" pitchFamily="34" charset="0"/>
              <a:ea typeface="Arial" panose="020B0604020202020204" pitchFamily="34" charset="0"/>
            </a:endParaRPr>
          </a:p>
          <a:p>
            <a:pPr marL="1428750" marR="1046480" lvl="3" indent="-342900">
              <a:lnSpc>
                <a:spcPct val="150000"/>
              </a:lnSpc>
              <a:spcBef>
                <a:spcPts val="0"/>
              </a:spcBef>
              <a:buSzPct val="100000"/>
              <a:buFont typeface="Arial" panose="020B0604020202020204" pitchFamily="34" charset="0"/>
              <a:buChar char="•"/>
              <a:tabLst>
                <a:tab pos="1201420" algn="l"/>
              </a:tabLst>
            </a:pPr>
            <a:r>
              <a:rPr lang="en-US" sz="2000" spc="-15" dirty="0">
                <a:effectLst/>
                <a:latin typeface="Calibri" panose="020F0502020204030204" pitchFamily="34" charset="0"/>
                <a:ea typeface="Arial" panose="020B0604020202020204" pitchFamily="34" charset="0"/>
              </a:rPr>
              <a:t>Stimulation</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causes increased heart rate,</a:t>
            </a:r>
            <a:r>
              <a:rPr lang="en-US" sz="2000" spc="-3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increased BP, rise in</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blood</a:t>
            </a:r>
            <a:r>
              <a:rPr lang="en-US" sz="2000" spc="-3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sugar, </a:t>
            </a:r>
            <a:r>
              <a:rPr lang="en-US" sz="2000" spc="-10" dirty="0">
                <a:effectLst/>
                <a:latin typeface="Calibri" panose="020F0502020204030204" pitchFamily="34" charset="0"/>
                <a:ea typeface="Arial" panose="020B0604020202020204" pitchFamily="34" charset="0"/>
              </a:rPr>
              <a:t>bronchodilation</a:t>
            </a:r>
            <a:endParaRPr lang="en-US" sz="2000" spc="-15" dirty="0">
              <a:effectLst/>
              <a:latin typeface="Calibri" panose="020F0502020204030204" pitchFamily="34" charset="0"/>
              <a:ea typeface="Arial" panose="020B0604020202020204" pitchFamily="34" charset="0"/>
            </a:endParaRPr>
          </a:p>
          <a:p>
            <a:pPr marL="1428750" lvl="3" indent="-342900">
              <a:lnSpc>
                <a:spcPct val="150000"/>
              </a:lnSpc>
              <a:spcBef>
                <a:spcPts val="0"/>
              </a:spcBef>
              <a:buSzPct val="100000"/>
              <a:buFont typeface="Arial" panose="020B0604020202020204" pitchFamily="34" charset="0"/>
              <a:buChar char="•"/>
              <a:tabLst>
                <a:tab pos="1201420" algn="l"/>
              </a:tabLst>
            </a:pPr>
            <a:r>
              <a:rPr lang="en-US" sz="2000" spc="-15" dirty="0">
                <a:effectLst/>
                <a:latin typeface="Calibri" panose="020F0502020204030204" pitchFamily="34" charset="0"/>
                <a:ea typeface="Arial" panose="020B0604020202020204" pitchFamily="34" charset="0"/>
              </a:rPr>
              <a:t>“Fight</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or </a:t>
            </a:r>
            <a:r>
              <a:rPr lang="en-US" sz="2000" spc="-10" dirty="0">
                <a:effectLst/>
                <a:latin typeface="Calibri" panose="020F0502020204030204" pitchFamily="34" charset="0"/>
                <a:ea typeface="Arial" panose="020B0604020202020204" pitchFamily="34" charset="0"/>
              </a:rPr>
              <a:t>flight”</a:t>
            </a:r>
            <a:endParaRPr lang="en-US" sz="2000" spc="-15" dirty="0">
              <a:effectLst/>
              <a:latin typeface="Calibri" panose="020F0502020204030204" pitchFamily="34" charset="0"/>
              <a:ea typeface="Arial" panose="020B0604020202020204" pitchFamily="34" charset="0"/>
            </a:endParaRPr>
          </a:p>
          <a:p>
            <a:pPr marL="685800" lvl="2" indent="0">
              <a:lnSpc>
                <a:spcPct val="200000"/>
              </a:lnSpc>
              <a:spcBef>
                <a:spcPts val="0"/>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spTree>
    <p:extLst>
      <p:ext uri="{BB962C8B-B14F-4D97-AF65-F5344CB8AC3E}">
        <p14:creationId xmlns:p14="http://schemas.microsoft.com/office/powerpoint/2010/main" val="2926270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Autonomic nervous system- </a:t>
            </a:r>
            <a:r>
              <a:rPr lang="en-US" dirty="0">
                <a:latin typeface="+mn-lt"/>
                <a:ea typeface="Calibri" panose="020F0502020204030204" pitchFamily="34" charset="0"/>
              </a:rPr>
              <a:t>Function beyond conscious control </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Divisions</a:t>
            </a:r>
            <a:endParaRPr lang="en-US" dirty="0">
              <a:effectLst/>
              <a:latin typeface="+mn-lt"/>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2000" spc="-15" dirty="0">
                <a:latin typeface="Calibri" panose="020F0502020204030204" pitchFamily="34" charset="0"/>
                <a:ea typeface="Arial" panose="020B0604020202020204" pitchFamily="34" charset="0"/>
              </a:rPr>
              <a:t>Parasympathetic</a:t>
            </a:r>
            <a:endParaRPr lang="en-US" sz="2000" spc="-15" dirty="0">
              <a:effectLst/>
              <a:latin typeface="Calibri" panose="020F0502020204030204" pitchFamily="34" charset="0"/>
              <a:ea typeface="Arial" panose="020B0604020202020204" pitchFamily="34" charset="0"/>
            </a:endParaRPr>
          </a:p>
          <a:p>
            <a:pPr marL="1485900" lvl="3" indent="-342900">
              <a:lnSpc>
                <a:spcPct val="150000"/>
              </a:lnSpc>
              <a:spcBef>
                <a:spcPts val="0"/>
              </a:spcBef>
              <a:buSzPct val="100000"/>
              <a:buFont typeface="Arial" panose="020B0604020202020204" pitchFamily="34" charset="0"/>
              <a:buChar char="•"/>
              <a:tabLst>
                <a:tab pos="1143635" algn="l"/>
              </a:tabLst>
            </a:pPr>
            <a:r>
              <a:rPr lang="en-US" sz="2000" spc="-15" dirty="0">
                <a:effectLst/>
                <a:latin typeface="Calibri" panose="020F0502020204030204" pitchFamily="34" charset="0"/>
                <a:ea typeface="Arial" panose="020B0604020202020204" pitchFamily="34" charset="0"/>
              </a:rPr>
              <a:t>Effects</a:t>
            </a:r>
            <a:r>
              <a:rPr lang="en-US" sz="2000" spc="-3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more</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apparent in quiet</a:t>
            </a:r>
            <a:r>
              <a:rPr lang="en-US" sz="2000" spc="-5" dirty="0">
                <a:effectLst/>
                <a:latin typeface="Calibri" panose="020F0502020204030204" pitchFamily="34" charset="0"/>
                <a:ea typeface="Arial" panose="020B0604020202020204" pitchFamily="34" charset="0"/>
              </a:rPr>
              <a:t> </a:t>
            </a:r>
            <a:r>
              <a:rPr lang="en-US" sz="2000" spc="-20" dirty="0">
                <a:effectLst/>
                <a:latin typeface="Calibri" panose="020F0502020204030204" pitchFamily="34" charset="0"/>
                <a:ea typeface="Arial" panose="020B0604020202020204" pitchFamily="34" charset="0"/>
              </a:rPr>
              <a:t>state</a:t>
            </a:r>
            <a:endParaRPr lang="en-US" sz="2000" spc="-15" dirty="0">
              <a:effectLst/>
              <a:latin typeface="Calibri" panose="020F0502020204030204" pitchFamily="34" charset="0"/>
              <a:ea typeface="Arial" panose="020B0604020202020204" pitchFamily="34" charset="0"/>
            </a:endParaRPr>
          </a:p>
          <a:p>
            <a:pPr marL="1485900" lvl="3" indent="-342900">
              <a:lnSpc>
                <a:spcPct val="150000"/>
              </a:lnSpc>
              <a:spcBef>
                <a:spcPts val="0"/>
              </a:spcBef>
              <a:buSzPct val="100000"/>
              <a:buFont typeface="Arial" panose="020B0604020202020204" pitchFamily="34" charset="0"/>
              <a:buChar char="•"/>
              <a:tabLst>
                <a:tab pos="1143635" algn="l"/>
              </a:tabLst>
            </a:pPr>
            <a:r>
              <a:rPr lang="en-US" sz="2000" spc="-15" dirty="0">
                <a:effectLst/>
                <a:latin typeface="Calibri" panose="020F0502020204030204" pitchFamily="34" charset="0"/>
                <a:ea typeface="Arial" panose="020B0604020202020204" pitchFamily="34" charset="0"/>
              </a:rPr>
              <a:t>Body</a:t>
            </a:r>
            <a:r>
              <a:rPr lang="en-US" sz="2000" spc="-3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conservation</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processes, i.e., digestion</a:t>
            </a:r>
            <a:r>
              <a:rPr lang="en-US" sz="2000" spc="-3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and</a:t>
            </a:r>
            <a:r>
              <a:rPr lang="en-US" sz="2000" spc="-2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storage of</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materials for</a:t>
            </a:r>
            <a:r>
              <a:rPr lang="en-US" sz="2000" spc="-2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well-</a:t>
            </a:r>
            <a:r>
              <a:rPr lang="en-US" sz="2000" spc="-10" dirty="0">
                <a:effectLst/>
                <a:latin typeface="Calibri" panose="020F0502020204030204" pitchFamily="34" charset="0"/>
                <a:ea typeface="Arial" panose="020B0604020202020204" pitchFamily="34" charset="0"/>
              </a:rPr>
              <a:t>being</a:t>
            </a:r>
            <a:endParaRPr lang="en-US" sz="2000" spc="-15" dirty="0">
              <a:effectLst/>
              <a:latin typeface="Calibri" panose="020F0502020204030204" pitchFamily="34" charset="0"/>
              <a:ea typeface="Arial" panose="020B0604020202020204" pitchFamily="34" charset="0"/>
            </a:endParaRPr>
          </a:p>
          <a:p>
            <a:pPr marL="1485900" lvl="3" indent="-342900">
              <a:lnSpc>
                <a:spcPct val="150000"/>
              </a:lnSpc>
              <a:spcBef>
                <a:spcPts val="5"/>
              </a:spcBef>
              <a:buSzPct val="100000"/>
              <a:buFont typeface="Arial" panose="020B0604020202020204" pitchFamily="34" charset="0"/>
              <a:buChar char="•"/>
              <a:tabLst>
                <a:tab pos="1143635" algn="l"/>
              </a:tabLst>
            </a:pPr>
            <a:r>
              <a:rPr lang="en-US" sz="2000" spc="-15" dirty="0">
                <a:effectLst/>
                <a:latin typeface="Calibri" panose="020F0502020204030204" pitchFamily="34" charset="0"/>
                <a:ea typeface="Arial" panose="020B0604020202020204" pitchFamily="34" charset="0"/>
              </a:rPr>
              <a:t>Complementary</a:t>
            </a:r>
            <a:r>
              <a:rPr lang="en-US" sz="2000" spc="-40"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effects</a:t>
            </a:r>
            <a:endParaRPr lang="en-US" sz="2000" spc="-15" dirty="0">
              <a:effectLst/>
              <a:latin typeface="Calibri" panose="020F0502020204030204" pitchFamily="34" charset="0"/>
              <a:ea typeface="Arial" panose="020B0604020202020204" pitchFamily="34" charset="0"/>
            </a:endParaRPr>
          </a:p>
          <a:p>
            <a:pPr marL="1428750" lvl="3" indent="-342900">
              <a:lnSpc>
                <a:spcPct val="100000"/>
              </a:lnSpc>
              <a:spcBef>
                <a:spcPts val="5"/>
              </a:spcBef>
              <a:buSzPct val="100000"/>
              <a:buFont typeface="Arial" panose="020B0604020202020204" pitchFamily="34" charset="0"/>
              <a:buChar char="•"/>
              <a:tabLst>
                <a:tab pos="12014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spTree>
    <p:extLst>
      <p:ext uri="{BB962C8B-B14F-4D97-AF65-F5344CB8AC3E}">
        <p14:creationId xmlns:p14="http://schemas.microsoft.com/office/powerpoint/2010/main" val="1058565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Blood</a:t>
            </a: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dirty="0">
                <a:effectLst/>
                <a:latin typeface="+mn-lt"/>
                <a:ea typeface="Calibri" panose="020F0502020204030204" pitchFamily="34" charset="0"/>
              </a:rPr>
              <a:t>Characteristics of bloo</a:t>
            </a:r>
            <a:r>
              <a:rPr lang="en-US" dirty="0">
                <a:latin typeface="+mn-lt"/>
                <a:ea typeface="Calibri" panose="020F0502020204030204" pitchFamily="34" charset="0"/>
              </a:rPr>
              <a:t>d</a:t>
            </a: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2000" spc="-15" dirty="0">
                <a:latin typeface="Calibri" panose="020F0502020204030204" pitchFamily="34" charset="0"/>
                <a:ea typeface="Calibri" panose="020F0502020204030204" pitchFamily="34" charset="0"/>
              </a:rPr>
              <a:t>Amount</a:t>
            </a:r>
          </a:p>
          <a:p>
            <a:pPr marL="1257300" marR="0" lvl="2" indent="-342900">
              <a:lnSpc>
                <a:spcPct val="150000"/>
              </a:lnSpc>
              <a:spcBef>
                <a:spcPts val="0"/>
              </a:spcBef>
              <a:spcAft>
                <a:spcPts val="0"/>
              </a:spcAft>
              <a:buSzPct val="100000"/>
              <a:buFont typeface="Courier New" panose="02070309020205020404" pitchFamily="49" charset="0"/>
              <a:buChar char="o"/>
              <a:tabLst>
                <a:tab pos="1201420" algn="l"/>
              </a:tabLst>
            </a:pPr>
            <a:r>
              <a:rPr lang="en-US" sz="2000" spc="-15" dirty="0">
                <a:latin typeface="Calibri" panose="020F0502020204030204" pitchFamily="34" charset="0"/>
                <a:ea typeface="Calibri" panose="020F0502020204030204" pitchFamily="34" charset="0"/>
              </a:rPr>
              <a:t>Color</a:t>
            </a:r>
          </a:p>
          <a:p>
            <a:pPr marL="914400" marR="0" lvl="2" indent="0">
              <a:lnSpc>
                <a:spcPct val="150000"/>
              </a:lnSpc>
              <a:spcBef>
                <a:spcPts val="0"/>
              </a:spcBef>
              <a:spcAft>
                <a:spcPts val="0"/>
              </a:spcAft>
              <a:buSzPct val="100000"/>
              <a:buNone/>
              <a:tabLst>
                <a:tab pos="12014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dirty="0">
                <a:effectLst/>
                <a:latin typeface="+mn-lt"/>
                <a:ea typeface="Calibri" panose="020F0502020204030204" pitchFamily="34" charset="0"/>
              </a:rPr>
              <a:t>Plasma</a:t>
            </a: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10" name="Picture 9" descr="A diagram of blood in a test tube">
            <a:extLst>
              <a:ext uri="{FF2B5EF4-FFF2-40B4-BE49-F238E27FC236}">
                <a16:creationId xmlns:a16="http://schemas.microsoft.com/office/drawing/2014/main" id="{1676A099-E9EB-0F4A-DDE9-E85887BB6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5827" y="3088257"/>
            <a:ext cx="4674323" cy="2927230"/>
          </a:xfrm>
          <a:prstGeom prst="rect">
            <a:avLst/>
          </a:prstGeom>
        </p:spPr>
      </p:pic>
    </p:spTree>
    <p:extLst>
      <p:ext uri="{BB962C8B-B14F-4D97-AF65-F5344CB8AC3E}">
        <p14:creationId xmlns:p14="http://schemas.microsoft.com/office/powerpoint/2010/main" val="2797902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Blood cells</a:t>
            </a: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2000" dirty="0">
                <a:latin typeface="+mn-lt"/>
                <a:ea typeface="Calibri" panose="020F0502020204030204" pitchFamily="34" charset="0"/>
              </a:rPr>
              <a:t>Red blood cells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effectLst/>
                <a:latin typeface="Calibri" panose="020F0502020204030204" pitchFamily="34" charset="0"/>
                <a:ea typeface="Calibri" panose="020F0502020204030204" pitchFamily="34" charset="0"/>
              </a:rPr>
              <a:t>Function</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5" dirty="0">
                <a:effectLst/>
                <a:latin typeface="Calibri" panose="020F0502020204030204" pitchFamily="34" charset="0"/>
                <a:ea typeface="Calibri" panose="020F0502020204030204" pitchFamily="34" charset="0"/>
              </a:rPr>
              <a:t>Production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maturation</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5" dirty="0">
                <a:effectLst/>
                <a:latin typeface="Calibri" panose="020F0502020204030204" pitchFamily="34" charset="0"/>
                <a:ea typeface="Calibri" panose="020F0502020204030204" pitchFamily="34" charset="0"/>
              </a:rPr>
              <a:t>Blood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types</a:t>
            </a: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4" name="Picture 3" descr="A diagram of blood cells">
            <a:extLst>
              <a:ext uri="{FF2B5EF4-FFF2-40B4-BE49-F238E27FC236}">
                <a16:creationId xmlns:a16="http://schemas.microsoft.com/office/drawing/2014/main" id="{4E7EE553-AB9B-80EC-4E69-33C9A2031A2D}"/>
              </a:ext>
            </a:extLst>
          </p:cNvPr>
          <p:cNvPicPr>
            <a:picLocks noChangeAspect="1"/>
          </p:cNvPicPr>
          <p:nvPr/>
        </p:nvPicPr>
        <p:blipFill>
          <a:blip r:embed="rId3"/>
          <a:stretch>
            <a:fillRect/>
          </a:stretch>
        </p:blipFill>
        <p:spPr>
          <a:xfrm>
            <a:off x="5314323" y="2915694"/>
            <a:ext cx="3505589" cy="3268332"/>
          </a:xfrm>
          <a:prstGeom prst="rect">
            <a:avLst/>
          </a:prstGeom>
        </p:spPr>
      </p:pic>
    </p:spTree>
    <p:extLst>
      <p:ext uri="{BB962C8B-B14F-4D97-AF65-F5344CB8AC3E}">
        <p14:creationId xmlns:p14="http://schemas.microsoft.com/office/powerpoint/2010/main" val="1782295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Blood cells</a:t>
            </a: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dirty="0">
                <a:latin typeface="+mn-lt"/>
                <a:ea typeface="Calibri" panose="020F0502020204030204" pitchFamily="34" charset="0"/>
              </a:rPr>
              <a:t>White</a:t>
            </a:r>
            <a:r>
              <a:rPr lang="en-US" sz="2000" dirty="0">
                <a:latin typeface="+mn-lt"/>
                <a:ea typeface="Calibri" panose="020F0502020204030204" pitchFamily="34" charset="0"/>
              </a:rPr>
              <a:t> blood cells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effectLst/>
                <a:latin typeface="Calibri" panose="020F0502020204030204" pitchFamily="34" charset="0"/>
                <a:ea typeface="Calibri" panose="020F0502020204030204" pitchFamily="34" charset="0"/>
              </a:rPr>
              <a:t>Functions</a:t>
            </a: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4" name="Picture 3" descr="A diagram of blood cells">
            <a:extLst>
              <a:ext uri="{FF2B5EF4-FFF2-40B4-BE49-F238E27FC236}">
                <a16:creationId xmlns:a16="http://schemas.microsoft.com/office/drawing/2014/main" id="{4E7EE553-AB9B-80EC-4E69-33C9A2031A2D}"/>
              </a:ext>
            </a:extLst>
          </p:cNvPr>
          <p:cNvPicPr>
            <a:picLocks noChangeAspect="1"/>
          </p:cNvPicPr>
          <p:nvPr/>
        </p:nvPicPr>
        <p:blipFill>
          <a:blip r:embed="rId3"/>
          <a:stretch>
            <a:fillRect/>
          </a:stretch>
        </p:blipFill>
        <p:spPr>
          <a:xfrm>
            <a:off x="5153296" y="2915694"/>
            <a:ext cx="3505589" cy="3268332"/>
          </a:xfrm>
          <a:prstGeom prst="rect">
            <a:avLst/>
          </a:prstGeom>
        </p:spPr>
      </p:pic>
    </p:spTree>
    <p:extLst>
      <p:ext uri="{BB962C8B-B14F-4D97-AF65-F5344CB8AC3E}">
        <p14:creationId xmlns:p14="http://schemas.microsoft.com/office/powerpoint/2010/main" val="722094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03850" y="1606082"/>
            <a:ext cx="8166340"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Blood cells</a:t>
            </a: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2000" dirty="0">
                <a:latin typeface="+mn-lt"/>
                <a:ea typeface="Calibri" panose="020F0502020204030204" pitchFamily="34" charset="0"/>
              </a:rPr>
              <a:t>Platelets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effectLst/>
                <a:latin typeface="Calibri" panose="020F0502020204030204" pitchFamily="34" charset="0"/>
                <a:ea typeface="Calibri" panose="020F0502020204030204" pitchFamily="34" charset="0"/>
              </a:rPr>
              <a:t>Functions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Blood clotting </a:t>
            </a: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6" name="Picture 5" descr="Red blood cells and platelets in a blood vessel">
            <a:extLst>
              <a:ext uri="{FF2B5EF4-FFF2-40B4-BE49-F238E27FC236}">
                <a16:creationId xmlns:a16="http://schemas.microsoft.com/office/drawing/2014/main" id="{1A3DC66D-46E1-578C-C239-8199FD6CB7FB}"/>
              </a:ext>
            </a:extLst>
          </p:cNvPr>
          <p:cNvPicPr>
            <a:picLocks noChangeAspect="1"/>
          </p:cNvPicPr>
          <p:nvPr/>
        </p:nvPicPr>
        <p:blipFill>
          <a:blip r:embed="rId3"/>
          <a:stretch>
            <a:fillRect/>
          </a:stretch>
        </p:blipFill>
        <p:spPr>
          <a:xfrm>
            <a:off x="4355942" y="2783457"/>
            <a:ext cx="4103376" cy="3036498"/>
          </a:xfrm>
          <a:prstGeom prst="rect">
            <a:avLst/>
          </a:prstGeom>
        </p:spPr>
      </p:pic>
    </p:spTree>
    <p:extLst>
      <p:ext uri="{BB962C8B-B14F-4D97-AF65-F5344CB8AC3E}">
        <p14:creationId xmlns:p14="http://schemas.microsoft.com/office/powerpoint/2010/main" val="3236907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402566" y="1606082"/>
            <a:ext cx="8367624"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a:t>
            </a:r>
            <a:r>
              <a:rPr lang="en-US" spc="-5" dirty="0">
                <a:effectLst/>
                <a:latin typeface="Calibri" panose="020F0502020204030204" pitchFamily="34" charset="0"/>
                <a:ea typeface="Calibri" panose="020F0502020204030204" pitchFamily="34" charset="0"/>
              </a:rPr>
              <a:t>Chambers,</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vessels,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valves</a:t>
            </a:r>
            <a:endParaRPr lang="en-US" sz="2400" dirty="0">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2000" spc="-5" dirty="0">
                <a:latin typeface="Calibri" panose="020F0502020204030204" pitchFamily="34" charset="0"/>
                <a:ea typeface="Calibri" panose="020F0502020204030204" pitchFamily="34" charset="0"/>
              </a:rPr>
              <a:t>Right atrium</a:t>
            </a:r>
            <a:endParaRPr lang="en-US" sz="2000" spc="-1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Superior vena cava</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effectLst/>
                <a:latin typeface="Calibri" panose="020F0502020204030204" pitchFamily="34" charset="0"/>
                <a:ea typeface="Calibri" panose="020F0502020204030204" pitchFamily="34" charset="0"/>
              </a:rPr>
              <a:t>Infer</a:t>
            </a:r>
            <a:r>
              <a:rPr lang="en-US" sz="2000" spc="-10" dirty="0">
                <a:latin typeface="Calibri" panose="020F0502020204030204" pitchFamily="34" charset="0"/>
                <a:ea typeface="Calibri" panose="020F0502020204030204" pitchFamily="34" charset="0"/>
              </a:rPr>
              <a:t>ior vena cava</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effectLst/>
                <a:latin typeface="Calibri" panose="020F0502020204030204" pitchFamily="34" charset="0"/>
                <a:ea typeface="Calibri" panose="020F0502020204030204" pitchFamily="34" charset="0"/>
              </a:rPr>
              <a:t>Tricuspid valve</a:t>
            </a: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the heart">
            <a:extLst>
              <a:ext uri="{FF2B5EF4-FFF2-40B4-BE49-F238E27FC236}">
                <a16:creationId xmlns:a16="http://schemas.microsoft.com/office/drawing/2014/main" id="{CA9D3832-9E97-DD0B-3486-2B0835D864D3}"/>
              </a:ext>
            </a:extLst>
          </p:cNvPr>
          <p:cNvPicPr>
            <a:picLocks noChangeAspect="1"/>
          </p:cNvPicPr>
          <p:nvPr/>
        </p:nvPicPr>
        <p:blipFill>
          <a:blip r:embed="rId3"/>
          <a:stretch>
            <a:fillRect/>
          </a:stretch>
        </p:blipFill>
        <p:spPr>
          <a:xfrm>
            <a:off x="4750279" y="2839544"/>
            <a:ext cx="3789871" cy="3429372"/>
          </a:xfrm>
          <a:prstGeom prst="rect">
            <a:avLst/>
          </a:prstGeom>
        </p:spPr>
      </p:pic>
    </p:spTree>
    <p:extLst>
      <p:ext uri="{BB962C8B-B14F-4D97-AF65-F5344CB8AC3E}">
        <p14:creationId xmlns:p14="http://schemas.microsoft.com/office/powerpoint/2010/main" val="1811148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08278" y="2004865"/>
            <a:ext cx="7553207" cy="4264050"/>
          </a:xfrm>
        </p:spPr>
        <p:txBody>
          <a:bodyPr/>
          <a:lstStyle/>
          <a:p>
            <a:pPr marL="285750" indent="-285750">
              <a:buFont typeface="Wingdings" panose="05000000000000000000" pitchFamily="2" charset="2"/>
              <a:buChar char="§"/>
            </a:pPr>
            <a:r>
              <a:rPr lang="en-US" sz="2400" dirty="0">
                <a:latin typeface="Calibri" panose="020F0502020204030204" pitchFamily="34" charset="0"/>
                <a:ea typeface="Calibri" panose="020F0502020204030204" pitchFamily="34" charset="0"/>
              </a:rPr>
              <a:t>B</a:t>
            </a:r>
            <a:r>
              <a:rPr lang="en-US" sz="2400" dirty="0">
                <a:effectLst/>
                <a:latin typeface="Calibri" panose="020F0502020204030204" pitchFamily="34" charset="0"/>
                <a:ea typeface="Calibri" panose="020F0502020204030204" pitchFamily="34" charset="0"/>
              </a:rPr>
              <a:t>ased on the competency of the individual and not the length of the training </a:t>
            </a:r>
          </a:p>
          <a:p>
            <a:pPr marL="285750" indent="-285750">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rPr>
              <a:t>The time involved in educating an EMT-IV endorsed provider to an acceptable level of competence</a:t>
            </a:r>
            <a:r>
              <a:rPr lang="en-US" sz="2400" spc="-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depends</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on</a:t>
            </a:r>
            <a:r>
              <a:rPr lang="en-US" sz="2400" spc="-3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many</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factors</a:t>
            </a:r>
            <a:r>
              <a:rPr lang="en-US" sz="2400" spc="-10" dirty="0">
                <a:effectLst/>
                <a:latin typeface="Calibri" panose="020F0502020204030204" pitchFamily="34" charset="0"/>
                <a:ea typeface="Calibri" panose="020F0502020204030204" pitchFamily="34" charset="0"/>
              </a:rPr>
              <a:t> </a:t>
            </a:r>
          </a:p>
          <a:p>
            <a:pPr marL="285750" indent="-285750">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rPr>
              <a:t>It</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is</a:t>
            </a:r>
            <a:r>
              <a:rPr lang="en-US" sz="2400" spc="-2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expected</a:t>
            </a:r>
            <a:r>
              <a:rPr lang="en-US" sz="2400" spc="-1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that</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the</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average</a:t>
            </a:r>
            <a:r>
              <a:rPr lang="en-US" sz="2400" spc="-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program,</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with</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average</a:t>
            </a:r>
            <a:r>
              <a:rPr lang="en-US" sz="2400" spc="-2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students, will achieve results that meet the standard in approximately 42 hours</a:t>
            </a:r>
          </a:p>
          <a:p>
            <a:endParaRPr lang="en-US" dirty="0"/>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Course Length</a:t>
            </a:r>
          </a:p>
        </p:txBody>
      </p:sp>
    </p:spTree>
    <p:extLst>
      <p:ext uri="{BB962C8B-B14F-4D97-AF65-F5344CB8AC3E}">
        <p14:creationId xmlns:p14="http://schemas.microsoft.com/office/powerpoint/2010/main" val="1261556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350808" y="1606082"/>
            <a:ext cx="8419382"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a:t>
            </a:r>
            <a:r>
              <a:rPr lang="en-US" spc="-5" dirty="0">
                <a:effectLst/>
                <a:latin typeface="Calibri" panose="020F0502020204030204" pitchFamily="34" charset="0"/>
                <a:ea typeface="Calibri" panose="020F0502020204030204" pitchFamily="34" charset="0"/>
              </a:rPr>
              <a:t>Chambers,</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vessels,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valves</a:t>
            </a:r>
            <a:endParaRPr lang="en-US" sz="2400" dirty="0">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Left</a:t>
            </a:r>
            <a:r>
              <a:rPr lang="en-US" sz="2000" spc="-5" dirty="0">
                <a:latin typeface="Calibri" panose="020F0502020204030204" pitchFamily="34" charset="0"/>
                <a:ea typeface="Calibri" panose="020F0502020204030204" pitchFamily="34" charset="0"/>
              </a:rPr>
              <a:t> atrium</a:t>
            </a:r>
            <a:endParaRPr lang="en-US" sz="2000" spc="-1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Pulmonary veins</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Mitral valve / bicuspid</a:t>
            </a: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7" name="Picture 6" descr="A diagram of the heart">
            <a:extLst>
              <a:ext uri="{FF2B5EF4-FFF2-40B4-BE49-F238E27FC236}">
                <a16:creationId xmlns:a16="http://schemas.microsoft.com/office/drawing/2014/main" id="{B35F1634-4982-0B08-ED0E-0BDE64DD5822}"/>
              </a:ext>
            </a:extLst>
          </p:cNvPr>
          <p:cNvPicPr>
            <a:picLocks noChangeAspect="1"/>
          </p:cNvPicPr>
          <p:nvPr/>
        </p:nvPicPr>
        <p:blipFill>
          <a:blip r:embed="rId3"/>
          <a:stretch>
            <a:fillRect/>
          </a:stretch>
        </p:blipFill>
        <p:spPr>
          <a:xfrm>
            <a:off x="4775520" y="2848198"/>
            <a:ext cx="3865100" cy="3255315"/>
          </a:xfrm>
          <a:prstGeom prst="rect">
            <a:avLst/>
          </a:prstGeom>
        </p:spPr>
      </p:pic>
    </p:spTree>
    <p:extLst>
      <p:ext uri="{BB962C8B-B14F-4D97-AF65-F5344CB8AC3E}">
        <p14:creationId xmlns:p14="http://schemas.microsoft.com/office/powerpoint/2010/main" val="83243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07034" y="1606082"/>
            <a:ext cx="8563156"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a:t>
            </a:r>
            <a:r>
              <a:rPr lang="en-US" spc="-5" dirty="0">
                <a:effectLst/>
                <a:latin typeface="Calibri" panose="020F0502020204030204" pitchFamily="34" charset="0"/>
                <a:ea typeface="Calibri" panose="020F0502020204030204" pitchFamily="34" charset="0"/>
              </a:rPr>
              <a:t>Chambers,</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vessels,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valves</a:t>
            </a:r>
            <a:endParaRPr lang="en-US" sz="2400" dirty="0">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2000" spc="-5" dirty="0">
                <a:latin typeface="Calibri" panose="020F0502020204030204" pitchFamily="34" charset="0"/>
                <a:ea typeface="Calibri" panose="020F0502020204030204" pitchFamily="34" charset="0"/>
              </a:rPr>
              <a:t>Right ventricle</a:t>
            </a:r>
            <a:endParaRPr lang="en-US" sz="2000" spc="-1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Pulmonary artery</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Pulmonary semilunar valve</a:t>
            </a: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the heart">
            <a:extLst>
              <a:ext uri="{FF2B5EF4-FFF2-40B4-BE49-F238E27FC236}">
                <a16:creationId xmlns:a16="http://schemas.microsoft.com/office/drawing/2014/main" id="{B4D57972-4015-E646-A261-9672EF7374C4}"/>
              </a:ext>
            </a:extLst>
          </p:cNvPr>
          <p:cNvPicPr>
            <a:picLocks noChangeAspect="1"/>
          </p:cNvPicPr>
          <p:nvPr/>
        </p:nvPicPr>
        <p:blipFill>
          <a:blip r:embed="rId3"/>
          <a:stretch>
            <a:fillRect/>
          </a:stretch>
        </p:blipFill>
        <p:spPr>
          <a:xfrm>
            <a:off x="4637638" y="2713331"/>
            <a:ext cx="4299328" cy="3470695"/>
          </a:xfrm>
          <a:prstGeom prst="rect">
            <a:avLst/>
          </a:prstGeom>
        </p:spPr>
      </p:pic>
    </p:spTree>
    <p:extLst>
      <p:ext uri="{BB962C8B-B14F-4D97-AF65-F5344CB8AC3E}">
        <p14:creationId xmlns:p14="http://schemas.microsoft.com/office/powerpoint/2010/main" val="2785596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07034" y="1606082"/>
            <a:ext cx="8563156"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a:t>
            </a:r>
            <a:r>
              <a:rPr lang="en-US" spc="-5" dirty="0">
                <a:effectLst/>
                <a:latin typeface="Calibri" panose="020F0502020204030204" pitchFamily="34" charset="0"/>
                <a:ea typeface="Calibri" panose="020F0502020204030204" pitchFamily="34" charset="0"/>
              </a:rPr>
              <a:t>Chambers,</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vessels,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valves</a:t>
            </a:r>
            <a:endParaRPr lang="en-US" sz="2400" dirty="0">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Left</a:t>
            </a:r>
            <a:r>
              <a:rPr lang="en-US" sz="2000" spc="-5" dirty="0">
                <a:latin typeface="Calibri" panose="020F0502020204030204" pitchFamily="34" charset="0"/>
                <a:ea typeface="Calibri" panose="020F0502020204030204" pitchFamily="34" charset="0"/>
              </a:rPr>
              <a:t> ventricle</a:t>
            </a:r>
            <a:endParaRPr lang="en-US" sz="2000" spc="-10"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Aorta</a:t>
            </a:r>
          </a:p>
          <a:p>
            <a:pPr marL="1257300" marR="0" lvl="2" indent="-342900">
              <a:lnSpc>
                <a:spcPct val="150000"/>
              </a:lnSpc>
              <a:spcBef>
                <a:spcPts val="0"/>
              </a:spcBef>
              <a:spcAft>
                <a:spcPts val="0"/>
              </a:spcAft>
              <a:buSzPct val="100000"/>
              <a:buFont typeface="Courier New" panose="02070309020205020404" pitchFamily="49" charset="0"/>
              <a:buChar char="o"/>
              <a:tabLst>
                <a:tab pos="1087120" algn="l"/>
              </a:tabLst>
            </a:pPr>
            <a:r>
              <a:rPr lang="en-US" sz="2000" spc="-10" dirty="0">
                <a:latin typeface="Calibri" panose="020F0502020204030204" pitchFamily="34" charset="0"/>
                <a:ea typeface="Calibri" panose="020F0502020204030204" pitchFamily="34" charset="0"/>
              </a:rPr>
              <a:t>Aortic semilunar valve</a:t>
            </a: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A diagram of the heart">
            <a:extLst>
              <a:ext uri="{FF2B5EF4-FFF2-40B4-BE49-F238E27FC236}">
                <a16:creationId xmlns:a16="http://schemas.microsoft.com/office/drawing/2014/main" id="{B4D57972-4015-E646-A261-9672EF7374C4}"/>
              </a:ext>
            </a:extLst>
          </p:cNvPr>
          <p:cNvPicPr>
            <a:picLocks noChangeAspect="1"/>
          </p:cNvPicPr>
          <p:nvPr/>
        </p:nvPicPr>
        <p:blipFill>
          <a:blip r:embed="rId3"/>
          <a:stretch>
            <a:fillRect/>
          </a:stretch>
        </p:blipFill>
        <p:spPr>
          <a:xfrm>
            <a:off x="4637638" y="2713331"/>
            <a:ext cx="4299328" cy="3470695"/>
          </a:xfrm>
          <a:prstGeom prst="rect">
            <a:avLst/>
          </a:prstGeom>
        </p:spPr>
      </p:pic>
    </p:spTree>
    <p:extLst>
      <p:ext uri="{BB962C8B-B14F-4D97-AF65-F5344CB8AC3E}">
        <p14:creationId xmlns:p14="http://schemas.microsoft.com/office/powerpoint/2010/main" val="2330528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07034" y="1606082"/>
            <a:ext cx="8563156"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a:t>
            </a:r>
            <a:r>
              <a:rPr lang="en-US" spc="-5" dirty="0">
                <a:effectLst/>
                <a:latin typeface="Calibri" panose="020F0502020204030204" pitchFamily="34" charset="0"/>
                <a:ea typeface="Calibri" panose="020F0502020204030204" pitchFamily="34" charset="0"/>
              </a:rPr>
              <a:t>Chambers,</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vessels,</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and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valves</a:t>
            </a:r>
            <a:endParaRPr lang="en-US" sz="2400" dirty="0">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2000" spc="-5" dirty="0">
                <a:effectLst/>
                <a:latin typeface="Calibri" panose="020F0502020204030204" pitchFamily="34" charset="0"/>
                <a:ea typeface="Calibri" panose="020F0502020204030204" pitchFamily="34" charset="0"/>
              </a:rPr>
              <a:t>Coronary vessels</a:t>
            </a: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6" name="Picture 5" descr="A diagram of a heart">
            <a:extLst>
              <a:ext uri="{FF2B5EF4-FFF2-40B4-BE49-F238E27FC236}">
                <a16:creationId xmlns:a16="http://schemas.microsoft.com/office/drawing/2014/main" id="{214AA4FE-9972-2374-6119-51CFFCAD8401}"/>
              </a:ext>
            </a:extLst>
          </p:cNvPr>
          <p:cNvPicPr>
            <a:picLocks noChangeAspect="1"/>
          </p:cNvPicPr>
          <p:nvPr/>
        </p:nvPicPr>
        <p:blipFill>
          <a:blip r:embed="rId3"/>
          <a:stretch>
            <a:fillRect/>
          </a:stretch>
        </p:blipFill>
        <p:spPr>
          <a:xfrm>
            <a:off x="3278038" y="2719252"/>
            <a:ext cx="5865962" cy="3608583"/>
          </a:xfrm>
          <a:prstGeom prst="rect">
            <a:avLst/>
          </a:prstGeom>
        </p:spPr>
      </p:pic>
    </p:spTree>
    <p:extLst>
      <p:ext uri="{BB962C8B-B14F-4D97-AF65-F5344CB8AC3E}">
        <p14:creationId xmlns:p14="http://schemas.microsoft.com/office/powerpoint/2010/main" val="264632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667108" y="1606082"/>
            <a:ext cx="8103081"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Cardiac cycle</a:t>
            </a:r>
            <a:endParaRPr lang="en-US" sz="2400" dirty="0">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Systole</a:t>
            </a:r>
          </a:p>
          <a:p>
            <a:pPr marL="800100" lvl="1" indent="-342900">
              <a:lnSpc>
                <a:spcPct val="150000"/>
              </a:lnSpc>
              <a:spcBef>
                <a:spcPts val="125"/>
              </a:spcBef>
              <a:buSzPct val="100000"/>
              <a:buFont typeface="Wingdings" panose="05000000000000000000" pitchFamily="2" charset="2"/>
              <a:buChar char="§"/>
              <a:tabLst>
                <a:tab pos="515620" algn="l"/>
              </a:tabLst>
            </a:pPr>
            <a:r>
              <a:rPr lang="en-US" sz="2000" spc="-5" dirty="0">
                <a:effectLst/>
                <a:latin typeface="Calibri" panose="020F0502020204030204" pitchFamily="34" charset="0"/>
                <a:ea typeface="Calibri" panose="020F0502020204030204" pitchFamily="34" charset="0"/>
              </a:rPr>
              <a:t>Diastole</a:t>
            </a: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Diagram of the cardiac cycle">
            <a:extLst>
              <a:ext uri="{FF2B5EF4-FFF2-40B4-BE49-F238E27FC236}">
                <a16:creationId xmlns:a16="http://schemas.microsoft.com/office/drawing/2014/main" id="{2345F18A-8156-45F4-4DFC-534053767354}"/>
              </a:ext>
            </a:extLst>
          </p:cNvPr>
          <p:cNvPicPr>
            <a:picLocks noChangeAspect="1"/>
          </p:cNvPicPr>
          <p:nvPr/>
        </p:nvPicPr>
        <p:blipFill>
          <a:blip r:embed="rId3"/>
          <a:stretch>
            <a:fillRect/>
          </a:stretch>
        </p:blipFill>
        <p:spPr>
          <a:xfrm>
            <a:off x="4111925" y="2020378"/>
            <a:ext cx="4364967" cy="4163648"/>
          </a:xfrm>
          <a:prstGeom prst="rect">
            <a:avLst/>
          </a:prstGeom>
        </p:spPr>
      </p:pic>
    </p:spTree>
    <p:extLst>
      <p:ext uri="{BB962C8B-B14F-4D97-AF65-F5344CB8AC3E}">
        <p14:creationId xmlns:p14="http://schemas.microsoft.com/office/powerpoint/2010/main" val="1278177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65628" y="1606082"/>
            <a:ext cx="8504562"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Cardiac output</a:t>
            </a:r>
            <a:endParaRPr lang="en-US" sz="2400" dirty="0">
              <a:latin typeface="+mn-lt"/>
              <a:ea typeface="Calibri" panose="020F0502020204030204" pitchFamily="34" charset="0"/>
            </a:endParaRP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Heart rate</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2000" spc="-5" dirty="0">
                <a:latin typeface="Calibri" panose="020F0502020204030204" pitchFamily="34" charset="0"/>
                <a:ea typeface="Calibri" panose="020F0502020204030204" pitchFamily="34" charset="0"/>
              </a:rPr>
              <a:t>Baroreceptors</a:t>
            </a: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6" name="Picture 5" descr="Diagram of baroreceptors">
            <a:extLst>
              <a:ext uri="{FF2B5EF4-FFF2-40B4-BE49-F238E27FC236}">
                <a16:creationId xmlns:a16="http://schemas.microsoft.com/office/drawing/2014/main" id="{A1CE0F39-F1E4-0D10-AFFE-782AB5E6C9F3}"/>
              </a:ext>
            </a:extLst>
          </p:cNvPr>
          <p:cNvPicPr>
            <a:picLocks noChangeAspect="1"/>
          </p:cNvPicPr>
          <p:nvPr/>
        </p:nvPicPr>
        <p:blipFill>
          <a:blip r:embed="rId3"/>
          <a:stretch>
            <a:fillRect/>
          </a:stretch>
        </p:blipFill>
        <p:spPr>
          <a:xfrm>
            <a:off x="3717948" y="2207250"/>
            <a:ext cx="5160424" cy="4109048"/>
          </a:xfrm>
          <a:prstGeom prst="rect">
            <a:avLst/>
          </a:prstGeom>
        </p:spPr>
      </p:pic>
    </p:spTree>
    <p:extLst>
      <p:ext uri="{BB962C8B-B14F-4D97-AF65-F5344CB8AC3E}">
        <p14:creationId xmlns:p14="http://schemas.microsoft.com/office/powerpoint/2010/main" val="55558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66777" y="1606082"/>
            <a:ext cx="8603413"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heart- Cardiac output</a:t>
            </a: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Stroke volume</a:t>
            </a: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4" name="Online Media 3" title="Cardiac Output, Stroke volume, EDV, ESV, Ejection Fraction">
            <a:hlinkClick r:id="" action="ppaction://media"/>
            <a:extLst>
              <a:ext uri="{FF2B5EF4-FFF2-40B4-BE49-F238E27FC236}">
                <a16:creationId xmlns:a16="http://schemas.microsoft.com/office/drawing/2014/main" id="{3C29D2BD-DCF4-4B0B-63AF-9D10575B2A45}"/>
              </a:ext>
            </a:extLst>
          </p:cNvPr>
          <p:cNvPicPr>
            <a:picLocks noRot="1" noChangeAspect="1"/>
          </p:cNvPicPr>
          <p:nvPr>
            <a:videoFile r:link="rId1"/>
          </p:nvPr>
        </p:nvPicPr>
        <p:blipFill>
          <a:blip r:embed="rId4"/>
          <a:stretch>
            <a:fillRect/>
          </a:stretch>
        </p:blipFill>
        <p:spPr>
          <a:xfrm>
            <a:off x="3093793" y="2875472"/>
            <a:ext cx="5460198" cy="3084632"/>
          </a:xfrm>
          <a:prstGeom prst="rect">
            <a:avLst/>
          </a:prstGeom>
        </p:spPr>
      </p:pic>
    </p:spTree>
    <p:extLst>
      <p:ext uri="{BB962C8B-B14F-4D97-AF65-F5344CB8AC3E}">
        <p14:creationId xmlns:p14="http://schemas.microsoft.com/office/powerpoint/2010/main" val="402985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7767" y="1606082"/>
            <a:ext cx="8672424"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vascular system</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Layers of blood vessels</a:t>
            </a:r>
          </a:p>
          <a:p>
            <a:pPr marL="1028700" lvl="2" indent="-342900">
              <a:lnSpc>
                <a:spcPct val="150000"/>
              </a:lnSpc>
              <a:spcBef>
                <a:spcPts val="5"/>
              </a:spcBef>
              <a:buSzPct val="100000"/>
              <a:buFont typeface="Courier New" panose="02070309020205020404" pitchFamily="49" charset="0"/>
              <a:buChar char="o"/>
              <a:tabLst>
                <a:tab pos="915035" algn="l"/>
              </a:tabLst>
            </a:pPr>
            <a:r>
              <a:rPr lang="en-US" sz="2000" dirty="0">
                <a:effectLst/>
                <a:latin typeface="Calibri" panose="020F0502020204030204" pitchFamily="34" charset="0"/>
                <a:ea typeface="Calibri" panose="020F0502020204030204" pitchFamily="34" charset="0"/>
              </a:rPr>
              <a:t>Tunica</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intima/endothelium</a:t>
            </a:r>
            <a:endParaRPr lang="en-US" sz="2000" dirty="0">
              <a:effectLst/>
              <a:latin typeface="Calibri" panose="020F0502020204030204" pitchFamily="34" charset="0"/>
              <a:ea typeface="Calibri" panose="020F0502020204030204" pitchFamily="34" charset="0"/>
            </a:endParaRPr>
          </a:p>
          <a:p>
            <a:pPr marL="1028700" lvl="2" indent="-342900">
              <a:lnSpc>
                <a:spcPct val="150000"/>
              </a:lnSpc>
              <a:spcBef>
                <a:spcPts val="0"/>
              </a:spcBef>
              <a:buSzPct val="100000"/>
              <a:buFont typeface="Courier New" panose="02070309020205020404" pitchFamily="49" charset="0"/>
              <a:buChar char="o"/>
              <a:tabLst>
                <a:tab pos="915035" algn="l"/>
              </a:tabLst>
            </a:pPr>
            <a:r>
              <a:rPr lang="en-US" sz="2000" dirty="0">
                <a:effectLst/>
                <a:latin typeface="Calibri" panose="020F0502020204030204" pitchFamily="34" charset="0"/>
                <a:ea typeface="Calibri" panose="020F0502020204030204" pitchFamily="34" charset="0"/>
              </a:rPr>
              <a:t>Tunica</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media</a:t>
            </a:r>
            <a:endParaRPr lang="en-US" sz="2000" dirty="0">
              <a:effectLst/>
              <a:latin typeface="Calibri" panose="020F0502020204030204" pitchFamily="34" charset="0"/>
              <a:ea typeface="Calibri" panose="020F0502020204030204" pitchFamily="34" charset="0"/>
            </a:endParaRPr>
          </a:p>
          <a:p>
            <a:pPr marL="1028700" lvl="2" indent="-342900">
              <a:lnSpc>
                <a:spcPct val="150000"/>
              </a:lnSpc>
              <a:spcBef>
                <a:spcPts val="0"/>
              </a:spcBef>
              <a:buSzPct val="100000"/>
              <a:buFont typeface="Courier New" panose="02070309020205020404" pitchFamily="49" charset="0"/>
              <a:buChar char="o"/>
              <a:tabLst>
                <a:tab pos="915035" algn="l"/>
              </a:tabLst>
            </a:pPr>
            <a:r>
              <a:rPr lang="en-US" sz="2000" dirty="0">
                <a:effectLst/>
                <a:latin typeface="Calibri" panose="020F0502020204030204" pitchFamily="34" charset="0"/>
                <a:ea typeface="Calibri" panose="020F0502020204030204" pitchFamily="34" charset="0"/>
              </a:rPr>
              <a:t>Tunica</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externa</a:t>
            </a:r>
            <a:endParaRPr lang="en-US" sz="2000" dirty="0">
              <a:effectLst/>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endParaRPr lang="en-US" spc="-5" dirty="0">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7" name="Picture 6" descr="A diagram of blood vessels">
            <a:extLst>
              <a:ext uri="{FF2B5EF4-FFF2-40B4-BE49-F238E27FC236}">
                <a16:creationId xmlns:a16="http://schemas.microsoft.com/office/drawing/2014/main" id="{7D129C9B-9ECA-4222-F051-0A30B43411DD}"/>
              </a:ext>
            </a:extLst>
          </p:cNvPr>
          <p:cNvPicPr>
            <a:picLocks noChangeAspect="1"/>
          </p:cNvPicPr>
          <p:nvPr/>
        </p:nvPicPr>
        <p:blipFill>
          <a:blip r:embed="rId3"/>
          <a:stretch>
            <a:fillRect/>
          </a:stretch>
        </p:blipFill>
        <p:spPr>
          <a:xfrm>
            <a:off x="4013222" y="2415396"/>
            <a:ext cx="4975502" cy="3768630"/>
          </a:xfrm>
          <a:prstGeom prst="rect">
            <a:avLst/>
          </a:prstGeom>
        </p:spPr>
      </p:pic>
    </p:spTree>
    <p:extLst>
      <p:ext uri="{BB962C8B-B14F-4D97-AF65-F5344CB8AC3E}">
        <p14:creationId xmlns:p14="http://schemas.microsoft.com/office/powerpoint/2010/main" val="146406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323731" y="1606082"/>
            <a:ext cx="8446459"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The vascular system</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Arteries</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Veins</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Valves</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Capillaries</a:t>
            </a:r>
          </a:p>
          <a:p>
            <a:pPr marL="457200" lvl="1" indent="0">
              <a:lnSpc>
                <a:spcPct val="15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8" name="Picture 7" descr="A diagram of the structure of blood vessels ">
            <a:extLst>
              <a:ext uri="{FF2B5EF4-FFF2-40B4-BE49-F238E27FC236}">
                <a16:creationId xmlns:a16="http://schemas.microsoft.com/office/drawing/2014/main" id="{C0F35025-A648-808E-9A33-C6CECEFCA608}"/>
              </a:ext>
            </a:extLst>
          </p:cNvPr>
          <p:cNvPicPr>
            <a:picLocks noChangeAspect="1"/>
          </p:cNvPicPr>
          <p:nvPr/>
        </p:nvPicPr>
        <p:blipFill>
          <a:blip r:embed="rId3"/>
          <a:stretch>
            <a:fillRect/>
          </a:stretch>
        </p:blipFill>
        <p:spPr>
          <a:xfrm>
            <a:off x="3016855" y="2084128"/>
            <a:ext cx="5753335" cy="4184787"/>
          </a:xfrm>
          <a:prstGeom prst="rect">
            <a:avLst/>
          </a:prstGeom>
        </p:spPr>
      </p:pic>
    </p:spTree>
    <p:extLst>
      <p:ext uri="{BB962C8B-B14F-4D97-AF65-F5344CB8AC3E}">
        <p14:creationId xmlns:p14="http://schemas.microsoft.com/office/powerpoint/2010/main" val="2568674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323731" y="1606082"/>
            <a:ext cx="8446459"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Exchange in the capillaries</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Gas exchange</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Fluid exchange</a:t>
            </a:r>
          </a:p>
          <a:p>
            <a:pPr marL="457200" lvl="1" indent="0">
              <a:lnSpc>
                <a:spcPct val="15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4" name="Picture 7" descr="Diagram of human organs with labels">
            <a:extLst>
              <a:ext uri="{FF2B5EF4-FFF2-40B4-BE49-F238E27FC236}">
                <a16:creationId xmlns:a16="http://schemas.microsoft.com/office/drawing/2014/main" id="{93912C3B-8C3E-E65E-6346-02EDF58A585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835498" y="2085395"/>
            <a:ext cx="4882539" cy="426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243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08278" y="1431236"/>
            <a:ext cx="7553207" cy="4837680"/>
          </a:xfrm>
        </p:spPr>
        <p:txBody>
          <a:bodyPr/>
          <a:lstStyle/>
          <a:p>
            <a:pPr marR="0" lvl="0">
              <a:spcBef>
                <a:spcPts val="930"/>
              </a:spcBef>
              <a:spcAft>
                <a:spcPts val="0"/>
              </a:spcAft>
              <a:buSzPts val="1100"/>
              <a:tabLst>
                <a:tab pos="369570" algn="l"/>
              </a:tabLst>
            </a:pPr>
            <a:r>
              <a:rPr lang="en-US" sz="1800" dirty="0">
                <a:effectLst/>
                <a:latin typeface="Calibri" panose="020F0502020204030204" pitchFamily="34" charset="0"/>
                <a:ea typeface="Calibri" panose="020F0502020204030204" pitchFamily="34" charset="0"/>
              </a:rPr>
              <a:t>Required</a:t>
            </a:r>
            <a:r>
              <a:rPr lang="en-US" sz="1800" spc="-25"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Lessons</a:t>
            </a:r>
            <a:endParaRPr lang="en-US" sz="1800" dirty="0">
              <a:effectLst/>
              <a:latin typeface="Calibri" panose="020F0502020204030204" pitchFamily="34" charset="0"/>
              <a:ea typeface="Calibri" panose="020F0502020204030204" pitchFamily="34" charset="0"/>
            </a:endParaRPr>
          </a:p>
          <a:p>
            <a:pPr marL="742950" marR="0" lvl="1" indent="-285750">
              <a:lnSpc>
                <a:spcPct val="100000"/>
              </a:lnSpc>
              <a:spcBef>
                <a:spcPts val="5"/>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Lesson</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1:</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Patient</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Assessment</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&amp;</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Clinical</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Decision</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Making</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pPr marL="742950" marR="0" lvl="1" indent="-285750">
              <a:lnSpc>
                <a:spcPct val="100000"/>
              </a:lnSpc>
              <a:spcBef>
                <a:spcPts val="0"/>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Lesson</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2:</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Overview</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of</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Human</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Systems</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pPr marL="742950" marR="0" lvl="1" indent="-285750">
              <a:lnSpc>
                <a:spcPct val="100000"/>
              </a:lnSpc>
              <a:spcBef>
                <a:spcPts val="5"/>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Lesson</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3:</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Assessment</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and</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Management</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of</a:t>
            </a:r>
            <a:r>
              <a:rPr lang="en-US" sz="1800" spc="-5" dirty="0">
                <a:effectLst/>
                <a:latin typeface="Calibri" panose="020F0502020204030204" pitchFamily="34" charset="0"/>
                <a:ea typeface="Symbol" panose="05050102010706020507" pitchFamily="18" charset="2"/>
                <a:cs typeface="Symbol" panose="05050102010706020507" pitchFamily="18" charset="2"/>
              </a:rPr>
              <a:t> </a:t>
            </a:r>
            <a:r>
              <a:rPr lang="en-US" sz="1800" spc="-20" dirty="0">
                <a:effectLst/>
                <a:latin typeface="Calibri" panose="020F0502020204030204" pitchFamily="34" charset="0"/>
                <a:ea typeface="Symbol" panose="05050102010706020507" pitchFamily="18" charset="2"/>
                <a:cs typeface="Symbol" panose="05050102010706020507" pitchFamily="18" charset="2"/>
              </a:rPr>
              <a:t>Shock</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pPr marL="742950" marR="0" lvl="1" indent="-285750">
              <a:lnSpc>
                <a:spcPct val="100000"/>
              </a:lnSpc>
              <a:spcBef>
                <a:spcPts val="0"/>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Lesson</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4:</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Intravenous</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&amp;</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Intraosseous</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Line</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Placement</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and</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Infusion</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pPr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R="0" lvl="0">
              <a:spcBef>
                <a:spcPts val="0"/>
              </a:spcBef>
              <a:spcAft>
                <a:spcPts val="0"/>
              </a:spcAft>
              <a:buSzPts val="1100"/>
              <a:tabLst>
                <a:tab pos="369570" algn="l"/>
              </a:tabLst>
            </a:pPr>
            <a:r>
              <a:rPr lang="en-US" sz="1800" dirty="0">
                <a:effectLst/>
                <a:latin typeface="Calibri" panose="020F0502020204030204" pitchFamily="34" charset="0"/>
                <a:ea typeface="Calibri" panose="020F0502020204030204" pitchFamily="34" charset="0"/>
              </a:rPr>
              <a:t>Clinical</a:t>
            </a:r>
            <a:r>
              <a:rPr lang="en-US" sz="1800" spc="-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Internship</a:t>
            </a:r>
            <a:r>
              <a:rPr lang="en-US" sz="1800" spc="-30"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Requirements</a:t>
            </a:r>
            <a:endParaRPr lang="en-US" sz="1800" dirty="0">
              <a:effectLst/>
              <a:latin typeface="Calibri" panose="020F0502020204030204" pitchFamily="34" charset="0"/>
              <a:ea typeface="Calibri" panose="020F0502020204030204" pitchFamily="34" charset="0"/>
            </a:endParaRPr>
          </a:p>
          <a:p>
            <a:pPr marL="742950" marR="0" lvl="1" indent="-285750">
              <a:lnSpc>
                <a:spcPct val="100000"/>
              </a:lnSpc>
              <a:spcBef>
                <a:spcPts val="5"/>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Successful</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completion</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of</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10</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IV</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insertions</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on</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humans.</a:t>
            </a:r>
            <a:r>
              <a:rPr lang="en-US" sz="1800" spc="-10" dirty="0">
                <a:latin typeface="Calibri" panose="020F0502020204030204" pitchFamily="34" charset="0"/>
                <a:ea typeface="Symbol" panose="05050102010706020507" pitchFamily="18" charset="2"/>
                <a:cs typeface="Symbol" panose="05050102010706020507" pitchFamily="18" charset="2"/>
              </a:rPr>
              <a:t> A</a:t>
            </a:r>
            <a:r>
              <a:rPr lang="en-US" sz="1800" dirty="0">
                <a:effectLst/>
                <a:latin typeface="Calibri" panose="020F0502020204030204" pitchFamily="34" charset="0"/>
                <a:ea typeface="Calibri" panose="020F0502020204030204" pitchFamily="34" charset="0"/>
              </a:rPr>
              <a:t>t</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option</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of</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MPD,</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5</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may be performed</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on</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training</a:t>
            </a:r>
            <a:r>
              <a:rPr lang="en-US" sz="1800" spc="-15"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aids.</a:t>
            </a:r>
            <a:endParaRPr lang="en-US" sz="1800" dirty="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Lab</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skill</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proficiency</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required</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in:</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IO</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line</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placement</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pPr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R="0" lvl="0">
              <a:spcBef>
                <a:spcPts val="5"/>
              </a:spcBef>
              <a:spcAft>
                <a:spcPts val="0"/>
              </a:spcAft>
              <a:buSzPts val="1100"/>
              <a:tabLst>
                <a:tab pos="370840" algn="l"/>
              </a:tabLst>
            </a:pPr>
            <a:r>
              <a:rPr lang="en-US" sz="1800" dirty="0">
                <a:effectLst/>
                <a:latin typeface="Calibri" panose="020F0502020204030204" pitchFamily="34" charset="0"/>
                <a:ea typeface="Calibri" panose="020F0502020204030204" pitchFamily="34" charset="0"/>
              </a:rPr>
              <a:t>Field</a:t>
            </a:r>
            <a:r>
              <a:rPr lang="en-US" sz="1800" spc="-35"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internship</a:t>
            </a:r>
            <a:endParaRPr lang="en-US" sz="18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Competency</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determined</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by</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the</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County</a:t>
            </a:r>
            <a:r>
              <a:rPr lang="en-US" sz="1800" spc="-3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Medical</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Program</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Director.</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pPr marL="0" marR="0" indent="0">
              <a:spcBef>
                <a:spcPts val="0"/>
              </a:spcBef>
              <a:spcAft>
                <a:spcPts val="0"/>
              </a:spcAft>
            </a:pPr>
            <a:r>
              <a:rPr lang="en-US" sz="1800" dirty="0">
                <a:effectLst/>
                <a:latin typeface="Calibri" panose="020F0502020204030204" pitchFamily="34" charset="0"/>
                <a:ea typeface="Calibri" panose="020F0502020204030204" pitchFamily="34" charset="0"/>
              </a:rPr>
              <a:t> </a:t>
            </a:r>
          </a:p>
          <a:p>
            <a:pPr marR="0" lvl="0">
              <a:spcBef>
                <a:spcPts val="5"/>
              </a:spcBef>
              <a:spcAft>
                <a:spcPts val="0"/>
              </a:spcAft>
              <a:buSzPts val="1100"/>
              <a:tabLst>
                <a:tab pos="369570" algn="l"/>
              </a:tabLst>
            </a:pPr>
            <a:r>
              <a:rPr lang="en-US" sz="1800" spc="-10" dirty="0">
                <a:effectLst/>
                <a:latin typeface="Calibri" panose="020F0502020204030204" pitchFamily="34" charset="0"/>
                <a:ea typeface="Calibri" panose="020F0502020204030204" pitchFamily="34" charset="0"/>
              </a:rPr>
              <a:t>Evaluations/Examinations</a:t>
            </a:r>
            <a:endParaRPr lang="en-US" sz="1800" dirty="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Practical</a:t>
            </a:r>
            <a:r>
              <a:rPr lang="en-US" sz="1800" spc="-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Skill</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Evaluations</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as</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identified</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in</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Appendix</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spc="-50" dirty="0">
                <a:effectLst/>
                <a:latin typeface="Calibri" panose="020F0502020204030204" pitchFamily="34" charset="0"/>
                <a:ea typeface="Symbol" panose="05050102010706020507" pitchFamily="18" charset="2"/>
                <a:cs typeface="Symbol" panose="05050102010706020507" pitchFamily="18" charset="2"/>
              </a:rPr>
              <a:t>B</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pPr marL="742950" marR="0" lvl="1" indent="-285750">
              <a:lnSpc>
                <a:spcPct val="100000"/>
              </a:lnSpc>
              <a:spcBef>
                <a:spcPts val="0"/>
              </a:spcBef>
              <a:spcAft>
                <a:spcPts val="0"/>
              </a:spcAft>
              <a:buFont typeface="Wingdings" panose="05000000000000000000" pitchFamily="2" charset="2"/>
              <a:buChar char="§"/>
              <a:tabLst>
                <a:tab pos="685800" algn="l"/>
                <a:tab pos="686435"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Written</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course</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completion</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examination</a:t>
            </a:r>
            <a:r>
              <a:rPr lang="en-US" sz="1800" spc="-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approved</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by</a:t>
            </a:r>
            <a:r>
              <a:rPr lang="en-US" sz="1800" spc="-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the</a:t>
            </a:r>
            <a:r>
              <a:rPr lang="en-US" sz="1800" spc="-20" dirty="0">
                <a:effectLst/>
                <a:latin typeface="Calibri" panose="020F0502020204030204" pitchFamily="34" charset="0"/>
                <a:ea typeface="Symbol" panose="05050102010706020507" pitchFamily="18" charset="2"/>
                <a:cs typeface="Symbol" panose="05050102010706020507" pitchFamily="18" charset="2"/>
              </a:rPr>
              <a:t> MPD.</a:t>
            </a:r>
            <a:endParaRPr lang="en-US" sz="1800" dirty="0">
              <a:effectLst/>
              <a:latin typeface="Calibri" panose="020F0502020204030204" pitchFamily="34" charset="0"/>
              <a:ea typeface="Symbol" panose="05050102010706020507" pitchFamily="18" charset="2"/>
              <a:cs typeface="Symbol" panose="05050102010706020507" pitchFamily="18" charset="2"/>
            </a:endParaRPr>
          </a:p>
          <a:p>
            <a:endParaRPr lang="en-US" dirty="0"/>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Course Completion Requirements</a:t>
            </a:r>
          </a:p>
        </p:txBody>
      </p:sp>
    </p:spTree>
    <p:extLst>
      <p:ext uri="{BB962C8B-B14F-4D97-AF65-F5344CB8AC3E}">
        <p14:creationId xmlns:p14="http://schemas.microsoft.com/office/powerpoint/2010/main" val="766250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323731" y="1606082"/>
            <a:ext cx="8446459"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marL="280987" indent="-342900">
              <a:spcBef>
                <a:spcPts val="125"/>
              </a:spcBef>
              <a:buSzPct val="100000"/>
              <a:buFont typeface="Wingdings" panose="05000000000000000000" pitchFamily="2" charset="2"/>
              <a:buChar char="§"/>
              <a:tabLst>
                <a:tab pos="515620" algn="l"/>
              </a:tabLst>
            </a:pPr>
            <a:r>
              <a:rPr lang="en-US" dirty="0">
                <a:latin typeface="Calibri" panose="020F0502020204030204" pitchFamily="34" charset="0"/>
                <a:ea typeface="Calibri" panose="020F0502020204030204" pitchFamily="34" charset="0"/>
              </a:rPr>
              <a:t>Blood pressure </a:t>
            </a:r>
          </a:p>
          <a:p>
            <a:pPr indent="-61913">
              <a:spcBef>
                <a:spcPts val="125"/>
              </a:spcBef>
              <a:buSzPct val="100000"/>
              <a:tabLst>
                <a:tab pos="515620" algn="l"/>
              </a:tabLst>
            </a:pPr>
            <a:endParaRPr lang="en-US" dirty="0">
              <a:latin typeface="+mn-lt"/>
              <a:ea typeface="Calibri" panose="020F0502020204030204" pitchFamily="34" charset="0"/>
            </a:endParaRPr>
          </a:p>
          <a:p>
            <a:pPr marL="457200" lvl="1" indent="0">
              <a:lnSpc>
                <a:spcPct val="150000"/>
              </a:lnSpc>
              <a:spcBef>
                <a:spcPts val="125"/>
              </a:spcBef>
              <a:buSzPct val="100000"/>
              <a:buNone/>
              <a:tabLst>
                <a:tab pos="515620" algn="l"/>
              </a:tabLst>
            </a:pPr>
            <a:endParaRPr lang="en-US" spc="-5" dirty="0">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6" name="Picture 5" descr="A diagram of blood pressure">
            <a:extLst>
              <a:ext uri="{FF2B5EF4-FFF2-40B4-BE49-F238E27FC236}">
                <a16:creationId xmlns:a16="http://schemas.microsoft.com/office/drawing/2014/main" id="{4835F8FC-B0EA-E158-B792-A232B639E4BC}"/>
              </a:ext>
            </a:extLst>
          </p:cNvPr>
          <p:cNvPicPr>
            <a:picLocks noChangeAspect="1"/>
          </p:cNvPicPr>
          <p:nvPr/>
        </p:nvPicPr>
        <p:blipFill>
          <a:blip r:embed="rId3"/>
          <a:stretch>
            <a:fillRect/>
          </a:stretch>
        </p:blipFill>
        <p:spPr>
          <a:xfrm>
            <a:off x="2794315" y="2559982"/>
            <a:ext cx="5730618" cy="3848770"/>
          </a:xfrm>
          <a:prstGeom prst="rect">
            <a:avLst/>
          </a:prstGeom>
        </p:spPr>
      </p:pic>
    </p:spTree>
    <p:extLst>
      <p:ext uri="{BB962C8B-B14F-4D97-AF65-F5344CB8AC3E}">
        <p14:creationId xmlns:p14="http://schemas.microsoft.com/office/powerpoint/2010/main" val="4294188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616843"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Respiratory system</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Breathing mechanics</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2000" spc="-5" dirty="0">
                <a:latin typeface="Calibri" panose="020F0502020204030204" pitchFamily="34" charset="0"/>
                <a:ea typeface="Calibri" panose="020F0502020204030204" pitchFamily="34" charset="0"/>
              </a:rPr>
              <a:t>Inhalation</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2000" spc="-5" dirty="0">
                <a:latin typeface="Calibri" panose="020F0502020204030204" pitchFamily="34" charset="0"/>
                <a:ea typeface="Calibri" panose="020F0502020204030204" pitchFamily="34" charset="0"/>
              </a:rPr>
              <a:t>Exhalation</a:t>
            </a: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6" name="Picture 5" descr="A diagram of the lungs, inhalation, and exhalation">
            <a:extLst>
              <a:ext uri="{FF2B5EF4-FFF2-40B4-BE49-F238E27FC236}">
                <a16:creationId xmlns:a16="http://schemas.microsoft.com/office/drawing/2014/main" id="{1C8535CD-A1BE-CCC4-9B4B-215C13F5B63A}"/>
              </a:ext>
            </a:extLst>
          </p:cNvPr>
          <p:cNvPicPr>
            <a:picLocks noChangeAspect="1"/>
          </p:cNvPicPr>
          <p:nvPr/>
        </p:nvPicPr>
        <p:blipFill>
          <a:blip r:embed="rId3"/>
          <a:stretch>
            <a:fillRect/>
          </a:stretch>
        </p:blipFill>
        <p:spPr>
          <a:xfrm>
            <a:off x="3209547" y="2879509"/>
            <a:ext cx="5781106" cy="3143233"/>
          </a:xfrm>
          <a:prstGeom prst="rect">
            <a:avLst/>
          </a:prstGeom>
        </p:spPr>
      </p:pic>
    </p:spTree>
    <p:extLst>
      <p:ext uri="{BB962C8B-B14F-4D97-AF65-F5344CB8AC3E}">
        <p14:creationId xmlns:p14="http://schemas.microsoft.com/office/powerpoint/2010/main" val="1670840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616843"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Respiratory system</a:t>
            </a:r>
          </a:p>
          <a:p>
            <a:pPr indent="-61913">
              <a:spcBef>
                <a:spcPts val="125"/>
              </a:spcBef>
              <a:buSzPct val="100000"/>
              <a:tabLst>
                <a:tab pos="515620" algn="l"/>
              </a:tabLst>
            </a:pPr>
            <a:endParaRPr lang="en-US" dirty="0">
              <a:latin typeface="+mn-lt"/>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Exchange of gasses</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2000" spc="-5" dirty="0">
                <a:latin typeface="Calibri" panose="020F0502020204030204" pitchFamily="34" charset="0"/>
                <a:ea typeface="Calibri" panose="020F0502020204030204" pitchFamily="34" charset="0"/>
              </a:rPr>
              <a:t>Diffusion of gasses</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2000" spc="-5" dirty="0">
                <a:latin typeface="Calibri" panose="020F0502020204030204" pitchFamily="34" charset="0"/>
                <a:ea typeface="Calibri" panose="020F0502020204030204" pitchFamily="34" charset="0"/>
              </a:rPr>
              <a:t>Transportation of gases</a:t>
            </a: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Diagram of the respiratory system">
            <a:extLst>
              <a:ext uri="{FF2B5EF4-FFF2-40B4-BE49-F238E27FC236}">
                <a16:creationId xmlns:a16="http://schemas.microsoft.com/office/drawing/2014/main" id="{42649BCE-6E0A-3E46-C647-3F63CE344095}"/>
              </a:ext>
            </a:extLst>
          </p:cNvPr>
          <p:cNvPicPr>
            <a:picLocks noChangeAspect="1"/>
          </p:cNvPicPr>
          <p:nvPr/>
        </p:nvPicPr>
        <p:blipFill>
          <a:blip r:embed="rId3"/>
          <a:stretch>
            <a:fillRect/>
          </a:stretch>
        </p:blipFill>
        <p:spPr>
          <a:xfrm>
            <a:off x="3827986" y="2425148"/>
            <a:ext cx="5004809" cy="3710790"/>
          </a:xfrm>
          <a:prstGeom prst="rect">
            <a:avLst/>
          </a:prstGeom>
        </p:spPr>
      </p:pic>
    </p:spTree>
    <p:extLst>
      <p:ext uri="{BB962C8B-B14F-4D97-AF65-F5344CB8AC3E}">
        <p14:creationId xmlns:p14="http://schemas.microsoft.com/office/powerpoint/2010/main" val="4222106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616843"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Respiratory system- </a:t>
            </a:r>
            <a:r>
              <a:rPr lang="en-US" spc="-5" dirty="0">
                <a:latin typeface="Calibri" panose="020F0502020204030204" pitchFamily="34" charset="0"/>
                <a:ea typeface="Calibri" panose="020F0502020204030204" pitchFamily="34" charset="0"/>
              </a:rPr>
              <a:t>Pulmonary volumes </a:t>
            </a: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z="2000" spc="-5" dirty="0">
                <a:effectLst/>
                <a:latin typeface="Calibri" panose="020F0502020204030204" pitchFamily="34" charset="0"/>
                <a:ea typeface="Calibri" panose="020F0502020204030204" pitchFamily="34" charset="0"/>
              </a:rPr>
              <a:t>Tidal volume</a:t>
            </a: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Minute respiratory volume</a:t>
            </a: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dirty="0">
                <a:effectLst/>
                <a:latin typeface="Calibri" panose="020F0502020204030204" pitchFamily="34" charset="0"/>
                <a:ea typeface="Calibri" panose="020F0502020204030204" pitchFamily="34" charset="0"/>
              </a:rPr>
              <a:t>Inspiratory</a:t>
            </a:r>
            <a:r>
              <a:rPr lang="en-US" spc="-3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reserve</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dirty="0">
                <a:effectLst/>
                <a:latin typeface="Calibri" panose="020F0502020204030204" pitchFamily="34" charset="0"/>
                <a:ea typeface="Calibri" panose="020F0502020204030204" pitchFamily="34" charset="0"/>
              </a:rPr>
              <a:t>Expiratory</a:t>
            </a:r>
            <a:r>
              <a:rPr lang="en-US" spc="-3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reserve</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0"/>
              </a:spcBef>
              <a:spcAft>
                <a:spcPts val="0"/>
              </a:spcAft>
              <a:buSzPct val="100000"/>
              <a:buFont typeface="Wingdings" panose="05000000000000000000" pitchFamily="2" charset="2"/>
              <a:buChar char="§"/>
              <a:tabLst>
                <a:tab pos="915035" algn="l"/>
              </a:tabLst>
            </a:pPr>
            <a:r>
              <a:rPr lang="en-US" dirty="0">
                <a:effectLst/>
                <a:latin typeface="Calibri" panose="020F0502020204030204" pitchFamily="34" charset="0"/>
                <a:ea typeface="Calibri" panose="020F0502020204030204" pitchFamily="34" charset="0"/>
              </a:rPr>
              <a:t>Vital</a:t>
            </a:r>
            <a:r>
              <a:rPr lang="en-US" spc="-10" dirty="0">
                <a:effectLst/>
                <a:latin typeface="Calibri" panose="020F0502020204030204" pitchFamily="34" charset="0"/>
                <a:ea typeface="Calibri" panose="020F0502020204030204" pitchFamily="34" charset="0"/>
              </a:rPr>
              <a:t> capacity</a:t>
            </a:r>
            <a:endParaRPr lang="en-US" dirty="0">
              <a:effectLst/>
              <a:latin typeface="Calibri" panose="020F0502020204030204" pitchFamily="34" charset="0"/>
              <a:ea typeface="Calibri" panose="020F0502020204030204" pitchFamily="34" charset="0"/>
            </a:endParaRPr>
          </a:p>
          <a:p>
            <a:pPr marL="800100" marR="0" lvl="1" indent="-342900">
              <a:lnSpc>
                <a:spcPct val="150000"/>
              </a:lnSpc>
              <a:spcBef>
                <a:spcPts val="5"/>
              </a:spcBef>
              <a:spcAft>
                <a:spcPts val="0"/>
              </a:spcAft>
              <a:buSzPct val="100000"/>
              <a:buFont typeface="Wingdings" panose="05000000000000000000" pitchFamily="2" charset="2"/>
              <a:buChar char="§"/>
              <a:tabLst>
                <a:tab pos="915035" algn="l"/>
              </a:tabLst>
            </a:pPr>
            <a:r>
              <a:rPr lang="en-US" dirty="0">
                <a:effectLst/>
                <a:latin typeface="Calibri" panose="020F0502020204030204" pitchFamily="34" charset="0"/>
                <a:ea typeface="Calibri" panose="020F0502020204030204" pitchFamily="34" charset="0"/>
              </a:rPr>
              <a:t>Residual</a:t>
            </a:r>
            <a:r>
              <a:rPr lang="en-US" spc="-10" dirty="0">
                <a:effectLst/>
                <a:latin typeface="Calibri" panose="020F0502020204030204" pitchFamily="34" charset="0"/>
                <a:ea typeface="Calibri" panose="020F0502020204030204" pitchFamily="34" charset="0"/>
              </a:rPr>
              <a:t> </a:t>
            </a:r>
            <a:r>
              <a:rPr lang="en-US" spc="-25" dirty="0">
                <a:effectLst/>
                <a:latin typeface="Calibri" panose="020F0502020204030204" pitchFamily="34" charset="0"/>
                <a:ea typeface="Calibri" panose="020F0502020204030204" pitchFamily="34" charset="0"/>
              </a:rPr>
              <a:t>air</a:t>
            </a:r>
            <a:endParaRPr lang="en-US" dirty="0">
              <a:effectLst/>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5" name="Picture 4" descr="Diagram of respiratory volumes ">
            <a:extLst>
              <a:ext uri="{FF2B5EF4-FFF2-40B4-BE49-F238E27FC236}">
                <a16:creationId xmlns:a16="http://schemas.microsoft.com/office/drawing/2014/main" id="{23D91F5B-7107-380C-3753-5DF4A157C7E7}"/>
              </a:ext>
            </a:extLst>
          </p:cNvPr>
          <p:cNvPicPr>
            <a:picLocks noChangeAspect="1"/>
          </p:cNvPicPr>
          <p:nvPr/>
        </p:nvPicPr>
        <p:blipFill>
          <a:blip r:embed="rId3"/>
          <a:stretch>
            <a:fillRect/>
          </a:stretch>
        </p:blipFill>
        <p:spPr>
          <a:xfrm>
            <a:off x="3845023" y="3065649"/>
            <a:ext cx="5202027" cy="2819527"/>
          </a:xfrm>
          <a:prstGeom prst="rect">
            <a:avLst/>
          </a:prstGeom>
        </p:spPr>
      </p:pic>
    </p:spTree>
    <p:extLst>
      <p:ext uri="{BB962C8B-B14F-4D97-AF65-F5344CB8AC3E}">
        <p14:creationId xmlns:p14="http://schemas.microsoft.com/office/powerpoint/2010/main" val="1778046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07911" y="1606082"/>
            <a:ext cx="8662279" cy="4662833"/>
          </a:xfrm>
        </p:spPr>
        <p:txBody>
          <a:bodyPr/>
          <a:lstStyle/>
          <a:p>
            <a:pPr algn="ctr"/>
            <a:r>
              <a:rPr lang="en-US" b="1" dirty="0">
                <a:effectLst/>
                <a:latin typeface="+mn-lt"/>
                <a:ea typeface="Calibri" panose="020F0502020204030204" pitchFamily="34" charset="0"/>
              </a:rPr>
              <a:t>Organization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and</a:t>
            </a:r>
            <a:r>
              <a:rPr lang="en-US" b="1" spc="-15" dirty="0">
                <a:effectLst/>
                <a:latin typeface="+mn-lt"/>
                <a:ea typeface="Calibri" panose="020F0502020204030204" pitchFamily="34" charset="0"/>
              </a:rPr>
              <a:t> </a:t>
            </a:r>
            <a:r>
              <a:rPr lang="en-US" b="1" dirty="0">
                <a:effectLst/>
                <a:latin typeface="+mn-lt"/>
                <a:ea typeface="Calibri" panose="020F0502020204030204" pitchFamily="34" charset="0"/>
              </a:rPr>
              <a:t>General</a:t>
            </a:r>
            <a:r>
              <a:rPr lang="en-US" b="1" spc="-25" dirty="0">
                <a:effectLst/>
                <a:latin typeface="+mn-lt"/>
                <a:ea typeface="Calibri" panose="020F0502020204030204" pitchFamily="34" charset="0"/>
              </a:rPr>
              <a:t> </a:t>
            </a:r>
            <a:r>
              <a:rPr lang="en-US" b="1" dirty="0">
                <a:effectLst/>
                <a:latin typeface="+mn-lt"/>
                <a:ea typeface="Calibri" panose="020F0502020204030204" pitchFamily="34" charset="0"/>
              </a:rPr>
              <a:t>Plan</a:t>
            </a:r>
            <a:r>
              <a:rPr lang="en-US" b="1" spc="-20" dirty="0">
                <a:effectLst/>
                <a:latin typeface="+mn-lt"/>
                <a:ea typeface="Calibri" panose="020F0502020204030204" pitchFamily="34" charset="0"/>
              </a:rPr>
              <a:t> </a:t>
            </a:r>
            <a:r>
              <a:rPr lang="en-US" b="1" dirty="0">
                <a:effectLst/>
                <a:latin typeface="+mn-lt"/>
                <a:ea typeface="Calibri" panose="020F0502020204030204" pitchFamily="34" charset="0"/>
              </a:rPr>
              <a:t>of</a:t>
            </a:r>
            <a:r>
              <a:rPr lang="en-US" b="1" spc="-10" dirty="0">
                <a:effectLst/>
                <a:latin typeface="+mn-lt"/>
                <a:ea typeface="Calibri" panose="020F0502020204030204" pitchFamily="34" charset="0"/>
              </a:rPr>
              <a:t> </a:t>
            </a:r>
            <a:r>
              <a:rPr lang="en-US" b="1" dirty="0">
                <a:effectLst/>
                <a:latin typeface="+mn-lt"/>
                <a:ea typeface="Calibri" panose="020F0502020204030204" pitchFamily="34" charset="0"/>
              </a:rPr>
              <a:t>the</a:t>
            </a:r>
            <a:r>
              <a:rPr lang="en-US" b="1" spc="-5" dirty="0">
                <a:effectLst/>
                <a:latin typeface="+mn-lt"/>
                <a:ea typeface="Calibri" panose="020F0502020204030204" pitchFamily="34" charset="0"/>
              </a:rPr>
              <a:t> </a:t>
            </a:r>
            <a:r>
              <a:rPr lang="en-US" b="1" spc="-20" dirty="0">
                <a:effectLst/>
                <a:latin typeface="+mn-lt"/>
                <a:ea typeface="Calibri" panose="020F0502020204030204" pitchFamily="34" charset="0"/>
              </a:rPr>
              <a:t>Body</a:t>
            </a:r>
            <a:r>
              <a:rPr lang="en-US" b="1" dirty="0"/>
              <a:t>:</a:t>
            </a:r>
          </a:p>
          <a:p>
            <a:pPr algn="ctr"/>
            <a:endParaRPr lang="en-US" b="1" dirty="0"/>
          </a:p>
          <a:p>
            <a:pPr indent="-61913">
              <a:spcBef>
                <a:spcPts val="125"/>
              </a:spcBef>
              <a:buSzPct val="100000"/>
              <a:tabLst>
                <a:tab pos="515620" algn="l"/>
              </a:tabLst>
            </a:pPr>
            <a:r>
              <a:rPr lang="en-US" dirty="0">
                <a:latin typeface="Calibri" panose="020F0502020204030204" pitchFamily="34" charset="0"/>
                <a:ea typeface="Calibri" panose="020F0502020204030204" pitchFamily="34" charset="0"/>
              </a:rPr>
              <a:t>Respiratory system</a:t>
            </a:r>
            <a:endParaRPr lang="en-US" spc="-5" dirty="0">
              <a:latin typeface="Calibri" panose="020F0502020204030204" pitchFamily="34" charset="0"/>
              <a:ea typeface="Calibri" panose="020F0502020204030204" pitchFamily="34" charset="0"/>
            </a:endParaRPr>
          </a:p>
          <a:p>
            <a:pPr indent="-61913">
              <a:spcBef>
                <a:spcPts val="125"/>
              </a:spcBef>
              <a:buSzPct val="100000"/>
              <a:tabLst>
                <a:tab pos="515620" algn="l"/>
              </a:tabLst>
            </a:pPr>
            <a:endParaRPr lang="en-US" dirty="0">
              <a:latin typeface="Calibri" panose="020F0502020204030204" pitchFamily="34" charset="0"/>
              <a:ea typeface="Calibri" panose="020F0502020204030204" pitchFamily="34" charset="0"/>
            </a:endParaRPr>
          </a:p>
          <a:p>
            <a:pPr marL="800100" lvl="1" indent="-342900">
              <a:lnSpc>
                <a:spcPct val="150000"/>
              </a:lnSpc>
              <a:spcBef>
                <a:spcPts val="125"/>
              </a:spcBef>
              <a:buSzPct val="100000"/>
              <a:buFont typeface="Wingdings" panose="05000000000000000000" pitchFamily="2" charset="2"/>
              <a:buChar char="§"/>
              <a:tabLst>
                <a:tab pos="515620" algn="l"/>
              </a:tabLst>
            </a:pPr>
            <a:r>
              <a:rPr lang="en-US" spc="-5" dirty="0">
                <a:latin typeface="Calibri" panose="020F0502020204030204" pitchFamily="34" charset="0"/>
                <a:ea typeface="Calibri" panose="020F0502020204030204" pitchFamily="34" charset="0"/>
              </a:rPr>
              <a:t>Regulation of respiration</a:t>
            </a:r>
            <a:endParaRPr lang="en-US" sz="2000" spc="-5" dirty="0">
              <a:effectLst/>
              <a:latin typeface="Calibri" panose="020F0502020204030204" pitchFamily="34" charset="0"/>
              <a:ea typeface="Calibri" panose="020F0502020204030204" pitchFamily="34" charset="0"/>
            </a:endParaRPr>
          </a:p>
          <a:p>
            <a:pPr marL="1028700" lvl="2" indent="-342900">
              <a:lnSpc>
                <a:spcPct val="150000"/>
              </a:lnSpc>
              <a:spcBef>
                <a:spcPts val="125"/>
              </a:spcBef>
              <a:buSzPct val="100000"/>
              <a:buFont typeface="Courier New" panose="02070309020205020404" pitchFamily="49" charset="0"/>
              <a:buChar char="o"/>
              <a:tabLst>
                <a:tab pos="515620" algn="l"/>
              </a:tabLst>
            </a:pPr>
            <a:r>
              <a:rPr lang="en-US" sz="2000" spc="-5" dirty="0">
                <a:effectLst/>
                <a:latin typeface="Calibri" panose="020F0502020204030204" pitchFamily="34" charset="0"/>
                <a:ea typeface="Calibri" panose="020F0502020204030204" pitchFamily="34" charset="0"/>
              </a:rPr>
              <a:t>Nervous control</a:t>
            </a:r>
          </a:p>
          <a:p>
            <a:pPr marL="1028700" lvl="2" indent="-342900">
              <a:lnSpc>
                <a:spcPct val="150000"/>
              </a:lnSpc>
              <a:spcBef>
                <a:spcPts val="125"/>
              </a:spcBef>
              <a:buSzPct val="100000"/>
              <a:buFont typeface="Courier New" panose="02070309020205020404" pitchFamily="49" charset="0"/>
              <a:buChar char="o"/>
              <a:tabLst>
                <a:tab pos="515620" algn="l"/>
              </a:tabLst>
            </a:pPr>
            <a:r>
              <a:rPr lang="en-US" sz="2000" spc="-5" dirty="0">
                <a:latin typeface="Calibri" panose="020F0502020204030204" pitchFamily="34" charset="0"/>
                <a:ea typeface="Calibri" panose="020F0502020204030204" pitchFamily="34" charset="0"/>
              </a:rPr>
              <a:t>Chemical control</a:t>
            </a:r>
            <a:endParaRPr lang="en-US" sz="2000" spc="-5"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Overview of Human Systems</a:t>
            </a:r>
          </a:p>
        </p:txBody>
      </p:sp>
      <p:pic>
        <p:nvPicPr>
          <p:cNvPr id="7" name="Picture 6" descr="A diagram of a human body">
            <a:extLst>
              <a:ext uri="{FF2B5EF4-FFF2-40B4-BE49-F238E27FC236}">
                <a16:creationId xmlns:a16="http://schemas.microsoft.com/office/drawing/2014/main" id="{A33BE68F-336A-5F1D-0BAD-77FEE4683E55}"/>
              </a:ext>
            </a:extLst>
          </p:cNvPr>
          <p:cNvPicPr>
            <a:picLocks noChangeAspect="1"/>
          </p:cNvPicPr>
          <p:nvPr/>
        </p:nvPicPr>
        <p:blipFill>
          <a:blip r:embed="rId3"/>
          <a:stretch>
            <a:fillRect/>
          </a:stretch>
        </p:blipFill>
        <p:spPr>
          <a:xfrm>
            <a:off x="3656616" y="2245715"/>
            <a:ext cx="5436268" cy="3849283"/>
          </a:xfrm>
          <a:prstGeom prst="rect">
            <a:avLst/>
          </a:prstGeom>
        </p:spPr>
      </p:pic>
    </p:spTree>
    <p:extLst>
      <p:ext uri="{BB962C8B-B14F-4D97-AF65-F5344CB8AC3E}">
        <p14:creationId xmlns:p14="http://schemas.microsoft.com/office/powerpoint/2010/main" val="706321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53347" y="1606082"/>
            <a:ext cx="8616843" cy="4662833"/>
          </a:xfrm>
        </p:spPr>
        <p:txBody>
          <a:bodyPr/>
          <a:lstStyle/>
          <a:p>
            <a:pPr algn="ctr"/>
            <a:r>
              <a:rPr lang="en-US" b="1" dirty="0"/>
              <a:t>Lesson 3 Cognitive Objectives:</a:t>
            </a:r>
          </a:p>
          <a:p>
            <a:pPr algn="ctr"/>
            <a:endParaRPr lang="en-US" b="1" dirty="0"/>
          </a:p>
          <a:p>
            <a:pPr algn="ctr"/>
            <a:endParaRPr lang="en-US" b="1" dirty="0"/>
          </a:p>
          <a:p>
            <a:pPr marL="742950" lvl="1" indent="-285750">
              <a:lnSpc>
                <a:spcPct val="150000"/>
              </a:lnSpc>
              <a:spcBef>
                <a:spcPts val="125"/>
              </a:spcBef>
              <a:buSzPct val="100000"/>
              <a:buFont typeface="Wingdings" panose="05000000000000000000" pitchFamily="2" charset="2"/>
              <a:buChar char="§"/>
              <a:tabLst>
                <a:tab pos="515620" algn="l"/>
              </a:tabLst>
            </a:pPr>
            <a:r>
              <a:rPr lang="en-US" sz="2200" dirty="0">
                <a:effectLst/>
                <a:latin typeface="Calibri" panose="020F0502020204030204" pitchFamily="34" charset="0"/>
                <a:ea typeface="Calibri" panose="020F0502020204030204" pitchFamily="34" charset="0"/>
              </a:rPr>
              <a:t>At</a:t>
            </a:r>
            <a:r>
              <a:rPr lang="en-US" sz="2200" spc="-1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the</a:t>
            </a:r>
            <a:r>
              <a:rPr lang="en-US" sz="2200" spc="-2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end</a:t>
            </a:r>
            <a:r>
              <a:rPr lang="en-US" sz="2200" spc="-1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of</a:t>
            </a:r>
            <a:r>
              <a:rPr lang="en-US" sz="2200" spc="-2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this</a:t>
            </a:r>
            <a:r>
              <a:rPr lang="en-US" sz="2200" spc="-1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lesson,</a:t>
            </a:r>
            <a:r>
              <a:rPr lang="en-US" sz="2200" spc="-2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the</a:t>
            </a:r>
            <a:r>
              <a:rPr lang="en-US" sz="2200" spc="-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EMT-IV</a:t>
            </a:r>
            <a:r>
              <a:rPr lang="en-US" sz="2200" spc="-1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student</a:t>
            </a:r>
            <a:r>
              <a:rPr lang="en-US" sz="2200" spc="-1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will</a:t>
            </a:r>
            <a:r>
              <a:rPr lang="en-US" sz="2200" spc="-1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be</a:t>
            </a:r>
            <a:r>
              <a:rPr lang="en-US" sz="2200" spc="-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able</a:t>
            </a:r>
            <a:r>
              <a:rPr lang="en-US" sz="2200" spc="-1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to</a:t>
            </a:r>
            <a:r>
              <a:rPr lang="en-US" sz="2200" spc="-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utilize</a:t>
            </a:r>
            <a:r>
              <a:rPr lang="en-US" sz="2200" spc="-2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the</a:t>
            </a:r>
            <a:r>
              <a:rPr lang="en-US" sz="2200" spc="-1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assessment</a:t>
            </a:r>
            <a:r>
              <a:rPr lang="en-US" sz="2200" spc="-2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findings</a:t>
            </a:r>
            <a:r>
              <a:rPr lang="en-US" sz="2200" spc="-10"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to</a:t>
            </a:r>
            <a:r>
              <a:rPr lang="en-US" sz="2200" spc="-5" dirty="0">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formulate a field impression and implement the treatment plan for the bleeding patient or the patient in shock.</a:t>
            </a:r>
          </a:p>
          <a:p>
            <a:pPr marL="800100" lvl="1" indent="-342900">
              <a:lnSpc>
                <a:spcPct val="150000"/>
              </a:lnSpc>
              <a:spcBef>
                <a:spcPts val="125"/>
              </a:spcBef>
              <a:buSzPct val="100000"/>
              <a:buFont typeface="Wingdings" panose="05000000000000000000" pitchFamily="2" charset="2"/>
              <a:buChar char="§"/>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2221597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789451" y="1606082"/>
            <a:ext cx="7758201" cy="4662833"/>
          </a:xfrm>
        </p:spPr>
        <p:txBody>
          <a:bodyPr/>
          <a:lstStyle/>
          <a:p>
            <a:pPr algn="ctr"/>
            <a:r>
              <a:rPr lang="en-US" b="1" dirty="0"/>
              <a:t>Lesson 3 Cognitive Objectives:</a:t>
            </a:r>
          </a:p>
          <a:p>
            <a:pPr algn="ctr"/>
            <a:endParaRPr lang="en-US" b="1" dirty="0"/>
          </a:p>
          <a:p>
            <a:pPr algn="ctr"/>
            <a:endParaRPr lang="en-US" b="1" dirty="0"/>
          </a:p>
          <a:p>
            <a:pPr marL="342900" marR="538480" lvl="0" indent="-342900">
              <a:lnSpc>
                <a:spcPct val="150000"/>
              </a:lnSpc>
              <a:spcBef>
                <a:spcPts val="0"/>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Describe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epidemiology,</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including</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morbidity/mortality</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prevention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strategies,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for shock and hemorrhage.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Discuss</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anatomy</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physiology</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cardiovascular</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system.</a:t>
            </a: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Predict</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shock</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hemorrhage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based</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on</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mechanism</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injury.</a:t>
            </a: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Discuss</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various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types</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degrees</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shock</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10" dirty="0">
                <a:effectLst/>
                <a:latin typeface="Calibri" panose="020F0502020204030204" pitchFamily="34" charset="0"/>
                <a:ea typeface="Calibri" panose="020F0502020204030204" pitchFamily="34" charset="0"/>
              </a:rPr>
              <a:t> hemorrhage.</a:t>
            </a: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Emphasize</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that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placing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IV</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should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not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delay</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transport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patient.</a:t>
            </a:r>
            <a:endParaRPr lang="en-US" sz="200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3429563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algn="ctr"/>
            <a:endParaRPr lang="en-US" b="1" dirty="0"/>
          </a:p>
          <a:p>
            <a:pPr marR="538480">
              <a:lnSpc>
                <a:spcPct val="100000"/>
              </a:lnSpc>
              <a:spcBef>
                <a:spcPts val="0"/>
              </a:spcBef>
              <a:buSzPct val="100000"/>
              <a:tabLst>
                <a:tab pos="686435" algn="l"/>
              </a:tabLst>
            </a:pPr>
            <a:r>
              <a:rPr lang="en-US" dirty="0">
                <a:effectLst/>
                <a:latin typeface="Calibri" panose="020F0502020204030204" pitchFamily="34" charset="0"/>
                <a:ea typeface="Calibri" panose="020F0502020204030204" pitchFamily="34" charset="0"/>
              </a:rPr>
              <a:t>Hemorrhage</a:t>
            </a:r>
            <a:r>
              <a:rPr lang="en-US" dirty="0">
                <a:latin typeface="Calibri" panose="020F0502020204030204" pitchFamily="34" charset="0"/>
                <a:ea typeface="Calibri" panose="020F0502020204030204" pitchFamily="34" charset="0"/>
              </a:rPr>
              <a:t>- Epidemiology</a:t>
            </a:r>
          </a:p>
          <a:p>
            <a:pPr marR="538480">
              <a:lnSpc>
                <a:spcPct val="100000"/>
              </a:lnSpc>
              <a:spcBef>
                <a:spcPts val="0"/>
              </a:spcBef>
              <a:buSzPct val="100000"/>
              <a:tabLst>
                <a:tab pos="686435" algn="l"/>
              </a:tabLst>
            </a:pPr>
            <a:endParaRPr lang="en-US" sz="2000" dirty="0">
              <a:latin typeface="Calibri" panose="020F0502020204030204" pitchFamily="34" charset="0"/>
              <a:ea typeface="Calibri" panose="020F0502020204030204" pitchFamily="34" charset="0"/>
            </a:endParaRPr>
          </a:p>
          <a:p>
            <a:pPr marL="862013" lvl="1" indent="-342900">
              <a:lnSpc>
                <a:spcPct val="150000"/>
              </a:lnSpc>
              <a:spcBef>
                <a:spcPts val="5"/>
              </a:spcBef>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Incidence</a:t>
            </a:r>
          </a:p>
          <a:p>
            <a:pPr marL="862013" lvl="1" indent="-342900">
              <a:lnSpc>
                <a:spcPct val="150000"/>
              </a:lnSpc>
              <a:spcBef>
                <a:spcPts val="5"/>
              </a:spcBef>
              <a:buSzPct val="100000"/>
              <a:buFont typeface="Wingdings" panose="05000000000000000000" pitchFamily="2" charset="2"/>
              <a:buChar char="§"/>
              <a:tabLst>
                <a:tab pos="686435" algn="l"/>
              </a:tabLst>
            </a:pPr>
            <a:r>
              <a:rPr lang="en-US" dirty="0">
                <a:latin typeface="Calibri" panose="020F0502020204030204" pitchFamily="34" charset="0"/>
                <a:ea typeface="Calibri" panose="020F0502020204030204" pitchFamily="34" charset="0"/>
              </a:rPr>
              <a:t>Mortality/morbidity</a:t>
            </a:r>
          </a:p>
          <a:p>
            <a:pPr marL="862013" lvl="1" indent="-342900">
              <a:lnSpc>
                <a:spcPct val="150000"/>
              </a:lnSpc>
              <a:spcBef>
                <a:spcPts val="5"/>
              </a:spcBef>
              <a:buSzPct val="100000"/>
              <a:buFont typeface="Wingdings" panose="05000000000000000000" pitchFamily="2" charset="2"/>
              <a:buChar char="§"/>
              <a:tabLst>
                <a:tab pos="686435" algn="l"/>
              </a:tabLst>
            </a:pPr>
            <a:r>
              <a:rPr lang="en-US" dirty="0">
                <a:effectLst/>
                <a:latin typeface="Calibri" panose="020F0502020204030204" pitchFamily="34" charset="0"/>
                <a:ea typeface="Calibri" panose="020F0502020204030204" pitchFamily="34" charset="0"/>
              </a:rPr>
              <a:t>Prevention strategies </a:t>
            </a: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yellow sign with black text">
            <a:extLst>
              <a:ext uri="{FF2B5EF4-FFF2-40B4-BE49-F238E27FC236}">
                <a16:creationId xmlns:a16="http://schemas.microsoft.com/office/drawing/2014/main" id="{E2C73FBE-8328-3222-51D3-C17831DE787B}"/>
              </a:ext>
            </a:extLst>
          </p:cNvPr>
          <p:cNvPicPr>
            <a:picLocks noChangeAspect="1"/>
          </p:cNvPicPr>
          <p:nvPr/>
        </p:nvPicPr>
        <p:blipFill>
          <a:blip r:embed="rId3"/>
          <a:stretch>
            <a:fillRect/>
          </a:stretch>
        </p:blipFill>
        <p:spPr>
          <a:xfrm>
            <a:off x="5780877" y="2765917"/>
            <a:ext cx="2713319" cy="3355359"/>
          </a:xfrm>
          <a:prstGeom prst="rect">
            <a:avLst/>
          </a:prstGeom>
        </p:spPr>
      </p:pic>
    </p:spTree>
    <p:extLst>
      <p:ext uri="{BB962C8B-B14F-4D97-AF65-F5344CB8AC3E}">
        <p14:creationId xmlns:p14="http://schemas.microsoft.com/office/powerpoint/2010/main" val="8543288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Hemorrhage- </a:t>
            </a:r>
            <a:r>
              <a:rPr lang="en-US" sz="2000" dirty="0">
                <a:latin typeface="Calibri" panose="020F0502020204030204" pitchFamily="34" charset="0"/>
                <a:ea typeface="Calibri" panose="020F0502020204030204" pitchFamily="34" charset="0"/>
              </a:rPr>
              <a:t>Pathophysiology</a:t>
            </a: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Location</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External </a:t>
            </a:r>
            <a:endParaRPr lang="en-US" dirty="0">
              <a:effectLst/>
              <a:latin typeface="Calibri" panose="020F0502020204030204" pitchFamily="34" charset="0"/>
              <a:ea typeface="Calibri" panose="020F0502020204030204" pitchFamily="34" charset="0"/>
            </a:endParaRP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Internal</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Trauma</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Non- trauma</a:t>
            </a:r>
          </a:p>
          <a:p>
            <a:pPr marL="862013" lvl="1" indent="-342900">
              <a:lnSpc>
                <a:spcPct val="150000"/>
              </a:lnSpc>
              <a:spcBef>
                <a:spcPts val="5"/>
              </a:spcBef>
              <a:buSzPct val="100000"/>
              <a:tabLst>
                <a:tab pos="686435" algn="l"/>
              </a:tabLst>
            </a:pPr>
            <a:r>
              <a:rPr lang="en-US" dirty="0">
                <a:effectLst/>
                <a:latin typeface="Calibri" panose="020F0502020204030204" pitchFamily="34" charset="0"/>
                <a:ea typeface="Calibri" panose="020F0502020204030204" pitchFamily="34" charset="0"/>
              </a:rPr>
              <a:t>Common sites </a:t>
            </a:r>
          </a:p>
          <a:p>
            <a:pPr marL="862013" lvl="1" indent="-342900">
              <a:lnSpc>
                <a:spcPct val="150000"/>
              </a:lnSpc>
              <a:spcBef>
                <a:spcPts val="5"/>
              </a:spcBef>
              <a:buSzPct val="100000"/>
              <a:tabLst>
                <a:tab pos="686435" algn="l"/>
              </a:tabLst>
            </a:pPr>
            <a:r>
              <a:rPr lang="en-US" dirty="0">
                <a:effectLst/>
                <a:latin typeface="Calibri" panose="020F0502020204030204" pitchFamily="34" charset="0"/>
                <a:ea typeface="Calibri" panose="020F0502020204030204" pitchFamily="34" charset="0"/>
              </a:rPr>
              <a:t>Uncommon Sites</a:t>
            </a: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close-up of a bruise on a person's leg">
            <a:extLst>
              <a:ext uri="{FF2B5EF4-FFF2-40B4-BE49-F238E27FC236}">
                <a16:creationId xmlns:a16="http://schemas.microsoft.com/office/drawing/2014/main" id="{CB491088-4BCD-38D0-7FAE-7A691913A316}"/>
              </a:ext>
            </a:extLst>
          </p:cNvPr>
          <p:cNvPicPr>
            <a:picLocks noChangeAspect="1"/>
          </p:cNvPicPr>
          <p:nvPr/>
        </p:nvPicPr>
        <p:blipFill>
          <a:blip r:embed="rId3"/>
          <a:stretch>
            <a:fillRect/>
          </a:stretch>
        </p:blipFill>
        <p:spPr>
          <a:xfrm>
            <a:off x="4392857" y="2316011"/>
            <a:ext cx="2785355" cy="1775898"/>
          </a:xfrm>
          <a:prstGeom prst="rect">
            <a:avLst/>
          </a:prstGeom>
        </p:spPr>
      </p:pic>
      <p:pic>
        <p:nvPicPr>
          <p:cNvPr id="7" name="Picture 6" descr="A close-up of an eye with bleeding in the sclera">
            <a:extLst>
              <a:ext uri="{FF2B5EF4-FFF2-40B4-BE49-F238E27FC236}">
                <a16:creationId xmlns:a16="http://schemas.microsoft.com/office/drawing/2014/main" id="{D68309C8-D80E-9162-4736-F73C383869DE}"/>
              </a:ext>
            </a:extLst>
          </p:cNvPr>
          <p:cNvPicPr>
            <a:picLocks noChangeAspect="1"/>
          </p:cNvPicPr>
          <p:nvPr/>
        </p:nvPicPr>
        <p:blipFill>
          <a:blip r:embed="rId4"/>
          <a:stretch>
            <a:fillRect/>
          </a:stretch>
        </p:blipFill>
        <p:spPr>
          <a:xfrm>
            <a:off x="5901003" y="4292463"/>
            <a:ext cx="2851111" cy="1775897"/>
          </a:xfrm>
          <a:prstGeom prst="rect">
            <a:avLst/>
          </a:prstGeom>
        </p:spPr>
      </p:pic>
    </p:spTree>
    <p:extLst>
      <p:ext uri="{BB962C8B-B14F-4D97-AF65-F5344CB8AC3E}">
        <p14:creationId xmlns:p14="http://schemas.microsoft.com/office/powerpoint/2010/main" val="377987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Hemorrhage- Anatomical type</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342900" indent="-342900">
              <a:lnSpc>
                <a:spcPct val="150000"/>
              </a:lnSpc>
              <a:spcBef>
                <a:spcPts val="5"/>
              </a:spcBef>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Capillary</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Venous</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Arterial</a:t>
            </a: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diagram of a hand with blood on it">
            <a:extLst>
              <a:ext uri="{FF2B5EF4-FFF2-40B4-BE49-F238E27FC236}">
                <a16:creationId xmlns:a16="http://schemas.microsoft.com/office/drawing/2014/main" id="{ABC945B6-EC39-0B46-8504-E02A78AA6B06}"/>
              </a:ext>
            </a:extLst>
          </p:cNvPr>
          <p:cNvPicPr>
            <a:picLocks noChangeAspect="1"/>
          </p:cNvPicPr>
          <p:nvPr/>
        </p:nvPicPr>
        <p:blipFill rotWithShape="1">
          <a:blip r:embed="rId3"/>
          <a:srcRect l="459" t="1110" r="-459" b="-1110"/>
          <a:stretch/>
        </p:blipFill>
        <p:spPr>
          <a:xfrm>
            <a:off x="4892754" y="3067141"/>
            <a:ext cx="3711693" cy="3069586"/>
          </a:xfrm>
          <a:prstGeom prst="rect">
            <a:avLst/>
          </a:prstGeom>
        </p:spPr>
      </p:pic>
    </p:spTree>
    <p:extLst>
      <p:ext uri="{BB962C8B-B14F-4D97-AF65-F5344CB8AC3E}">
        <p14:creationId xmlns:p14="http://schemas.microsoft.com/office/powerpoint/2010/main" val="236124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08278" y="1675453"/>
            <a:ext cx="7553207" cy="4593462"/>
          </a:xfrm>
        </p:spPr>
        <p:txBody>
          <a:bodyPr/>
          <a:lstStyle/>
          <a:p>
            <a:pPr marL="342900" indent="-342900">
              <a:lnSpc>
                <a:spcPct val="100000"/>
              </a:lnSpc>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rPr>
              <a:t>This</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curriculum</a:t>
            </a:r>
            <a:r>
              <a:rPr lang="en-US" sz="2400" spc="-2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is</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intended</a:t>
            </a:r>
            <a:r>
              <a:rPr lang="en-US" sz="2400" spc="-2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to</a:t>
            </a:r>
            <a:r>
              <a:rPr lang="en-US" sz="2400" spc="-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prepare</a:t>
            </a:r>
            <a:r>
              <a:rPr lang="en-US" sz="2400" spc="-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medically</a:t>
            </a:r>
            <a:r>
              <a:rPr lang="en-US" sz="2400" spc="-2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competent</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EMT-IV</a:t>
            </a:r>
            <a:r>
              <a:rPr lang="en-US" sz="2400" spc="-2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Therapy</a:t>
            </a:r>
            <a:r>
              <a:rPr lang="en-US" sz="2400" spc="-2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provider</a:t>
            </a:r>
            <a:r>
              <a:rPr lang="en-US" sz="2400" spc="-1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to</a:t>
            </a:r>
            <a:r>
              <a:rPr lang="en-US" sz="2400" spc="-1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operate</a:t>
            </a:r>
            <a:r>
              <a:rPr lang="en-US" sz="2400" spc="-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in</a:t>
            </a:r>
            <a:r>
              <a:rPr lang="en-US" sz="2400" spc="-1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the field</a:t>
            </a:r>
          </a:p>
          <a:p>
            <a:pPr marL="342900" indent="-342900">
              <a:lnSpc>
                <a:spcPct val="100000"/>
              </a:lnSpc>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rPr>
              <a:t>Continuing education is required to maintain an EMT-IV Therapy provider’s endorsement and continued MPD approval to use the skill</a:t>
            </a:r>
          </a:p>
          <a:p>
            <a:endParaRPr lang="en-US" dirty="0"/>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Education / Training Maintenance</a:t>
            </a:r>
          </a:p>
        </p:txBody>
      </p:sp>
      <p:pic>
        <p:nvPicPr>
          <p:cNvPr id="5" name="Picture 4" descr="Two EMS providers comforting a child patient on a stretcher in the back of an ambulance">
            <a:extLst>
              <a:ext uri="{FF2B5EF4-FFF2-40B4-BE49-F238E27FC236}">
                <a16:creationId xmlns:a16="http://schemas.microsoft.com/office/drawing/2014/main" id="{7B2D71DC-58F7-21CD-8F27-1CD009808D84}"/>
              </a:ext>
            </a:extLst>
          </p:cNvPr>
          <p:cNvPicPr>
            <a:picLocks noChangeAspect="1"/>
          </p:cNvPicPr>
          <p:nvPr/>
        </p:nvPicPr>
        <p:blipFill>
          <a:blip r:embed="rId3"/>
          <a:stretch>
            <a:fillRect/>
          </a:stretch>
        </p:blipFill>
        <p:spPr>
          <a:xfrm>
            <a:off x="5107590" y="3884780"/>
            <a:ext cx="3530934" cy="2384135"/>
          </a:xfrm>
          <a:prstGeom prst="rect">
            <a:avLst/>
          </a:prstGeom>
        </p:spPr>
      </p:pic>
    </p:spTree>
    <p:extLst>
      <p:ext uri="{BB962C8B-B14F-4D97-AF65-F5344CB8AC3E}">
        <p14:creationId xmlns:p14="http://schemas.microsoft.com/office/powerpoint/2010/main" val="3781136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Hemorrhage</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Timing</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Acute</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Chronic</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Severity</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Amounts of blood loss tolerated</a:t>
            </a: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blood flowing from a vein">
            <a:extLst>
              <a:ext uri="{FF2B5EF4-FFF2-40B4-BE49-F238E27FC236}">
                <a16:creationId xmlns:a16="http://schemas.microsoft.com/office/drawing/2014/main" id="{52ED28C0-A552-ED47-8096-B5E2785F6EE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105873" y="2631727"/>
            <a:ext cx="3758291" cy="2382790"/>
          </a:xfrm>
          <a:prstGeom prst="rect">
            <a:avLst/>
          </a:prstGeom>
        </p:spPr>
      </p:pic>
    </p:spTree>
    <p:extLst>
      <p:ext uri="{BB962C8B-B14F-4D97-AF65-F5344CB8AC3E}">
        <p14:creationId xmlns:p14="http://schemas.microsoft.com/office/powerpoint/2010/main" val="2897183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Hemorrhage</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Physiological response to hemorrhage</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Clotting</a:t>
            </a:r>
          </a:p>
          <a:p>
            <a:pPr marL="862013" lvl="1" indent="-342900">
              <a:lnSpc>
                <a:spcPct val="150000"/>
              </a:lnSpc>
              <a:spcBef>
                <a:spcPts val="5"/>
              </a:spcBef>
              <a:buSzPct val="100000"/>
              <a:tabLst>
                <a:tab pos="686435" algn="l"/>
              </a:tabLst>
            </a:pPr>
            <a:r>
              <a:rPr lang="en-US" dirty="0">
                <a:latin typeface="Calibri" panose="020F0502020204030204" pitchFamily="34" charset="0"/>
                <a:ea typeface="Calibri" panose="020F0502020204030204" pitchFamily="34" charset="0"/>
              </a:rPr>
              <a:t>Localized vasoconstriction </a:t>
            </a: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Red blood cells clumping in a blood vessel">
            <a:extLst>
              <a:ext uri="{FF2B5EF4-FFF2-40B4-BE49-F238E27FC236}">
                <a16:creationId xmlns:a16="http://schemas.microsoft.com/office/drawing/2014/main" id="{EF9DF922-F97E-89A2-B7A8-B7ECB97B24D0}"/>
              </a:ext>
            </a:extLst>
          </p:cNvPr>
          <p:cNvPicPr>
            <a:picLocks noChangeAspect="1"/>
          </p:cNvPicPr>
          <p:nvPr/>
        </p:nvPicPr>
        <p:blipFill>
          <a:blip r:embed="rId3"/>
          <a:stretch>
            <a:fillRect/>
          </a:stretch>
        </p:blipFill>
        <p:spPr>
          <a:xfrm>
            <a:off x="4725347" y="3800449"/>
            <a:ext cx="4159503" cy="2277614"/>
          </a:xfrm>
          <a:prstGeom prst="rect">
            <a:avLst/>
          </a:prstGeom>
        </p:spPr>
      </p:pic>
    </p:spTree>
    <p:extLst>
      <p:ext uri="{BB962C8B-B14F-4D97-AF65-F5344CB8AC3E}">
        <p14:creationId xmlns:p14="http://schemas.microsoft.com/office/powerpoint/2010/main" val="3132120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35EADE-1FCE-8BD2-813B-275C14CEBB2C}"/>
              </a:ext>
            </a:extLst>
          </p:cNvPr>
          <p:cNvPicPr>
            <a:picLocks noChangeAspect="1"/>
          </p:cNvPicPr>
          <p:nvPr/>
        </p:nvPicPr>
        <p:blipFill>
          <a:blip r:embed="rId3"/>
          <a:stretch>
            <a:fillRect/>
          </a:stretch>
        </p:blipFill>
        <p:spPr>
          <a:xfrm>
            <a:off x="4469769" y="3913256"/>
            <a:ext cx="4465472" cy="2252109"/>
          </a:xfrm>
          <a:prstGeom prst="rect">
            <a:avLst/>
          </a:prstGeom>
        </p:spPr>
      </p:pic>
      <p:sp>
        <p:nvSpPr>
          <p:cNvPr id="2" name="Text Placeholder 1">
            <a:extLst>
              <a:ext uri="{FF2B5EF4-FFF2-40B4-BE49-F238E27FC236}">
                <a16:creationId xmlns:a16="http://schemas.microsoft.com/office/drawing/2014/main" id="{645EAB7D-EF7F-27F3-7CE2-A7166E7D4E80}"/>
              </a:ext>
              <a:ext uri="{C183D7F6-B498-43B3-948B-1728B52AA6E4}">
                <adec:decorative xmlns:adec="http://schemas.microsoft.com/office/drawing/2017/decorative" val="1"/>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Stages of </a:t>
            </a:r>
            <a:r>
              <a:rPr lang="en-US" sz="2000" dirty="0">
                <a:latin typeface="Calibri" panose="020F0502020204030204" pitchFamily="34" charset="0"/>
                <a:ea typeface="Calibri" panose="020F0502020204030204" pitchFamily="34" charset="0"/>
              </a:rPr>
              <a:t>h</a:t>
            </a:r>
            <a:r>
              <a:rPr lang="en-US" sz="2000" dirty="0">
                <a:effectLst/>
                <a:latin typeface="Calibri" panose="020F0502020204030204" pitchFamily="34" charset="0"/>
                <a:ea typeface="Calibri" panose="020F0502020204030204" pitchFamily="34" charset="0"/>
              </a:rPr>
              <a:t>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Stage 1</a:t>
            </a:r>
            <a:endParaRPr lang="en-US" dirty="0">
              <a:latin typeface="Calibri" panose="020F0502020204030204" pitchFamily="34" charset="0"/>
              <a:ea typeface="Calibri" panose="020F0502020204030204" pitchFamily="34" charset="0"/>
            </a:endParaRPr>
          </a:p>
          <a:p>
            <a:pPr lvl="4">
              <a:lnSpc>
                <a:spcPct val="150000"/>
              </a:lnSpc>
              <a:spcBef>
                <a:spcPts val="10"/>
              </a:spcBef>
              <a:buClr>
                <a:schemeClr val="accent1"/>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Up</a:t>
            </a:r>
            <a:r>
              <a:rPr lang="en-US" sz="2000" spc="-3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to 15%</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intravascular</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loss</a:t>
            </a:r>
          </a:p>
          <a:p>
            <a:pPr lvl="4">
              <a:lnSpc>
                <a:spcPct val="150000"/>
              </a:lnSpc>
              <a:spcBef>
                <a:spcPts val="0"/>
              </a:spcBef>
              <a:buClr>
                <a:schemeClr val="accent1"/>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Compensated</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by</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constriction</a:t>
            </a:r>
            <a:r>
              <a:rPr lang="en-US" sz="2000" spc="-3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of</a:t>
            </a:r>
            <a:r>
              <a:rPr lang="en-US" sz="2000" spc="-4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vascular </a:t>
            </a:r>
            <a:r>
              <a:rPr lang="en-US" sz="2000" spc="-25" dirty="0">
                <a:effectLst/>
                <a:latin typeface="Calibri" panose="020F0502020204030204" pitchFamily="34" charset="0"/>
                <a:ea typeface="Calibri" panose="020F0502020204030204" pitchFamily="34" charset="0"/>
              </a:rPr>
              <a:t>bed</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5"/>
              </a:spcBef>
              <a:buClr>
                <a:schemeClr val="accent1"/>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Blood</a:t>
            </a:r>
            <a:r>
              <a:rPr lang="en-US" sz="2000" spc="-3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pressure</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maintained</a:t>
            </a:r>
            <a:endParaRPr lang="en-US" sz="2000" spc="-20" dirty="0">
              <a:effectLst/>
              <a:latin typeface="Calibri" panose="020F0502020204030204" pitchFamily="34" charset="0"/>
              <a:ea typeface="Calibri" panose="020F0502020204030204" pitchFamily="34" charset="0"/>
            </a:endParaRPr>
          </a:p>
          <a:p>
            <a:pPr marL="342900" indent="-342900">
              <a:lnSpc>
                <a:spcPct val="150000"/>
              </a:lnSpc>
              <a:spcBef>
                <a:spcPts val="5"/>
              </a:spcBef>
              <a:buSzPct val="100000"/>
              <a:tabLst>
                <a:tab pos="686435" algn="l"/>
              </a:tabLst>
            </a:pPr>
            <a:endParaRPr lang="en-US" dirty="0">
              <a:latin typeface="Calibri" panose="020F0502020204030204" pitchFamily="34" charset="0"/>
              <a:ea typeface="Calibri" panose="020F0502020204030204" pitchFamily="34" charset="0"/>
            </a:endParaRP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182371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Stages of </a:t>
            </a:r>
            <a:r>
              <a:rPr lang="en-US" sz="2000" dirty="0">
                <a:latin typeface="Calibri" panose="020F0502020204030204" pitchFamily="34" charset="0"/>
                <a:ea typeface="Calibri" panose="020F0502020204030204" pitchFamily="34" charset="0"/>
              </a:rPr>
              <a:t>h</a:t>
            </a:r>
            <a:r>
              <a:rPr lang="en-US" sz="2000" dirty="0">
                <a:effectLst/>
                <a:latin typeface="Calibri" panose="020F0502020204030204" pitchFamily="34" charset="0"/>
                <a:ea typeface="Calibri" panose="020F0502020204030204" pitchFamily="34" charset="0"/>
              </a:rPr>
              <a:t>emorrhage</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Stage 1</a:t>
            </a:r>
            <a:endParaRPr lang="en-US" dirty="0">
              <a:latin typeface="Calibri" panose="020F0502020204030204" pitchFamily="34" charset="0"/>
              <a:ea typeface="Calibri" panose="020F0502020204030204" pitchFamily="34" charset="0"/>
            </a:endParaRPr>
          </a:p>
          <a:p>
            <a:pPr lvl="4">
              <a:lnSpc>
                <a:spcPct val="150000"/>
              </a:lnSpc>
              <a:spcBef>
                <a:spcPts val="0"/>
              </a:spcBef>
              <a:buClr>
                <a:schemeClr val="accent1"/>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Normal</a:t>
            </a:r>
            <a:r>
              <a:rPr lang="en-US" sz="2000" spc="-4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pulse</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pressure,</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respiratory rate,</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and renal</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output</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5"/>
              </a:spcBef>
              <a:buClr>
                <a:schemeClr val="accent1"/>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Pallor</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skin</a:t>
            </a:r>
          </a:p>
          <a:p>
            <a:pPr lvl="4">
              <a:lnSpc>
                <a:spcPct val="150000"/>
              </a:lnSpc>
              <a:spcBef>
                <a:spcPts val="0"/>
              </a:spcBef>
              <a:buClr>
                <a:schemeClr val="accent1"/>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Central</a:t>
            </a:r>
            <a:r>
              <a:rPr lang="en-US" sz="2000" spc="-3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venous</a:t>
            </a:r>
            <a:r>
              <a:rPr lang="en-US" sz="2000" spc="-3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pressure</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low</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to</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normal</a:t>
            </a:r>
            <a:endParaRPr lang="en-US" sz="2000" spc="-20" dirty="0">
              <a:effectLst/>
              <a:latin typeface="Calibri" panose="020F0502020204030204" pitchFamily="34" charset="0"/>
              <a:ea typeface="Calibri" panose="020F0502020204030204" pitchFamily="34" charset="0"/>
            </a:endParaRPr>
          </a:p>
          <a:p>
            <a:pPr marL="342900" indent="-342900">
              <a:lnSpc>
                <a:spcPct val="150000"/>
              </a:lnSpc>
              <a:spcBef>
                <a:spcPts val="5"/>
              </a:spcBef>
              <a:buSzPct val="100000"/>
              <a:tabLst>
                <a:tab pos="686435" algn="l"/>
              </a:tabLst>
            </a:pPr>
            <a:endParaRPr lang="en-US" dirty="0">
              <a:latin typeface="Calibri" panose="020F0502020204030204" pitchFamily="34" charset="0"/>
              <a:ea typeface="Calibri" panose="020F0502020204030204" pitchFamily="34" charset="0"/>
            </a:endParaRP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479791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Stages of </a:t>
            </a:r>
            <a:r>
              <a:rPr lang="en-US" sz="2000" dirty="0">
                <a:latin typeface="Calibri" panose="020F0502020204030204" pitchFamily="34" charset="0"/>
                <a:ea typeface="Calibri" panose="020F0502020204030204" pitchFamily="34" charset="0"/>
              </a:rPr>
              <a:t>h</a:t>
            </a:r>
            <a:r>
              <a:rPr lang="en-US" sz="2000" dirty="0">
                <a:effectLst/>
                <a:latin typeface="Calibri" panose="020F0502020204030204" pitchFamily="34" charset="0"/>
                <a:ea typeface="Calibri" panose="020F0502020204030204" pitchFamily="34" charset="0"/>
              </a:rPr>
              <a:t>emorrhage</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Stage 2</a:t>
            </a:r>
            <a:endParaRPr lang="en-US" dirty="0">
              <a:latin typeface="Calibri" panose="020F0502020204030204" pitchFamily="34" charset="0"/>
              <a:ea typeface="Calibri" panose="020F0502020204030204" pitchFamily="34" charset="0"/>
            </a:endParaRPr>
          </a:p>
          <a:p>
            <a:pPr lvl="4">
              <a:lnSpc>
                <a:spcPct val="150000"/>
              </a:lnSpc>
              <a:spcBef>
                <a:spcPts val="10"/>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15-25%</a:t>
            </a:r>
            <a:r>
              <a:rPr lang="en-US" sz="2000" spc="-3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intravascular</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loss</a:t>
            </a:r>
          </a:p>
          <a:p>
            <a:pPr lvl="4">
              <a:lnSpc>
                <a:spcPct val="150000"/>
              </a:lnSpc>
              <a:spcBef>
                <a:spcPts val="5"/>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Cardiac</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output cannot</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be</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maintained</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by</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arteriolar</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constriction</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Reflex</a:t>
            </a:r>
            <a:r>
              <a:rPr lang="en-US" sz="2000" spc="-10" dirty="0">
                <a:effectLst/>
                <a:latin typeface="Calibri" panose="020F0502020204030204" pitchFamily="34" charset="0"/>
                <a:ea typeface="Calibri" panose="020F0502020204030204" pitchFamily="34" charset="0"/>
              </a:rPr>
              <a:t> tachycardia</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10"/>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Increased</a:t>
            </a:r>
            <a:r>
              <a:rPr lang="en-US" sz="2000" spc="-3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respiratory</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rate</a:t>
            </a: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Blood</a:t>
            </a:r>
            <a:r>
              <a:rPr lang="en-US" sz="2000" spc="-3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pressure</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maintained</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10"/>
              </a:spcBef>
              <a:buClr>
                <a:schemeClr val="accent1"/>
              </a:buClr>
              <a:buFont typeface="Courier New" panose="02070309020205020404" pitchFamily="49" charset="0"/>
              <a:buChar char="o"/>
              <a:tabLst>
                <a:tab pos="1600835" algn="l"/>
              </a:tabLst>
            </a:pPr>
            <a:endParaRPr lang="en-US" dirty="0">
              <a:latin typeface="Calibri" panose="020F0502020204030204" pitchFamily="34" charset="0"/>
              <a:ea typeface="Calibri" panose="020F0502020204030204" pitchFamily="34" charset="0"/>
            </a:endParaRP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10857671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Stages of </a:t>
            </a:r>
            <a:r>
              <a:rPr lang="en-US" sz="2000" dirty="0">
                <a:latin typeface="Calibri" panose="020F0502020204030204" pitchFamily="34" charset="0"/>
                <a:ea typeface="Calibri" panose="020F0502020204030204" pitchFamily="34" charset="0"/>
              </a:rPr>
              <a:t>h</a:t>
            </a:r>
            <a:r>
              <a:rPr lang="en-US" sz="2000" dirty="0">
                <a:effectLst/>
                <a:latin typeface="Calibri" panose="020F0502020204030204" pitchFamily="34" charset="0"/>
                <a:ea typeface="Calibri" panose="020F0502020204030204" pitchFamily="34" charset="0"/>
              </a:rPr>
              <a:t>emorrhage</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Stage 2</a:t>
            </a:r>
            <a:endParaRPr lang="en-US" dirty="0">
              <a:latin typeface="Calibri" panose="020F0502020204030204" pitchFamily="34" charset="0"/>
              <a:ea typeface="Calibri" panose="020F0502020204030204" pitchFamily="34" charset="0"/>
            </a:endParaRP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Catecholamines</a:t>
            </a:r>
            <a:r>
              <a:rPr lang="en-US" sz="2000" spc="-4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increase</a:t>
            </a:r>
            <a:r>
              <a:rPr lang="en-US" sz="2000" spc="-3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peripheral</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resistance</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5"/>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Increased</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diastolic</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pressure</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Narrow</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pulse</a:t>
            </a:r>
            <a:r>
              <a:rPr lang="en-US" sz="2000" spc="-10" dirty="0">
                <a:effectLst/>
                <a:latin typeface="Calibri" panose="020F0502020204030204" pitchFamily="34" charset="0"/>
                <a:ea typeface="Calibri" panose="020F0502020204030204" pitchFamily="34" charset="0"/>
              </a:rPr>
              <a:t> pressure</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5"/>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Diaphoresis</a:t>
            </a:r>
            <a:r>
              <a:rPr lang="en-US" sz="2000" spc="-3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from</a:t>
            </a:r>
            <a:r>
              <a:rPr lang="en-US" sz="2000" spc="-4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sympathetic</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stimulation</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Calibri" panose="020F0502020204030204" pitchFamily="34" charset="0"/>
                <a:ea typeface="Calibri" panose="020F0502020204030204" pitchFamily="34" charset="0"/>
              </a:rPr>
              <a:t>Renal</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output</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almost</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normal</a:t>
            </a:r>
            <a:endParaRPr lang="en-US" sz="2000" spc="-20" dirty="0">
              <a:effectLst/>
              <a:latin typeface="Calibri" panose="020F0502020204030204" pitchFamily="34" charset="0"/>
              <a:ea typeface="Calibri" panose="020F0502020204030204" pitchFamily="34" charset="0"/>
            </a:endParaRPr>
          </a:p>
          <a:p>
            <a:pPr lvl="4">
              <a:lnSpc>
                <a:spcPct val="150000"/>
              </a:lnSpc>
              <a:spcBef>
                <a:spcPts val="10"/>
              </a:spcBef>
              <a:buClr>
                <a:schemeClr val="accent1"/>
              </a:buClr>
              <a:buFont typeface="Courier New" panose="02070309020205020404" pitchFamily="49" charset="0"/>
              <a:buChar char="o"/>
              <a:tabLst>
                <a:tab pos="1600835" algn="l"/>
              </a:tabLst>
            </a:pPr>
            <a:endParaRPr lang="en-US" dirty="0">
              <a:latin typeface="Calibri" panose="020F0502020204030204" pitchFamily="34" charset="0"/>
              <a:ea typeface="Calibri" panose="020F0502020204030204" pitchFamily="34" charset="0"/>
            </a:endParaRP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3936457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Stages of </a:t>
            </a:r>
            <a:r>
              <a:rPr lang="en-US" sz="2000" dirty="0">
                <a:latin typeface="Calibri" panose="020F0502020204030204" pitchFamily="34" charset="0"/>
                <a:ea typeface="Calibri" panose="020F0502020204030204" pitchFamily="34" charset="0"/>
              </a:rPr>
              <a:t>h</a:t>
            </a:r>
            <a:r>
              <a:rPr lang="en-US" sz="2000" dirty="0">
                <a:effectLst/>
                <a:latin typeface="Calibri" panose="020F0502020204030204" pitchFamily="34" charset="0"/>
                <a:ea typeface="Calibri" panose="020F0502020204030204" pitchFamily="34" charset="0"/>
              </a:rPr>
              <a:t>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Stage 3</a:t>
            </a:r>
            <a:endParaRPr lang="en-US" dirty="0">
              <a:latin typeface="Calibri" panose="020F0502020204030204" pitchFamily="34" charset="0"/>
              <a:ea typeface="Calibri" panose="020F0502020204030204" pitchFamily="34" charset="0"/>
            </a:endParaRPr>
          </a:p>
          <a:p>
            <a:pPr lvl="1">
              <a:lnSpc>
                <a:spcPct val="100000"/>
              </a:lnSpc>
              <a:spcBef>
                <a:spcPts val="10"/>
              </a:spcBef>
              <a:tabLst>
                <a:tab pos="1600835" algn="l"/>
              </a:tabLst>
            </a:pPr>
            <a:r>
              <a:rPr lang="en-US" spc="-20" dirty="0">
                <a:effectLst/>
                <a:latin typeface="Calibri" panose="020F0502020204030204" pitchFamily="34" charset="0"/>
                <a:ea typeface="Calibri" panose="020F0502020204030204" pitchFamily="34" charset="0"/>
              </a:rPr>
              <a:t>25-35%</a:t>
            </a:r>
            <a:r>
              <a:rPr lang="en-US" spc="-3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intravascular</a:t>
            </a:r>
            <a:r>
              <a:rPr lang="en-US" spc="-2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loss</a:t>
            </a:r>
          </a:p>
          <a:p>
            <a:pPr lvl="1">
              <a:lnSpc>
                <a:spcPct val="100000"/>
              </a:lnSpc>
              <a:spcBef>
                <a:spcPts val="5"/>
              </a:spcBef>
              <a:tabLst>
                <a:tab pos="1600835" algn="l"/>
              </a:tabLst>
            </a:pPr>
            <a:r>
              <a:rPr lang="en-US" sz="2000" spc="-20" dirty="0">
                <a:effectLst/>
                <a:latin typeface="Calibri" panose="020F0502020204030204" pitchFamily="34" charset="0"/>
                <a:ea typeface="Calibri" panose="020F0502020204030204" pitchFamily="34" charset="0"/>
              </a:rPr>
              <a:t>Marked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tachycardia</a:t>
            </a:r>
            <a:endParaRPr lang="en-US" sz="2000" spc="-20" dirty="0">
              <a:effectLst/>
              <a:latin typeface="Calibri" panose="020F0502020204030204" pitchFamily="34" charset="0"/>
              <a:ea typeface="Calibri" panose="020F0502020204030204" pitchFamily="34" charset="0"/>
            </a:endParaRPr>
          </a:p>
          <a:p>
            <a:pPr lvl="1">
              <a:lnSpc>
                <a:spcPct val="150000"/>
              </a:lnSpc>
              <a:spcBef>
                <a:spcPts val="10"/>
              </a:spcBef>
              <a:buClr>
                <a:srgbClr val="349D96"/>
              </a:buClr>
              <a:tabLst>
                <a:tab pos="1829435" algn="l"/>
              </a:tabLst>
            </a:pPr>
            <a:r>
              <a:rPr lang="en-US" spc="-20" dirty="0">
                <a:effectLst/>
                <a:latin typeface="Calibri" panose="020F0502020204030204" pitchFamily="34" charset="0"/>
                <a:ea typeface="Calibri" panose="020F0502020204030204" pitchFamily="34" charset="0"/>
              </a:rPr>
              <a:t>Marked</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tachypnea</a:t>
            </a:r>
            <a:endParaRPr lang="en-US" spc="-20" dirty="0">
              <a:effectLst/>
              <a:latin typeface="Calibri" panose="020F0502020204030204" pitchFamily="34" charset="0"/>
              <a:ea typeface="Calibri" panose="020F0502020204030204" pitchFamily="34" charset="0"/>
            </a:endParaRPr>
          </a:p>
          <a:p>
            <a:pPr lvl="1">
              <a:lnSpc>
                <a:spcPct val="150000"/>
              </a:lnSpc>
              <a:spcBef>
                <a:spcPts val="0"/>
              </a:spcBef>
              <a:buClr>
                <a:srgbClr val="349D96"/>
              </a:buClr>
              <a:tabLst>
                <a:tab pos="1829435" algn="l"/>
              </a:tabLst>
            </a:pPr>
            <a:r>
              <a:rPr lang="en-US" spc="-20" dirty="0">
                <a:effectLst/>
                <a:latin typeface="Calibri" panose="020F0502020204030204" pitchFamily="34" charset="0"/>
                <a:ea typeface="Calibri" panose="020F0502020204030204" pitchFamily="34" charset="0"/>
              </a:rPr>
              <a:t>Decreased</a:t>
            </a:r>
            <a:r>
              <a:rPr lang="en-US" spc="-3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systolic</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pressure</a:t>
            </a:r>
            <a:endParaRPr lang="en-US" spc="-20" dirty="0">
              <a:effectLst/>
              <a:latin typeface="Calibri" panose="020F0502020204030204" pitchFamily="34" charset="0"/>
              <a:ea typeface="Calibri" panose="020F0502020204030204" pitchFamily="34" charset="0"/>
            </a:endParaRPr>
          </a:p>
          <a:p>
            <a:pPr lvl="1">
              <a:lnSpc>
                <a:spcPct val="150000"/>
              </a:lnSpc>
              <a:spcBef>
                <a:spcPts val="0"/>
              </a:spcBef>
              <a:buClr>
                <a:srgbClr val="349D96"/>
              </a:buClr>
              <a:tabLst>
                <a:tab pos="1829435" algn="l"/>
              </a:tabLst>
            </a:pPr>
            <a:r>
              <a:rPr lang="en-US" spc="-20" dirty="0">
                <a:effectLst/>
                <a:latin typeface="Calibri" panose="020F0502020204030204" pitchFamily="34" charset="0"/>
                <a:ea typeface="Calibri" panose="020F0502020204030204" pitchFamily="34" charset="0"/>
              </a:rPr>
              <a:t>5-15</a:t>
            </a:r>
            <a:r>
              <a:rPr lang="en-US" spc="-2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ml</a:t>
            </a:r>
            <a:r>
              <a:rPr lang="en-US" spc="-1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per</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hour</a:t>
            </a:r>
            <a:r>
              <a:rPr lang="en-US" spc="-1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urine </a:t>
            </a:r>
            <a:r>
              <a:rPr lang="en-US" spc="-10" dirty="0">
                <a:effectLst/>
                <a:latin typeface="Calibri" panose="020F0502020204030204" pitchFamily="34" charset="0"/>
                <a:ea typeface="Calibri" panose="020F0502020204030204" pitchFamily="34" charset="0"/>
              </a:rPr>
              <a:t>output</a:t>
            </a:r>
            <a:endParaRPr lang="en-US" spc="-20" dirty="0">
              <a:effectLst/>
              <a:latin typeface="Calibri" panose="020F0502020204030204" pitchFamily="34" charset="0"/>
              <a:ea typeface="Calibri" panose="020F0502020204030204" pitchFamily="34" charset="0"/>
            </a:endParaRPr>
          </a:p>
          <a:p>
            <a:pPr lvl="1">
              <a:lnSpc>
                <a:spcPct val="150000"/>
              </a:lnSpc>
              <a:spcBef>
                <a:spcPts val="5"/>
              </a:spcBef>
              <a:buClr>
                <a:srgbClr val="349D96"/>
              </a:buClr>
              <a:tabLst>
                <a:tab pos="1829435" algn="l"/>
              </a:tabLst>
            </a:pPr>
            <a:r>
              <a:rPr lang="en-US" spc="-20" dirty="0">
                <a:effectLst/>
                <a:latin typeface="Calibri" panose="020F0502020204030204" pitchFamily="34" charset="0"/>
                <a:ea typeface="Calibri" panose="020F0502020204030204" pitchFamily="34" charset="0"/>
              </a:rPr>
              <a:t>Alteration</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in mental</a:t>
            </a:r>
            <a:r>
              <a:rPr lang="en-US" spc="-1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status</a:t>
            </a:r>
            <a:endParaRPr lang="en-US" spc="-20" dirty="0">
              <a:effectLst/>
              <a:latin typeface="Calibri" panose="020F0502020204030204" pitchFamily="34" charset="0"/>
              <a:ea typeface="Calibri" panose="020F0502020204030204" pitchFamily="34" charset="0"/>
            </a:endParaRPr>
          </a:p>
          <a:p>
            <a:pPr lvl="1">
              <a:lnSpc>
                <a:spcPct val="150000"/>
              </a:lnSpc>
              <a:spcBef>
                <a:spcPts val="0"/>
              </a:spcBef>
              <a:buClr>
                <a:srgbClr val="349D96"/>
              </a:buClr>
              <a:tabLst>
                <a:tab pos="1829435" algn="l"/>
              </a:tabLst>
            </a:pPr>
            <a:r>
              <a:rPr lang="en-US" spc="-20" dirty="0">
                <a:effectLst/>
                <a:latin typeface="Calibri" panose="020F0502020204030204" pitchFamily="34" charset="0"/>
                <a:ea typeface="Calibri" panose="020F0502020204030204" pitchFamily="34" charset="0"/>
              </a:rPr>
              <a:t>Diaphoresis with</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cool,</a:t>
            </a:r>
            <a:r>
              <a:rPr lang="en-US" spc="-3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pale</a:t>
            </a:r>
            <a:r>
              <a:rPr lang="en-US" spc="-2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skin</a:t>
            </a:r>
          </a:p>
          <a:p>
            <a:pPr lvl="4">
              <a:lnSpc>
                <a:spcPct val="150000"/>
              </a:lnSpc>
              <a:spcBef>
                <a:spcPts val="10"/>
              </a:spcBef>
              <a:buClr>
                <a:schemeClr val="accent1"/>
              </a:buClr>
              <a:buFont typeface="Courier New" panose="02070309020205020404" pitchFamily="49" charset="0"/>
              <a:buChar char="o"/>
              <a:tabLst>
                <a:tab pos="1600835" algn="l"/>
              </a:tabLst>
            </a:pPr>
            <a:endParaRPr lang="en-US" dirty="0">
              <a:latin typeface="Calibri" panose="020F0502020204030204" pitchFamily="34" charset="0"/>
              <a:ea typeface="Calibri" panose="020F0502020204030204" pitchFamily="34" charset="0"/>
            </a:endParaRP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EMS providers helping a patient in a ambulance">
            <a:extLst>
              <a:ext uri="{FF2B5EF4-FFF2-40B4-BE49-F238E27FC236}">
                <a16:creationId xmlns:a16="http://schemas.microsoft.com/office/drawing/2014/main" id="{B60F6407-F3D7-33B6-24B7-0A09D406675E}"/>
              </a:ext>
            </a:extLst>
          </p:cNvPr>
          <p:cNvPicPr>
            <a:picLocks noChangeAspect="1"/>
          </p:cNvPicPr>
          <p:nvPr/>
        </p:nvPicPr>
        <p:blipFill>
          <a:blip r:embed="rId3"/>
          <a:stretch>
            <a:fillRect/>
          </a:stretch>
        </p:blipFill>
        <p:spPr>
          <a:xfrm>
            <a:off x="4775604" y="3191881"/>
            <a:ext cx="3828843" cy="2523800"/>
          </a:xfrm>
          <a:prstGeom prst="rect">
            <a:avLst/>
          </a:prstGeom>
        </p:spPr>
      </p:pic>
    </p:spTree>
    <p:extLst>
      <p:ext uri="{BB962C8B-B14F-4D97-AF65-F5344CB8AC3E}">
        <p14:creationId xmlns:p14="http://schemas.microsoft.com/office/powerpoint/2010/main" val="435911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Stages of </a:t>
            </a:r>
            <a:r>
              <a:rPr lang="en-US" sz="2000" dirty="0">
                <a:latin typeface="Calibri" panose="020F0502020204030204" pitchFamily="34" charset="0"/>
                <a:ea typeface="Calibri" panose="020F0502020204030204" pitchFamily="34" charset="0"/>
              </a:rPr>
              <a:t>h</a:t>
            </a:r>
            <a:r>
              <a:rPr lang="en-US" sz="2000" dirty="0">
                <a:effectLst/>
                <a:latin typeface="Calibri" panose="020F0502020204030204" pitchFamily="34" charset="0"/>
                <a:ea typeface="Calibri" panose="020F0502020204030204" pitchFamily="34" charset="0"/>
              </a:rPr>
              <a:t>emorrhage</a:t>
            </a:r>
          </a:p>
          <a:p>
            <a:pPr marL="342900" marR="0" lvl="0" indent="-342900">
              <a:lnSpc>
                <a:spcPct val="150000"/>
              </a:lnSpc>
              <a:spcBef>
                <a:spcPts val="5"/>
              </a:spcBef>
              <a:spcAft>
                <a:spcPts val="0"/>
              </a:spcAft>
              <a:buSzPct val="100000"/>
              <a:buFont typeface="Wingdings" panose="05000000000000000000" pitchFamily="2" charset="2"/>
              <a:buChar char="§"/>
              <a:tabLst>
                <a:tab pos="686435" algn="l"/>
              </a:tabLst>
            </a:pPr>
            <a:r>
              <a:rPr lang="en-US" sz="2000" dirty="0">
                <a:latin typeface="Calibri" panose="020F0502020204030204" pitchFamily="34" charset="0"/>
                <a:ea typeface="Calibri" panose="020F0502020204030204" pitchFamily="34" charset="0"/>
              </a:rPr>
              <a:t>Stage 4</a:t>
            </a:r>
            <a:endParaRPr lang="en-US" dirty="0">
              <a:latin typeface="Calibri" panose="020F0502020204030204" pitchFamily="34" charset="0"/>
              <a:ea typeface="Calibri" panose="020F0502020204030204" pitchFamily="34" charset="0"/>
            </a:endParaRPr>
          </a:p>
          <a:p>
            <a:pPr lvl="4">
              <a:lnSpc>
                <a:spcPct val="150000"/>
              </a:lnSpc>
              <a:spcBef>
                <a:spcPts val="10"/>
              </a:spcBef>
              <a:buClr>
                <a:srgbClr val="349D96"/>
              </a:buClr>
              <a:buFont typeface="Courier New" panose="02070309020205020404" pitchFamily="49" charset="0"/>
              <a:buChar char="o"/>
              <a:tabLst>
                <a:tab pos="1600835" algn="l"/>
              </a:tabLst>
            </a:pPr>
            <a:r>
              <a:rPr lang="en-US" sz="2000" spc="-20" dirty="0">
                <a:effectLst/>
                <a:latin typeface="+mn-lt"/>
                <a:ea typeface="Calibri" panose="020F0502020204030204" pitchFamily="34" charset="0"/>
              </a:rPr>
              <a:t>Loss greater</a:t>
            </a:r>
            <a:r>
              <a:rPr lang="en-US" sz="2000" spc="-10" dirty="0">
                <a:effectLst/>
                <a:latin typeface="+mn-lt"/>
                <a:ea typeface="Calibri" panose="020F0502020204030204" pitchFamily="34" charset="0"/>
              </a:rPr>
              <a:t> </a:t>
            </a:r>
            <a:r>
              <a:rPr lang="en-US" sz="2000" spc="-20" dirty="0">
                <a:effectLst/>
                <a:latin typeface="+mn-lt"/>
                <a:ea typeface="Calibri" panose="020F0502020204030204" pitchFamily="34" charset="0"/>
              </a:rPr>
              <a:t>than</a:t>
            </a:r>
            <a:r>
              <a:rPr lang="en-US" sz="2000" spc="-15" dirty="0">
                <a:effectLst/>
                <a:latin typeface="+mn-lt"/>
                <a:ea typeface="Calibri" panose="020F0502020204030204" pitchFamily="34" charset="0"/>
              </a:rPr>
              <a:t> </a:t>
            </a:r>
            <a:r>
              <a:rPr lang="en-US" sz="2000" spc="-25" dirty="0">
                <a:effectLst/>
                <a:latin typeface="+mn-lt"/>
                <a:ea typeface="Calibri" panose="020F0502020204030204" pitchFamily="34" charset="0"/>
              </a:rPr>
              <a:t>35%</a:t>
            </a:r>
            <a:endParaRPr lang="en-US" sz="2000" spc="-20" dirty="0">
              <a:effectLst/>
              <a:latin typeface="+mn-lt"/>
              <a:ea typeface="Calibri" panose="020F0502020204030204" pitchFamily="34" charset="0"/>
            </a:endParaRP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mn-lt"/>
                <a:ea typeface="Calibri" panose="020F0502020204030204" pitchFamily="34" charset="0"/>
              </a:rPr>
              <a:t>Extreme</a:t>
            </a:r>
            <a:r>
              <a:rPr lang="en-US" sz="2000" spc="-35" dirty="0">
                <a:effectLst/>
                <a:latin typeface="+mn-lt"/>
                <a:ea typeface="Calibri" panose="020F0502020204030204" pitchFamily="34" charset="0"/>
              </a:rPr>
              <a:t> </a:t>
            </a:r>
            <a:r>
              <a:rPr lang="en-US" sz="2000" spc="-10" dirty="0">
                <a:effectLst/>
                <a:latin typeface="+mn-lt"/>
                <a:ea typeface="Calibri" panose="020F0502020204030204" pitchFamily="34" charset="0"/>
              </a:rPr>
              <a:t>tachycardia</a:t>
            </a:r>
            <a:endParaRPr lang="en-US" sz="2000" spc="-20" dirty="0">
              <a:effectLst/>
              <a:latin typeface="+mn-lt"/>
              <a:ea typeface="Calibri" panose="020F0502020204030204" pitchFamily="34" charset="0"/>
            </a:endParaRP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mn-lt"/>
                <a:ea typeface="Calibri" panose="020F0502020204030204" pitchFamily="34" charset="0"/>
              </a:rPr>
              <a:t>Pronounced</a:t>
            </a:r>
            <a:r>
              <a:rPr lang="en-US" sz="2000" spc="-35" dirty="0">
                <a:effectLst/>
                <a:latin typeface="+mn-lt"/>
                <a:ea typeface="Calibri" panose="020F0502020204030204" pitchFamily="34" charset="0"/>
              </a:rPr>
              <a:t> </a:t>
            </a:r>
            <a:r>
              <a:rPr lang="en-US" sz="2000" spc="-10" dirty="0">
                <a:effectLst/>
                <a:latin typeface="+mn-lt"/>
                <a:ea typeface="Calibri" panose="020F0502020204030204" pitchFamily="34" charset="0"/>
              </a:rPr>
              <a:t>tachypnea</a:t>
            </a:r>
            <a:endParaRPr lang="en-US" sz="2000" spc="-20" dirty="0">
              <a:effectLst/>
              <a:latin typeface="+mn-lt"/>
              <a:ea typeface="Calibri" panose="020F0502020204030204" pitchFamily="34" charset="0"/>
            </a:endParaRPr>
          </a:p>
          <a:p>
            <a:pPr lvl="4">
              <a:lnSpc>
                <a:spcPct val="150000"/>
              </a:lnSpc>
              <a:spcBef>
                <a:spcPts val="405"/>
              </a:spcBef>
              <a:buClr>
                <a:srgbClr val="349D96"/>
              </a:buClr>
              <a:buFont typeface="Courier New" panose="02070309020205020404" pitchFamily="49" charset="0"/>
              <a:buChar char="o"/>
              <a:tabLst>
                <a:tab pos="1600835" algn="l"/>
              </a:tabLst>
            </a:pPr>
            <a:r>
              <a:rPr lang="en-US" sz="2000" spc="-20" dirty="0">
                <a:effectLst/>
                <a:latin typeface="+mn-lt"/>
                <a:ea typeface="Calibri" panose="020F0502020204030204" pitchFamily="34" charset="0"/>
              </a:rPr>
              <a:t>Significantly</a:t>
            </a:r>
            <a:r>
              <a:rPr lang="en-US" sz="2000" spc="-30" dirty="0">
                <a:effectLst/>
                <a:latin typeface="+mn-lt"/>
                <a:ea typeface="Calibri" panose="020F0502020204030204" pitchFamily="34" charset="0"/>
              </a:rPr>
              <a:t> </a:t>
            </a:r>
            <a:r>
              <a:rPr lang="en-US" sz="2000" spc="-20" dirty="0">
                <a:effectLst/>
                <a:latin typeface="+mn-lt"/>
                <a:ea typeface="Calibri" panose="020F0502020204030204" pitchFamily="34" charset="0"/>
              </a:rPr>
              <a:t>decreased</a:t>
            </a:r>
            <a:r>
              <a:rPr lang="en-US" sz="2000" spc="-25" dirty="0">
                <a:effectLst/>
                <a:latin typeface="+mn-lt"/>
                <a:ea typeface="Calibri" panose="020F0502020204030204" pitchFamily="34" charset="0"/>
              </a:rPr>
              <a:t> </a:t>
            </a:r>
            <a:r>
              <a:rPr lang="en-US" sz="2000" spc="-20" dirty="0">
                <a:latin typeface="+mn-lt"/>
                <a:ea typeface="Calibri" panose="020F0502020204030204" pitchFamily="34" charset="0"/>
              </a:rPr>
              <a:t>systolic BP</a:t>
            </a:r>
            <a:endParaRPr lang="en-US" sz="2000" spc="-20" dirty="0">
              <a:effectLst/>
              <a:latin typeface="+mn-lt"/>
              <a:ea typeface="Calibri" panose="020F0502020204030204" pitchFamily="34" charset="0"/>
            </a:endParaRPr>
          </a:p>
          <a:p>
            <a:pPr lvl="4">
              <a:lnSpc>
                <a:spcPct val="150000"/>
              </a:lnSpc>
              <a:spcBef>
                <a:spcPts val="0"/>
              </a:spcBef>
              <a:buClr>
                <a:srgbClr val="349D96"/>
              </a:buClr>
              <a:buFont typeface="Courier New" panose="02070309020205020404" pitchFamily="49" charset="0"/>
              <a:buChar char="o"/>
              <a:tabLst>
                <a:tab pos="1600835" algn="l"/>
              </a:tabLst>
            </a:pPr>
            <a:r>
              <a:rPr lang="en-US" sz="2000" spc="-20" dirty="0">
                <a:effectLst/>
                <a:latin typeface="+mn-lt"/>
                <a:ea typeface="Calibri" panose="020F0502020204030204" pitchFamily="34" charset="0"/>
              </a:rPr>
              <a:t>Confusion and </a:t>
            </a:r>
            <a:r>
              <a:rPr lang="en-US" sz="2000" spc="-10" dirty="0">
                <a:effectLst/>
                <a:latin typeface="+mn-lt"/>
                <a:ea typeface="Calibri" panose="020F0502020204030204" pitchFamily="34" charset="0"/>
              </a:rPr>
              <a:t>lethargy</a:t>
            </a:r>
            <a:endParaRPr lang="en-US" sz="2000" spc="-20" dirty="0">
              <a:effectLst/>
              <a:latin typeface="+mn-lt"/>
              <a:ea typeface="Calibri" panose="020F0502020204030204" pitchFamily="34" charset="0"/>
            </a:endParaRPr>
          </a:p>
          <a:p>
            <a:pPr lvl="4">
              <a:lnSpc>
                <a:spcPct val="150000"/>
              </a:lnSpc>
              <a:spcBef>
                <a:spcPts val="5"/>
              </a:spcBef>
              <a:buClr>
                <a:srgbClr val="349D96"/>
              </a:buClr>
              <a:buFont typeface="Courier New" panose="02070309020205020404" pitchFamily="49" charset="0"/>
              <a:buChar char="o"/>
              <a:tabLst>
                <a:tab pos="1600835" algn="l"/>
              </a:tabLst>
            </a:pPr>
            <a:r>
              <a:rPr lang="en-US" sz="2000" spc="-20" dirty="0">
                <a:effectLst/>
                <a:latin typeface="+mn-lt"/>
                <a:ea typeface="Calibri" panose="020F0502020204030204" pitchFamily="34" charset="0"/>
              </a:rPr>
              <a:t>Skin</a:t>
            </a:r>
            <a:r>
              <a:rPr lang="en-US" sz="2000" spc="-30" dirty="0">
                <a:effectLst/>
                <a:latin typeface="+mn-lt"/>
                <a:ea typeface="Calibri" panose="020F0502020204030204" pitchFamily="34" charset="0"/>
              </a:rPr>
              <a:t> </a:t>
            </a:r>
            <a:r>
              <a:rPr lang="en-US" sz="2000" spc="-20" dirty="0">
                <a:effectLst/>
                <a:latin typeface="+mn-lt"/>
                <a:ea typeface="Calibri" panose="020F0502020204030204" pitchFamily="34" charset="0"/>
              </a:rPr>
              <a:t>is</a:t>
            </a:r>
            <a:r>
              <a:rPr lang="en-US" sz="2000" spc="-15" dirty="0">
                <a:effectLst/>
                <a:latin typeface="+mn-lt"/>
                <a:ea typeface="Calibri" panose="020F0502020204030204" pitchFamily="34" charset="0"/>
              </a:rPr>
              <a:t> </a:t>
            </a:r>
            <a:r>
              <a:rPr lang="en-US" sz="2000" spc="-20" dirty="0">
                <a:effectLst/>
                <a:latin typeface="+mn-lt"/>
                <a:ea typeface="Calibri" panose="020F0502020204030204" pitchFamily="34" charset="0"/>
              </a:rPr>
              <a:t>diaphoretic, cool,</a:t>
            </a:r>
            <a:r>
              <a:rPr lang="en-US" sz="2000" spc="-15" dirty="0">
                <a:effectLst/>
                <a:latin typeface="+mn-lt"/>
                <a:ea typeface="Calibri" panose="020F0502020204030204" pitchFamily="34" charset="0"/>
              </a:rPr>
              <a:t> </a:t>
            </a:r>
            <a:r>
              <a:rPr lang="en-US" sz="2000" spc="-20" dirty="0">
                <a:latin typeface="+mn-lt"/>
                <a:ea typeface="Calibri" panose="020F0502020204030204" pitchFamily="34" charset="0"/>
              </a:rPr>
              <a:t>&amp; </a:t>
            </a:r>
            <a:r>
              <a:rPr lang="en-US" sz="2000" spc="-20" dirty="0">
                <a:effectLst/>
                <a:latin typeface="+mn-lt"/>
                <a:ea typeface="Calibri" panose="020F0502020204030204" pitchFamily="34" charset="0"/>
              </a:rPr>
              <a:t>extremely</a:t>
            </a:r>
            <a:r>
              <a:rPr lang="en-US" sz="2000" spc="-15" dirty="0">
                <a:effectLst/>
                <a:latin typeface="+mn-lt"/>
                <a:ea typeface="Calibri" panose="020F0502020204030204" pitchFamily="34" charset="0"/>
              </a:rPr>
              <a:t> </a:t>
            </a:r>
            <a:r>
              <a:rPr lang="en-US" sz="2000" spc="-20" dirty="0">
                <a:effectLst/>
                <a:latin typeface="+mn-lt"/>
                <a:ea typeface="Calibri" panose="020F0502020204030204" pitchFamily="34" charset="0"/>
              </a:rPr>
              <a:t>pale</a:t>
            </a:r>
          </a:p>
          <a:p>
            <a:pPr lvl="1">
              <a:lnSpc>
                <a:spcPct val="100000"/>
              </a:lnSpc>
              <a:spcBef>
                <a:spcPts val="5"/>
              </a:spcBef>
              <a:tabLst>
                <a:tab pos="1600835" algn="l"/>
              </a:tabLst>
            </a:pPr>
            <a:endParaRPr lang="en-US" dirty="0">
              <a:latin typeface="+mn-lt"/>
              <a:ea typeface="Calibri" panose="020F0502020204030204" pitchFamily="34" charset="0"/>
            </a:endParaRP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EMS provider staring an IV on a patient with a firefighter putting an oxygen mask on the patient ">
            <a:extLst>
              <a:ext uri="{FF2B5EF4-FFF2-40B4-BE49-F238E27FC236}">
                <a16:creationId xmlns:a16="http://schemas.microsoft.com/office/drawing/2014/main" id="{B88864F8-2217-6F83-E47E-9C513880F15D}"/>
              </a:ext>
            </a:extLst>
          </p:cNvPr>
          <p:cNvPicPr>
            <a:picLocks noChangeAspect="1"/>
          </p:cNvPicPr>
          <p:nvPr/>
        </p:nvPicPr>
        <p:blipFill rotWithShape="1">
          <a:blip r:embed="rId3"/>
          <a:srcRect l="2168" t="-424" r="-2168" b="424"/>
          <a:stretch/>
        </p:blipFill>
        <p:spPr>
          <a:xfrm>
            <a:off x="5336221" y="2598035"/>
            <a:ext cx="3503211" cy="2678926"/>
          </a:xfrm>
          <a:prstGeom prst="rect">
            <a:avLst/>
          </a:prstGeom>
        </p:spPr>
      </p:pic>
    </p:spTree>
    <p:extLst>
      <p:ext uri="{BB962C8B-B14F-4D97-AF65-F5344CB8AC3E}">
        <p14:creationId xmlns:p14="http://schemas.microsoft.com/office/powerpoint/2010/main" val="984208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12561"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Hemorrhage- Assessment</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Bright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blood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wound,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mouth,</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rectum</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another</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orifice</a:t>
            </a: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Coffee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ground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appearance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vomitus</a:t>
            </a: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5"/>
              </a:spcBef>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Melena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 </a:t>
            </a:r>
            <a:r>
              <a:rPr lang="en-US" sz="2000" spc="-10" dirty="0">
                <a:effectLst/>
                <a:latin typeface="Calibri" panose="020F0502020204030204" pitchFamily="34" charset="0"/>
                <a:ea typeface="Calibri" panose="020F0502020204030204" pitchFamily="34" charset="0"/>
              </a:rPr>
              <a:t>hematochezia</a:t>
            </a: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Dizziness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syncope</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sitting</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 </a:t>
            </a:r>
            <a:r>
              <a:rPr lang="en-US" sz="2000" spc="-10" dirty="0">
                <a:effectLst/>
                <a:latin typeface="Calibri" panose="020F0502020204030204" pitchFamily="34" charset="0"/>
                <a:ea typeface="Calibri" panose="020F0502020204030204" pitchFamily="34" charset="0"/>
              </a:rPr>
              <a:t>standing</a:t>
            </a: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Orthostatic</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hypotension</a:t>
            </a: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000" algn="l"/>
                <a:tab pos="1143635" algn="l"/>
              </a:tabLst>
            </a:pPr>
            <a:r>
              <a:rPr lang="en-US" sz="2000" spc="-5" dirty="0">
                <a:effectLst/>
                <a:latin typeface="Calibri" panose="020F0502020204030204" pitchFamily="34" charset="0"/>
                <a:ea typeface="Calibri" panose="020F0502020204030204" pitchFamily="34" charset="0"/>
              </a:rPr>
              <a:t>Signs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symptoms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hypovolemic</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shock</a:t>
            </a:r>
            <a:endParaRPr lang="en-US" sz="2000" spc="-5" dirty="0">
              <a:effectLst/>
              <a:latin typeface="Calibri" panose="020F0502020204030204" pitchFamily="34" charset="0"/>
              <a:ea typeface="Calibri" panose="020F0502020204030204" pitchFamily="34" charset="0"/>
            </a:endParaRPr>
          </a:p>
          <a:p>
            <a:pPr marR="538480" lvl="0">
              <a:lnSpc>
                <a:spcPct val="150000"/>
              </a:lnSpc>
              <a:spcBef>
                <a:spcPts val="0"/>
              </a:spcBef>
              <a:spcAft>
                <a:spcPts val="0"/>
              </a:spcAft>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close up of a black melena">
            <a:extLst>
              <a:ext uri="{FF2B5EF4-FFF2-40B4-BE49-F238E27FC236}">
                <a16:creationId xmlns:a16="http://schemas.microsoft.com/office/drawing/2014/main" id="{E1FDBE4D-BE93-B92F-BFC6-7C3862280994}"/>
              </a:ext>
            </a:extLst>
          </p:cNvPr>
          <p:cNvPicPr>
            <a:picLocks noChangeAspect="1"/>
          </p:cNvPicPr>
          <p:nvPr/>
        </p:nvPicPr>
        <p:blipFill>
          <a:blip r:embed="rId3"/>
          <a:stretch>
            <a:fillRect/>
          </a:stretch>
        </p:blipFill>
        <p:spPr>
          <a:xfrm>
            <a:off x="6296402" y="4430868"/>
            <a:ext cx="2233932" cy="1803242"/>
          </a:xfrm>
          <a:prstGeom prst="rect">
            <a:avLst/>
          </a:prstGeom>
        </p:spPr>
      </p:pic>
    </p:spTree>
    <p:extLst>
      <p:ext uri="{BB962C8B-B14F-4D97-AF65-F5344CB8AC3E}">
        <p14:creationId xmlns:p14="http://schemas.microsoft.com/office/powerpoint/2010/main" val="4243374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539553" y="1606082"/>
            <a:ext cx="8231121" cy="4662833"/>
          </a:xfrm>
        </p:spPr>
        <p:txBody>
          <a:bodyPr/>
          <a:lstStyle/>
          <a:p>
            <a:pPr algn="ctr">
              <a:lnSpc>
                <a:spcPct val="100000"/>
              </a:lnSpc>
            </a:pP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Hemorrhage- </a:t>
            </a:r>
            <a:r>
              <a:rPr lang="en-US" sz="2000" dirty="0">
                <a:latin typeface="Calibri" panose="020F0502020204030204" pitchFamily="34" charset="0"/>
                <a:ea typeface="Calibri" panose="020F0502020204030204" pitchFamily="34" charset="0"/>
              </a:rPr>
              <a:t>Management</a:t>
            </a:r>
          </a:p>
          <a:p>
            <a:pPr marL="342900" marR="538480" indent="-342900">
              <a:lnSpc>
                <a:spcPct val="150000"/>
              </a:lnSpc>
              <a:spcBef>
                <a:spcPts val="0"/>
              </a:spcBef>
              <a:buSzPct val="100000"/>
              <a:buFont typeface="Wingdings" panose="05000000000000000000" pitchFamily="2" charset="2"/>
              <a:buChar char="§"/>
              <a:tabLst>
                <a:tab pos="686435" algn="l"/>
              </a:tabLst>
            </a:pPr>
            <a:r>
              <a:rPr lang="en-US" sz="2000" spc="-5" dirty="0">
                <a:effectLst/>
                <a:latin typeface="Calibri" panose="020F0502020204030204" pitchFamily="34" charset="0"/>
                <a:ea typeface="Calibri" panose="020F0502020204030204" pitchFamily="34" charset="0"/>
              </a:rPr>
              <a:t>Airway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ventilatory</a:t>
            </a:r>
            <a:r>
              <a:rPr lang="en-US" sz="2000" spc="-10" dirty="0">
                <a:effectLst/>
                <a:latin typeface="Calibri" panose="020F0502020204030204" pitchFamily="34" charset="0"/>
                <a:ea typeface="Calibri" panose="020F0502020204030204" pitchFamily="34" charset="0"/>
              </a:rPr>
              <a:t> support</a:t>
            </a:r>
          </a:p>
          <a:p>
            <a:pPr marL="342900" marR="538480" indent="-342900">
              <a:lnSpc>
                <a:spcPct val="150000"/>
              </a:lnSpc>
              <a:spcBef>
                <a:spcPts val="0"/>
              </a:spcBef>
              <a:buSzPct val="100000"/>
              <a:buFont typeface="Wingdings" panose="05000000000000000000" pitchFamily="2" charset="2"/>
              <a:buChar char="§"/>
              <a:tabLst>
                <a:tab pos="686435" algn="l"/>
              </a:tabLst>
            </a:pPr>
            <a:r>
              <a:rPr lang="en-US" sz="2000" spc="-5" dirty="0">
                <a:effectLst/>
                <a:latin typeface="Calibri" panose="020F0502020204030204" pitchFamily="34" charset="0"/>
                <a:ea typeface="Calibri" panose="020F0502020204030204" pitchFamily="34" charset="0"/>
              </a:rPr>
              <a:t>Circulatory</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support</a:t>
            </a:r>
          </a:p>
          <a:p>
            <a:pPr marL="862013" marR="538480" lvl="1" indent="-342900">
              <a:lnSpc>
                <a:spcPct val="150000"/>
              </a:lnSpc>
              <a:spcBef>
                <a:spcPts val="0"/>
              </a:spcBef>
              <a:buSzPct val="100000"/>
              <a:tabLst>
                <a:tab pos="686435" algn="l"/>
              </a:tabLst>
            </a:pPr>
            <a:r>
              <a:rPr lang="en-US" spc="-20" dirty="0">
                <a:effectLst/>
                <a:latin typeface="Calibri" panose="020F0502020204030204" pitchFamily="34" charset="0"/>
                <a:ea typeface="Calibri" panose="020F0502020204030204" pitchFamily="34" charset="0"/>
              </a:rPr>
              <a:t>Bleeding</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from nose</a:t>
            </a:r>
            <a:r>
              <a:rPr lang="en-US" spc="-1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or</a:t>
            </a:r>
            <a:r>
              <a:rPr lang="en-US" spc="-2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ears</a:t>
            </a:r>
            <a:r>
              <a:rPr lang="en-US" spc="-3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after</a:t>
            </a:r>
            <a:r>
              <a:rPr lang="en-US" spc="-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head </a:t>
            </a:r>
            <a:r>
              <a:rPr lang="en-US" spc="-10" dirty="0">
                <a:effectLst/>
                <a:latin typeface="Calibri" panose="020F0502020204030204" pitchFamily="34" charset="0"/>
                <a:ea typeface="Calibri" panose="020F0502020204030204" pitchFamily="34" charset="0"/>
              </a:rPr>
              <a:t>trauma</a:t>
            </a:r>
            <a:endParaRPr lang="en-US" spc="-20" dirty="0">
              <a:effectLst/>
              <a:latin typeface="Calibri" panose="020F0502020204030204" pitchFamily="34" charset="0"/>
              <a:ea typeface="Calibri" panose="020F0502020204030204" pitchFamily="34" charset="0"/>
            </a:endParaRPr>
          </a:p>
          <a:p>
            <a:pPr lvl="3">
              <a:lnSpc>
                <a:spcPct val="150000"/>
              </a:lnSpc>
              <a:spcBef>
                <a:spcPts val="5"/>
              </a:spcBef>
              <a:buClr>
                <a:srgbClr val="349D96"/>
              </a:buClr>
              <a:buFont typeface="Arial" panose="020B0604020202020204" pitchFamily="34" charset="0"/>
              <a:buChar char="•"/>
              <a:tabLst>
                <a:tab pos="1600835" algn="l"/>
              </a:tabLst>
            </a:pPr>
            <a:r>
              <a:rPr lang="en-US" sz="2000" spc="-20" dirty="0">
                <a:effectLst/>
                <a:latin typeface="Calibri" panose="020F0502020204030204" pitchFamily="34" charset="0"/>
                <a:ea typeface="Calibri" panose="020F0502020204030204" pitchFamily="34" charset="0"/>
              </a:rPr>
              <a:t>Refrain from</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applying</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pressure</a:t>
            </a:r>
            <a:endParaRPr lang="en-US" sz="2000" spc="-20" dirty="0">
              <a:effectLst/>
              <a:latin typeface="Calibri" panose="020F0502020204030204" pitchFamily="34" charset="0"/>
              <a:ea typeface="Calibri" panose="020F0502020204030204" pitchFamily="34" charset="0"/>
            </a:endParaRPr>
          </a:p>
          <a:p>
            <a:pPr lvl="3">
              <a:lnSpc>
                <a:spcPct val="150000"/>
              </a:lnSpc>
              <a:spcBef>
                <a:spcPts val="0"/>
              </a:spcBef>
              <a:buClr>
                <a:srgbClr val="349D96"/>
              </a:buClr>
              <a:buFont typeface="Arial" panose="020B0604020202020204" pitchFamily="34" charset="0"/>
              <a:buChar char="•"/>
              <a:tabLst>
                <a:tab pos="1600835" algn="l"/>
              </a:tabLst>
            </a:pPr>
            <a:r>
              <a:rPr lang="en-US" sz="2000" spc="-20" dirty="0">
                <a:effectLst/>
                <a:latin typeface="Calibri" panose="020F0502020204030204" pitchFamily="34" charset="0"/>
                <a:ea typeface="Calibri" panose="020F0502020204030204" pitchFamily="34" charset="0"/>
              </a:rPr>
              <a:t>Apply</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loose</a:t>
            </a:r>
            <a:r>
              <a:rPr lang="en-US" sz="2000" spc="-2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sterile</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dressing</a:t>
            </a:r>
            <a:r>
              <a:rPr lang="en-US" sz="2000" spc="-30" dirty="0">
                <a:effectLst/>
                <a:latin typeface="Calibri" panose="020F0502020204030204" pitchFamily="34" charset="0"/>
                <a:ea typeface="Calibri" panose="020F0502020204030204" pitchFamily="34" charset="0"/>
              </a:rPr>
              <a:t> </a:t>
            </a:r>
            <a:endParaRPr lang="en-US" sz="2000" spc="-20" dirty="0">
              <a:effectLst/>
              <a:latin typeface="Calibri" panose="020F0502020204030204" pitchFamily="34" charset="0"/>
              <a:ea typeface="Calibri" panose="020F0502020204030204" pitchFamily="34" charset="0"/>
            </a:endParaRPr>
          </a:p>
          <a:p>
            <a:pPr marL="1090613" marR="538480" lvl="2" indent="-342900">
              <a:lnSpc>
                <a:spcPct val="100000"/>
              </a:lnSpc>
              <a:spcBef>
                <a:spcPts val="0"/>
              </a:spcBef>
              <a:buClr>
                <a:srgbClr val="349D96"/>
              </a:buClr>
              <a:buSzPct val="100000"/>
              <a:buFont typeface="Arial" panose="020B0604020202020204" pitchFamily="34" charset="0"/>
              <a:buChar char="•"/>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patient being assisted by EMS personnel  ">
            <a:extLst>
              <a:ext uri="{FF2B5EF4-FFF2-40B4-BE49-F238E27FC236}">
                <a16:creationId xmlns:a16="http://schemas.microsoft.com/office/drawing/2014/main" id="{CCBD210B-6E61-25FD-493F-3A0280E5A2C0}"/>
              </a:ext>
            </a:extLst>
          </p:cNvPr>
          <p:cNvPicPr>
            <a:picLocks noChangeAspect="1"/>
          </p:cNvPicPr>
          <p:nvPr/>
        </p:nvPicPr>
        <p:blipFill>
          <a:blip r:embed="rId3"/>
          <a:stretch>
            <a:fillRect/>
          </a:stretch>
        </p:blipFill>
        <p:spPr>
          <a:xfrm>
            <a:off x="5044920" y="4015882"/>
            <a:ext cx="3627681" cy="2168144"/>
          </a:xfrm>
          <a:prstGeom prst="rect">
            <a:avLst/>
          </a:prstGeom>
        </p:spPr>
      </p:pic>
    </p:spTree>
    <p:extLst>
      <p:ext uri="{BB962C8B-B14F-4D97-AF65-F5344CB8AC3E}">
        <p14:creationId xmlns:p14="http://schemas.microsoft.com/office/powerpoint/2010/main" val="3221455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t>Lesson 1 Cognitive Objectives:</a:t>
            </a:r>
          </a:p>
          <a:p>
            <a:endParaRPr lang="en-US" b="1" dirty="0"/>
          </a:p>
          <a:p>
            <a:r>
              <a:rPr lang="en-US" sz="2000" dirty="0">
                <a:effectLst/>
                <a:ea typeface="Calibri" panose="020F0502020204030204" pitchFamily="34" charset="0"/>
              </a:rPr>
              <a:t>At</a:t>
            </a:r>
            <a:r>
              <a:rPr lang="en-US" sz="2000" spc="-10" dirty="0">
                <a:effectLst/>
                <a:ea typeface="Calibri" panose="020F0502020204030204" pitchFamily="34" charset="0"/>
              </a:rPr>
              <a:t> </a:t>
            </a:r>
            <a:r>
              <a:rPr lang="en-US" sz="2000" dirty="0">
                <a:effectLst/>
                <a:ea typeface="Calibri" panose="020F0502020204030204" pitchFamily="34" charset="0"/>
              </a:rPr>
              <a:t>the</a:t>
            </a:r>
            <a:r>
              <a:rPr lang="en-US" sz="2000" spc="-20" dirty="0">
                <a:effectLst/>
                <a:ea typeface="Calibri" panose="020F0502020204030204" pitchFamily="34" charset="0"/>
              </a:rPr>
              <a:t> </a:t>
            </a:r>
            <a:r>
              <a:rPr lang="en-US" sz="2000" dirty="0">
                <a:effectLst/>
                <a:ea typeface="Calibri" panose="020F0502020204030204" pitchFamily="34" charset="0"/>
              </a:rPr>
              <a:t>completion</a:t>
            </a:r>
            <a:r>
              <a:rPr lang="en-US" sz="2000" spc="-25" dirty="0">
                <a:effectLst/>
                <a:ea typeface="Calibri" panose="020F0502020204030204" pitchFamily="34" charset="0"/>
              </a:rPr>
              <a:t> </a:t>
            </a:r>
            <a:r>
              <a:rPr lang="en-US" sz="2000" dirty="0">
                <a:effectLst/>
                <a:ea typeface="Calibri" panose="020F0502020204030204" pitchFamily="34" charset="0"/>
              </a:rPr>
              <a:t>of</a:t>
            </a:r>
            <a:r>
              <a:rPr lang="en-US" sz="2000" spc="-10" dirty="0">
                <a:effectLst/>
                <a:ea typeface="Calibri" panose="020F0502020204030204" pitchFamily="34" charset="0"/>
              </a:rPr>
              <a:t> </a:t>
            </a:r>
            <a:r>
              <a:rPr lang="en-US" sz="2000" dirty="0">
                <a:effectLst/>
                <a:ea typeface="Calibri" panose="020F0502020204030204" pitchFamily="34" charset="0"/>
              </a:rPr>
              <a:t>this</a:t>
            </a:r>
            <a:r>
              <a:rPr lang="en-US" sz="2000" spc="-25" dirty="0">
                <a:effectLst/>
                <a:ea typeface="Calibri" panose="020F0502020204030204" pitchFamily="34" charset="0"/>
              </a:rPr>
              <a:t> </a:t>
            </a:r>
            <a:r>
              <a:rPr lang="en-US" sz="2000" dirty="0">
                <a:effectLst/>
                <a:ea typeface="Calibri" panose="020F0502020204030204" pitchFamily="34" charset="0"/>
              </a:rPr>
              <a:t>topic,</a:t>
            </a:r>
            <a:r>
              <a:rPr lang="en-US" sz="2000" spc="-10" dirty="0">
                <a:effectLst/>
                <a:ea typeface="Calibri" panose="020F0502020204030204" pitchFamily="34" charset="0"/>
              </a:rPr>
              <a:t> </a:t>
            </a:r>
            <a:r>
              <a:rPr lang="en-US" sz="2000" dirty="0">
                <a:effectLst/>
                <a:ea typeface="Calibri" panose="020F0502020204030204" pitchFamily="34" charset="0"/>
              </a:rPr>
              <a:t>the</a:t>
            </a:r>
            <a:r>
              <a:rPr lang="en-US" sz="2000" spc="-5" dirty="0">
                <a:effectLst/>
                <a:ea typeface="Calibri" panose="020F0502020204030204" pitchFamily="34" charset="0"/>
              </a:rPr>
              <a:t> </a:t>
            </a:r>
            <a:r>
              <a:rPr lang="en-US" sz="2000" dirty="0">
                <a:effectLst/>
                <a:ea typeface="Calibri" panose="020F0502020204030204" pitchFamily="34" charset="0"/>
              </a:rPr>
              <a:t>EMT-IV</a:t>
            </a:r>
            <a:r>
              <a:rPr lang="en-US" sz="2000" spc="-15" dirty="0">
                <a:effectLst/>
                <a:ea typeface="Calibri" panose="020F0502020204030204" pitchFamily="34" charset="0"/>
              </a:rPr>
              <a:t> </a:t>
            </a:r>
            <a:r>
              <a:rPr lang="en-US" sz="2000" dirty="0">
                <a:effectLst/>
                <a:ea typeface="Calibri" panose="020F0502020204030204" pitchFamily="34" charset="0"/>
              </a:rPr>
              <a:t>student</a:t>
            </a:r>
            <a:r>
              <a:rPr lang="en-US" sz="2000" spc="-20" dirty="0">
                <a:effectLst/>
                <a:ea typeface="Calibri" panose="020F0502020204030204" pitchFamily="34" charset="0"/>
              </a:rPr>
              <a:t> </a:t>
            </a:r>
            <a:r>
              <a:rPr lang="en-US" sz="2000" dirty="0">
                <a:effectLst/>
                <a:ea typeface="Calibri" panose="020F0502020204030204" pitchFamily="34" charset="0"/>
              </a:rPr>
              <a:t>will</a:t>
            </a:r>
            <a:r>
              <a:rPr lang="en-US" sz="2000" spc="-10" dirty="0">
                <a:effectLst/>
                <a:ea typeface="Calibri" panose="020F0502020204030204" pitchFamily="34" charset="0"/>
              </a:rPr>
              <a:t> </a:t>
            </a:r>
            <a:r>
              <a:rPr lang="en-US" sz="2000" dirty="0">
                <a:effectLst/>
                <a:ea typeface="Calibri" panose="020F0502020204030204" pitchFamily="34" charset="0"/>
              </a:rPr>
              <a:t>be</a:t>
            </a:r>
            <a:r>
              <a:rPr lang="en-US" sz="2000" spc="-10" dirty="0">
                <a:effectLst/>
                <a:ea typeface="Calibri" panose="020F0502020204030204" pitchFamily="34" charset="0"/>
              </a:rPr>
              <a:t> </a:t>
            </a:r>
            <a:r>
              <a:rPr lang="en-US" sz="2000" dirty="0">
                <a:effectLst/>
                <a:ea typeface="Calibri" panose="020F0502020204030204" pitchFamily="34" charset="0"/>
              </a:rPr>
              <a:t>able </a:t>
            </a:r>
            <a:r>
              <a:rPr lang="en-US" sz="2000" spc="-25" dirty="0">
                <a:effectLst/>
                <a:ea typeface="Calibri" panose="020F0502020204030204" pitchFamily="34" charset="0"/>
              </a:rPr>
              <a:t>to:</a:t>
            </a:r>
          </a:p>
          <a:p>
            <a:endParaRPr lang="en-US" sz="2000" dirty="0">
              <a:effectLst/>
              <a:ea typeface="Calibri" panose="020F0502020204030204" pitchFamily="34" charset="0"/>
            </a:endParaRPr>
          </a:p>
          <a:p>
            <a:pPr marL="342900" marR="0" lvl="0" indent="-342900">
              <a:lnSpc>
                <a:spcPct val="150000"/>
              </a:lnSpc>
              <a:spcBef>
                <a:spcPts val="0"/>
              </a:spcBef>
              <a:spcAft>
                <a:spcPts val="0"/>
              </a:spcAft>
              <a:buSzPct val="100000"/>
              <a:buFont typeface="Wingdings" panose="05000000000000000000" pitchFamily="2" charset="2"/>
              <a:buChar char="§"/>
              <a:tabLst>
                <a:tab pos="686435" algn="l"/>
              </a:tabLst>
            </a:pPr>
            <a:r>
              <a:rPr lang="en-US" sz="2000" dirty="0">
                <a:effectLst/>
                <a:ea typeface="Calibri" panose="020F0502020204030204" pitchFamily="34" charset="0"/>
              </a:rPr>
              <a:t>Explain</a:t>
            </a:r>
            <a:r>
              <a:rPr lang="en-US" sz="2000" spc="-40" dirty="0">
                <a:effectLst/>
                <a:ea typeface="Calibri" panose="020F0502020204030204" pitchFamily="34" charset="0"/>
              </a:rPr>
              <a:t> </a:t>
            </a:r>
            <a:r>
              <a:rPr lang="en-US" sz="2000" dirty="0">
                <a:effectLst/>
                <a:ea typeface="Calibri" panose="020F0502020204030204" pitchFamily="34" charset="0"/>
              </a:rPr>
              <a:t>and</a:t>
            </a:r>
            <a:r>
              <a:rPr lang="en-US" sz="2000" spc="-25" dirty="0">
                <a:effectLst/>
                <a:ea typeface="Calibri" panose="020F0502020204030204" pitchFamily="34" charset="0"/>
              </a:rPr>
              <a:t> </a:t>
            </a:r>
            <a:r>
              <a:rPr lang="en-US" sz="2000" dirty="0">
                <a:effectLst/>
                <a:ea typeface="Calibri" panose="020F0502020204030204" pitchFamily="34" charset="0"/>
              </a:rPr>
              <a:t>demonstrate</a:t>
            </a:r>
            <a:r>
              <a:rPr lang="en-US" sz="2000" spc="-35" dirty="0">
                <a:effectLst/>
                <a:ea typeface="Calibri" panose="020F0502020204030204" pitchFamily="34" charset="0"/>
              </a:rPr>
              <a:t> </a:t>
            </a:r>
            <a:r>
              <a:rPr lang="en-US" sz="2000" dirty="0">
                <a:effectLst/>
                <a:ea typeface="Calibri" panose="020F0502020204030204" pitchFamily="34" charset="0"/>
              </a:rPr>
              <a:t>critical</a:t>
            </a:r>
            <a:r>
              <a:rPr lang="en-US" sz="2000" spc="-25" dirty="0">
                <a:effectLst/>
                <a:ea typeface="Calibri" panose="020F0502020204030204" pitchFamily="34" charset="0"/>
              </a:rPr>
              <a:t> </a:t>
            </a:r>
            <a:r>
              <a:rPr lang="en-US" sz="2000" dirty="0">
                <a:effectLst/>
                <a:ea typeface="Calibri" panose="020F0502020204030204" pitchFamily="34" charset="0"/>
              </a:rPr>
              <a:t>thinking</a:t>
            </a:r>
            <a:r>
              <a:rPr lang="en-US" sz="2000" spc="-25" dirty="0">
                <a:effectLst/>
                <a:ea typeface="Calibri" panose="020F0502020204030204" pitchFamily="34" charset="0"/>
              </a:rPr>
              <a:t> </a:t>
            </a:r>
            <a:r>
              <a:rPr lang="en-US" sz="2000" spc="-10" dirty="0">
                <a:effectLst/>
                <a:ea typeface="Calibri" panose="020F0502020204030204" pitchFamily="34" charset="0"/>
              </a:rPr>
              <a:t>skills</a:t>
            </a:r>
            <a:endParaRPr lang="en-US" sz="2000" dirty="0">
              <a:effectLst/>
              <a:ea typeface="Calibri" panose="020F0502020204030204" pitchFamily="34" charset="0"/>
            </a:endParaRPr>
          </a:p>
          <a:p>
            <a:pPr marL="342900" marR="0" lvl="0" indent="-342900">
              <a:lnSpc>
                <a:spcPct val="150000"/>
              </a:lnSpc>
              <a:spcBef>
                <a:spcPts val="110"/>
              </a:spcBef>
              <a:spcAft>
                <a:spcPts val="0"/>
              </a:spcAft>
              <a:buSzPct val="100000"/>
              <a:buFont typeface="Wingdings" panose="05000000000000000000" pitchFamily="2" charset="2"/>
              <a:buChar char="§"/>
              <a:tabLst>
                <a:tab pos="686435" algn="l"/>
              </a:tabLst>
            </a:pPr>
            <a:r>
              <a:rPr lang="en-US" sz="2000" dirty="0">
                <a:effectLst/>
                <a:ea typeface="Calibri" panose="020F0502020204030204" pitchFamily="34" charset="0"/>
              </a:rPr>
              <a:t>Explain</a:t>
            </a:r>
            <a:r>
              <a:rPr lang="en-US" sz="2000" spc="-50" dirty="0">
                <a:effectLst/>
                <a:ea typeface="Calibri" panose="020F0502020204030204" pitchFamily="34" charset="0"/>
              </a:rPr>
              <a:t> </a:t>
            </a:r>
            <a:r>
              <a:rPr lang="en-US" sz="2000" dirty="0">
                <a:effectLst/>
                <a:ea typeface="Calibri" panose="020F0502020204030204" pitchFamily="34" charset="0"/>
              </a:rPr>
              <a:t>and</a:t>
            </a:r>
            <a:r>
              <a:rPr lang="en-US" sz="2000" spc="-35" dirty="0">
                <a:effectLst/>
                <a:ea typeface="Calibri" panose="020F0502020204030204" pitchFamily="34" charset="0"/>
              </a:rPr>
              <a:t> </a:t>
            </a:r>
            <a:r>
              <a:rPr lang="en-US" sz="2000" dirty="0">
                <a:effectLst/>
                <a:ea typeface="Calibri" panose="020F0502020204030204" pitchFamily="34" charset="0"/>
              </a:rPr>
              <a:t>demonstrate</a:t>
            </a:r>
            <a:r>
              <a:rPr lang="en-US" sz="2000" spc="-35" dirty="0">
                <a:effectLst/>
                <a:ea typeface="Calibri" panose="020F0502020204030204" pitchFamily="34" charset="0"/>
              </a:rPr>
              <a:t> </a:t>
            </a:r>
            <a:r>
              <a:rPr lang="en-US" sz="2000" dirty="0">
                <a:effectLst/>
                <a:ea typeface="Calibri" panose="020F0502020204030204" pitchFamily="34" charset="0"/>
              </a:rPr>
              <a:t>decision-making</a:t>
            </a:r>
            <a:r>
              <a:rPr lang="en-US" sz="2000" spc="-35" dirty="0">
                <a:effectLst/>
                <a:ea typeface="Calibri" panose="020F0502020204030204" pitchFamily="34" charset="0"/>
              </a:rPr>
              <a:t> </a:t>
            </a:r>
            <a:r>
              <a:rPr lang="en-US" sz="2000" spc="-10" dirty="0">
                <a:effectLst/>
                <a:ea typeface="Calibri" panose="020F0502020204030204" pitchFamily="34" charset="0"/>
              </a:rPr>
              <a:t>skills</a:t>
            </a:r>
            <a:endParaRPr lang="en-US" sz="2000" dirty="0">
              <a:effectLst/>
              <a:ea typeface="Calibri" panose="020F0502020204030204" pitchFamily="34" charset="0"/>
            </a:endParaRPr>
          </a:p>
          <a:p>
            <a:pPr marL="342900" marR="0" lvl="0" indent="-342900">
              <a:lnSpc>
                <a:spcPct val="150000"/>
              </a:lnSpc>
              <a:spcBef>
                <a:spcPts val="95"/>
              </a:spcBef>
              <a:spcAft>
                <a:spcPts val="0"/>
              </a:spcAft>
              <a:buSzPct val="100000"/>
              <a:buFont typeface="Wingdings" panose="05000000000000000000" pitchFamily="2" charset="2"/>
              <a:buChar char="§"/>
              <a:tabLst>
                <a:tab pos="686435" algn="l"/>
              </a:tabLst>
            </a:pPr>
            <a:r>
              <a:rPr lang="en-US" sz="2000" dirty="0">
                <a:effectLst/>
                <a:ea typeface="Calibri" panose="020F0502020204030204" pitchFamily="34" charset="0"/>
              </a:rPr>
              <a:t>Explain</a:t>
            </a:r>
            <a:r>
              <a:rPr lang="en-US" sz="2000" spc="-30" dirty="0">
                <a:effectLst/>
                <a:ea typeface="Calibri" panose="020F0502020204030204" pitchFamily="34" charset="0"/>
              </a:rPr>
              <a:t> </a:t>
            </a:r>
            <a:r>
              <a:rPr lang="en-US" sz="2000" dirty="0">
                <a:effectLst/>
                <a:ea typeface="Calibri" panose="020F0502020204030204" pitchFamily="34" charset="0"/>
              </a:rPr>
              <a:t>and</a:t>
            </a:r>
            <a:r>
              <a:rPr lang="en-US" sz="2000" spc="-30" dirty="0">
                <a:effectLst/>
                <a:ea typeface="Calibri" panose="020F0502020204030204" pitchFamily="34" charset="0"/>
              </a:rPr>
              <a:t> </a:t>
            </a:r>
            <a:r>
              <a:rPr lang="en-US" sz="2000" dirty="0">
                <a:effectLst/>
                <a:ea typeface="Calibri" panose="020F0502020204030204" pitchFamily="34" charset="0"/>
              </a:rPr>
              <a:t>demonstrate</a:t>
            </a:r>
            <a:r>
              <a:rPr lang="en-US" sz="2000" spc="-30" dirty="0">
                <a:effectLst/>
                <a:ea typeface="Calibri" panose="020F0502020204030204" pitchFamily="34" charset="0"/>
              </a:rPr>
              <a:t> </a:t>
            </a:r>
            <a:r>
              <a:rPr lang="en-US" sz="2000" dirty="0">
                <a:effectLst/>
                <a:ea typeface="Calibri" panose="020F0502020204030204" pitchFamily="34" charset="0"/>
              </a:rPr>
              <a:t>assessment</a:t>
            </a:r>
            <a:r>
              <a:rPr lang="en-US" sz="2000" spc="-30" dirty="0">
                <a:effectLst/>
                <a:ea typeface="Calibri" panose="020F0502020204030204" pitchFamily="34" charset="0"/>
              </a:rPr>
              <a:t> </a:t>
            </a:r>
            <a:r>
              <a:rPr lang="en-US" sz="2000" dirty="0">
                <a:effectLst/>
                <a:ea typeface="Calibri" panose="020F0502020204030204" pitchFamily="34" charset="0"/>
              </a:rPr>
              <a:t>Based</a:t>
            </a:r>
            <a:r>
              <a:rPr lang="en-US" sz="2000" spc="-40" dirty="0">
                <a:effectLst/>
                <a:ea typeface="Calibri" panose="020F0502020204030204" pitchFamily="34" charset="0"/>
              </a:rPr>
              <a:t> </a:t>
            </a:r>
            <a:r>
              <a:rPr lang="en-US" sz="2000" dirty="0">
                <a:effectLst/>
                <a:ea typeface="Calibri" panose="020F0502020204030204" pitchFamily="34" charset="0"/>
              </a:rPr>
              <a:t>Patient</a:t>
            </a:r>
            <a:r>
              <a:rPr lang="en-US" sz="2000" spc="-20" dirty="0">
                <a:effectLst/>
                <a:ea typeface="Calibri" panose="020F0502020204030204" pitchFamily="34" charset="0"/>
              </a:rPr>
              <a:t> Care</a:t>
            </a:r>
            <a:endParaRPr lang="en-US" sz="2000" dirty="0">
              <a:effectLst/>
              <a:ea typeface="Calibri" panose="020F0502020204030204" pitchFamily="34" charset="0"/>
            </a:endParaRPr>
          </a:p>
          <a:p>
            <a:endParaRPr lang="en-US" sz="2000" dirty="0"/>
          </a:p>
          <a:p>
            <a:endParaRPr lang="en-US" dirty="0"/>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spTree>
    <p:extLst>
      <p:ext uri="{BB962C8B-B14F-4D97-AF65-F5344CB8AC3E}">
        <p14:creationId xmlns:p14="http://schemas.microsoft.com/office/powerpoint/2010/main" val="1547076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78295" y="1606082"/>
            <a:ext cx="8269357"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     Hemorrhage m</a:t>
            </a:r>
            <a:r>
              <a:rPr lang="en-US" sz="2000" dirty="0">
                <a:latin typeface="Calibri" panose="020F0502020204030204" pitchFamily="34" charset="0"/>
                <a:ea typeface="Calibri" panose="020F0502020204030204" pitchFamily="34" charset="0"/>
              </a:rPr>
              <a:t>anagement- </a:t>
            </a:r>
            <a:r>
              <a:rPr lang="en-US" sz="2000" spc="-5" dirty="0">
                <a:latin typeface="Calibri" panose="020F0502020204030204" pitchFamily="34" charset="0"/>
                <a:ea typeface="Calibri" panose="020F0502020204030204" pitchFamily="34" charset="0"/>
              </a:rPr>
              <a:t>Bleeding from other areas</a:t>
            </a:r>
            <a:endParaRPr lang="en-US" sz="2000" spc="-10" dirty="0">
              <a:effectLst/>
              <a:latin typeface="Calibri" panose="020F0502020204030204" pitchFamily="34" charset="0"/>
              <a:ea typeface="Calibri" panose="020F0502020204030204" pitchFamily="34" charset="0"/>
            </a:endParaRPr>
          </a:p>
          <a:p>
            <a:pPr lvl="2">
              <a:lnSpc>
                <a:spcPct val="100000"/>
              </a:lnSpc>
              <a:spcBef>
                <a:spcPts val="10"/>
              </a:spcBef>
              <a:buClr>
                <a:srgbClr val="349D96"/>
              </a:buClr>
              <a:buFont typeface="Wingdings" panose="05000000000000000000" pitchFamily="2" charset="2"/>
              <a:buChar char="§"/>
              <a:tabLst>
                <a:tab pos="1600835" algn="l"/>
              </a:tabLst>
            </a:pPr>
            <a:r>
              <a:rPr lang="en-US" sz="2000" spc="-20" dirty="0">
                <a:effectLst/>
                <a:latin typeface="Calibri" panose="020F0502020204030204" pitchFamily="34" charset="0"/>
                <a:ea typeface="Calibri" panose="020F0502020204030204" pitchFamily="34" charset="0"/>
              </a:rPr>
              <a:t>Control</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bleeding</a:t>
            </a:r>
          </a:p>
          <a:p>
            <a:pPr lvl="4">
              <a:lnSpc>
                <a:spcPct val="100000"/>
              </a:lnSpc>
              <a:spcBef>
                <a:spcPts val="0"/>
              </a:spcBef>
              <a:buClr>
                <a:srgbClr val="349D96"/>
              </a:buClr>
              <a:buFont typeface="Courier New" panose="02070309020205020404" pitchFamily="49" charset="0"/>
              <a:buChar char="o"/>
              <a:tabLst>
                <a:tab pos="1829435" algn="l"/>
              </a:tabLst>
            </a:pPr>
            <a:r>
              <a:rPr lang="en-US" sz="2000" spc="-20" dirty="0">
                <a:effectLst/>
                <a:latin typeface="Calibri" panose="020F0502020204030204" pitchFamily="34" charset="0"/>
                <a:ea typeface="Calibri" panose="020F0502020204030204" pitchFamily="34" charset="0"/>
              </a:rPr>
              <a:t>Direct</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pressure</a:t>
            </a:r>
            <a:endParaRPr lang="en-US" sz="2000" spc="-20" dirty="0">
              <a:effectLst/>
              <a:latin typeface="Calibri" panose="020F0502020204030204" pitchFamily="34" charset="0"/>
              <a:ea typeface="Calibri" panose="020F0502020204030204" pitchFamily="34" charset="0"/>
            </a:endParaRPr>
          </a:p>
          <a:p>
            <a:pPr lvl="4">
              <a:lnSpc>
                <a:spcPct val="100000"/>
              </a:lnSpc>
              <a:spcBef>
                <a:spcPts val="5"/>
              </a:spcBef>
              <a:buClr>
                <a:srgbClr val="349D96"/>
              </a:buClr>
              <a:buFont typeface="Courier New" panose="02070309020205020404" pitchFamily="49" charset="0"/>
              <a:buChar char="o"/>
              <a:tabLst>
                <a:tab pos="1829435" algn="l"/>
              </a:tabLst>
            </a:pPr>
            <a:r>
              <a:rPr lang="en-US" sz="2000" spc="-10" dirty="0">
                <a:effectLst/>
                <a:latin typeface="Calibri" panose="020F0502020204030204" pitchFamily="34" charset="0"/>
                <a:ea typeface="Calibri" panose="020F0502020204030204" pitchFamily="34" charset="0"/>
              </a:rPr>
              <a:t>Tourniquet</a:t>
            </a:r>
            <a:r>
              <a:rPr lang="en-US" sz="2000" dirty="0">
                <a:effectLst/>
                <a:latin typeface="Calibri" panose="020F0502020204030204" pitchFamily="34" charset="0"/>
                <a:ea typeface="Calibri" panose="020F0502020204030204" pitchFamily="34" charset="0"/>
              </a:rPr>
              <a:t>-</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Recognize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characteristics</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MAJOR</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bleeding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need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possibly apply a tourniquet as a first intervention in some cases.</a:t>
            </a:r>
          </a:p>
          <a:p>
            <a:pPr lvl="4">
              <a:lnSpc>
                <a:spcPct val="100000"/>
              </a:lnSpc>
              <a:spcBef>
                <a:spcPts val="5"/>
              </a:spcBef>
              <a:buClr>
                <a:srgbClr val="349D96"/>
              </a:buClr>
              <a:buFont typeface="Courier New" panose="02070309020205020404" pitchFamily="49" charset="0"/>
              <a:buChar char="o"/>
              <a:tabLst>
                <a:tab pos="1829435" algn="l"/>
              </a:tabLst>
            </a:pPr>
            <a:r>
              <a:rPr lang="en-US" sz="2000" spc="-20" dirty="0">
                <a:effectLst/>
                <a:latin typeface="Calibri" panose="020F0502020204030204" pitchFamily="34" charset="0"/>
                <a:ea typeface="Calibri" panose="020F0502020204030204" pitchFamily="34" charset="0"/>
              </a:rPr>
              <a:t>Packing</a:t>
            </a:r>
            <a:r>
              <a:rPr lang="en-US" sz="2000" spc="-3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large gaping</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wounds</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with</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sterile</a:t>
            </a:r>
            <a:r>
              <a:rPr lang="en-US" sz="2000" spc="-10" dirty="0">
                <a:effectLst/>
                <a:latin typeface="Calibri" panose="020F0502020204030204" pitchFamily="34" charset="0"/>
                <a:ea typeface="Calibri" panose="020F0502020204030204" pitchFamily="34" charset="0"/>
              </a:rPr>
              <a:t> dressings</a:t>
            </a:r>
            <a:endParaRPr lang="en-US" sz="2000" spc="-20" dirty="0">
              <a:effectLst/>
              <a:latin typeface="Calibri" panose="020F0502020204030204" pitchFamily="34" charset="0"/>
              <a:ea typeface="Calibri" panose="020F0502020204030204" pitchFamily="34" charset="0"/>
            </a:endParaRPr>
          </a:p>
          <a:p>
            <a:pPr lvl="4">
              <a:lnSpc>
                <a:spcPct val="100000"/>
              </a:lnSpc>
              <a:spcBef>
                <a:spcPts val="0"/>
              </a:spcBef>
              <a:buClr>
                <a:srgbClr val="349D96"/>
              </a:buClr>
              <a:buFont typeface="Courier New" panose="02070309020205020404" pitchFamily="49" charset="0"/>
              <a:buChar char="o"/>
              <a:tabLst>
                <a:tab pos="1829435" algn="l"/>
              </a:tabLst>
            </a:pPr>
            <a:r>
              <a:rPr lang="en-US" sz="2000" spc="-10" dirty="0">
                <a:effectLst/>
                <a:latin typeface="Calibri" panose="020F0502020204030204" pitchFamily="34" charset="0"/>
                <a:ea typeface="Calibri" panose="020F0502020204030204" pitchFamily="34" charset="0"/>
              </a:rPr>
              <a:t>Splinting</a:t>
            </a:r>
          </a:p>
          <a:p>
            <a:pPr lvl="2">
              <a:lnSpc>
                <a:spcPct val="100000"/>
              </a:lnSpc>
              <a:spcBef>
                <a:spcPts val="10"/>
              </a:spcBef>
              <a:buClr>
                <a:srgbClr val="349D96"/>
              </a:buClr>
              <a:buFont typeface="Wingdings" panose="05000000000000000000" pitchFamily="2" charset="2"/>
              <a:buChar char="§"/>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6" name="Picture 5" descr="A close-up of a tourniquet on a leg">
            <a:extLst>
              <a:ext uri="{FF2B5EF4-FFF2-40B4-BE49-F238E27FC236}">
                <a16:creationId xmlns:a16="http://schemas.microsoft.com/office/drawing/2014/main" id="{D5E1198B-C8A2-9F3A-C84C-054CB63D6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282" y="4230748"/>
            <a:ext cx="2004534" cy="2038167"/>
          </a:xfrm>
          <a:prstGeom prst="rect">
            <a:avLst/>
          </a:prstGeom>
        </p:spPr>
      </p:pic>
    </p:spTree>
    <p:extLst>
      <p:ext uri="{BB962C8B-B14F-4D97-AF65-F5344CB8AC3E}">
        <p14:creationId xmlns:p14="http://schemas.microsoft.com/office/powerpoint/2010/main" val="477146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19271" y="1606082"/>
            <a:ext cx="8428382" cy="4662833"/>
          </a:xfrm>
        </p:spPr>
        <p:txBody>
          <a:bodyPr/>
          <a:lstStyle/>
          <a:p>
            <a:pPr algn="ctr"/>
            <a:r>
              <a:rPr lang="en-US" sz="2400" dirty="0">
                <a:effectLst/>
                <a:latin typeface="Calibri" panose="020F0502020204030204" pitchFamily="34" charset="0"/>
                <a:ea typeface="Calibri" panose="020F0502020204030204" pitchFamily="34" charset="0"/>
              </a:rPr>
              <a:t>Pathophysiology,</a:t>
            </a:r>
            <a:r>
              <a:rPr lang="en-US" sz="2400" spc="-6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Assessment,</a:t>
            </a:r>
            <a:r>
              <a:rPr lang="en-US" sz="2400" spc="-50" dirty="0">
                <a:effectLst/>
                <a:latin typeface="Calibri" panose="020F0502020204030204" pitchFamily="34" charset="0"/>
                <a:ea typeface="Calibri" panose="020F0502020204030204" pitchFamily="34" charset="0"/>
              </a:rPr>
              <a:t> </a:t>
            </a:r>
            <a:r>
              <a:rPr lang="en-US" sz="2400" spc="-50" dirty="0">
                <a:latin typeface="Calibri" panose="020F0502020204030204" pitchFamily="34" charset="0"/>
                <a:ea typeface="Calibri" panose="020F0502020204030204" pitchFamily="34" charset="0"/>
              </a:rPr>
              <a:t>and</a:t>
            </a:r>
            <a:r>
              <a:rPr lang="en-US" sz="2400" spc="-35"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Management of Hemorrhage</a:t>
            </a:r>
            <a:r>
              <a:rPr lang="en-US" b="1" dirty="0"/>
              <a:t>:</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     Hemorrhage m</a:t>
            </a:r>
            <a:r>
              <a:rPr lang="en-US" sz="2000" dirty="0">
                <a:latin typeface="Calibri" panose="020F0502020204030204" pitchFamily="34" charset="0"/>
                <a:ea typeface="Calibri" panose="020F0502020204030204" pitchFamily="34" charset="0"/>
              </a:rPr>
              <a:t>anagement- </a:t>
            </a:r>
            <a:r>
              <a:rPr lang="en-US" sz="2000" spc="-5" dirty="0">
                <a:latin typeface="Calibri" panose="020F0502020204030204" pitchFamily="34" charset="0"/>
                <a:ea typeface="Calibri" panose="020F0502020204030204" pitchFamily="34" charset="0"/>
              </a:rPr>
              <a:t>Bleeding from other areas</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lvl="2">
              <a:lnSpc>
                <a:spcPct val="150000"/>
              </a:lnSpc>
              <a:spcBef>
                <a:spcPts val="5"/>
              </a:spcBef>
              <a:buClr>
                <a:srgbClr val="349D96"/>
              </a:buClr>
              <a:buFont typeface="Wingdings" panose="05000000000000000000" pitchFamily="2" charset="2"/>
              <a:buChar char="§"/>
              <a:tabLst>
                <a:tab pos="1600835" algn="l"/>
              </a:tabLst>
            </a:pPr>
            <a:r>
              <a:rPr lang="en-US" sz="2000" spc="-20" dirty="0">
                <a:effectLst/>
                <a:latin typeface="Calibri" panose="020F0502020204030204" pitchFamily="34" charset="0"/>
                <a:ea typeface="Calibri" panose="020F0502020204030204" pitchFamily="34" charset="0"/>
              </a:rPr>
              <a:t>Apply</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sterile</a:t>
            </a:r>
            <a:r>
              <a:rPr lang="en-US" sz="2000" spc="-1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dressing</a:t>
            </a:r>
            <a:r>
              <a:rPr lang="en-US" sz="2000" spc="-1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and</a:t>
            </a:r>
            <a:r>
              <a:rPr lang="en-US" sz="2000" spc="-30"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pressure</a:t>
            </a:r>
            <a:r>
              <a:rPr lang="en-US" sz="2000" spc="-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bandage</a:t>
            </a:r>
            <a:endParaRPr lang="en-US" sz="2000" spc="-20" dirty="0">
              <a:effectLst/>
              <a:latin typeface="Calibri" panose="020F0502020204030204" pitchFamily="34" charset="0"/>
              <a:ea typeface="Calibri" panose="020F0502020204030204" pitchFamily="34" charset="0"/>
            </a:endParaRPr>
          </a:p>
          <a:p>
            <a:pPr lvl="2">
              <a:lnSpc>
                <a:spcPct val="150000"/>
              </a:lnSpc>
              <a:spcBef>
                <a:spcPts val="0"/>
              </a:spcBef>
              <a:buClr>
                <a:srgbClr val="349D96"/>
              </a:buClr>
              <a:buFont typeface="Wingdings" panose="05000000000000000000" pitchFamily="2" charset="2"/>
              <a:buChar char="§"/>
              <a:tabLst>
                <a:tab pos="1600835" algn="l"/>
              </a:tabLst>
            </a:pPr>
            <a:r>
              <a:rPr lang="en-US" sz="2000" spc="-20" dirty="0">
                <a:effectLst/>
                <a:latin typeface="Calibri" panose="020F0502020204030204" pitchFamily="34" charset="0"/>
                <a:ea typeface="Calibri" panose="020F0502020204030204" pitchFamily="34" charset="0"/>
              </a:rPr>
              <a:t>Transport</a:t>
            </a:r>
            <a:r>
              <a:rPr lang="en-US" sz="2000" spc="-5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considerations</a:t>
            </a:r>
            <a:endParaRPr lang="en-US" sz="2000" spc="-20" dirty="0">
              <a:effectLst/>
              <a:latin typeface="Calibri" panose="020F0502020204030204" pitchFamily="34" charset="0"/>
              <a:ea typeface="Calibri" panose="020F0502020204030204" pitchFamily="34" charset="0"/>
            </a:endParaRPr>
          </a:p>
          <a:p>
            <a:pPr lvl="2">
              <a:lnSpc>
                <a:spcPct val="150000"/>
              </a:lnSpc>
              <a:spcBef>
                <a:spcPts val="10"/>
              </a:spcBef>
              <a:buClr>
                <a:srgbClr val="349D96"/>
              </a:buClr>
              <a:buFont typeface="Wingdings" panose="05000000000000000000" pitchFamily="2" charset="2"/>
              <a:buChar char="§"/>
              <a:tabLst>
                <a:tab pos="1600835" algn="l"/>
              </a:tabLst>
            </a:pPr>
            <a:r>
              <a:rPr lang="en-US" sz="2000" spc="-20" dirty="0">
                <a:effectLst/>
                <a:latin typeface="Calibri" panose="020F0502020204030204" pitchFamily="34" charset="0"/>
                <a:ea typeface="Calibri" panose="020F0502020204030204" pitchFamily="34" charset="0"/>
              </a:rPr>
              <a:t>Psychological</a:t>
            </a:r>
            <a:r>
              <a:rPr lang="en-US" sz="2000" spc="-35" dirty="0">
                <a:effectLst/>
                <a:latin typeface="Calibri" panose="020F0502020204030204" pitchFamily="34" charset="0"/>
                <a:ea typeface="Calibri" panose="020F0502020204030204" pitchFamily="34" charset="0"/>
              </a:rPr>
              <a:t> </a:t>
            </a:r>
            <a:r>
              <a:rPr lang="en-US" sz="2000" spc="-20" dirty="0">
                <a:effectLst/>
                <a:latin typeface="Calibri" panose="020F0502020204030204" pitchFamily="34" charset="0"/>
                <a:ea typeface="Calibri" panose="020F0502020204030204" pitchFamily="34" charset="0"/>
              </a:rPr>
              <a:t>support</a:t>
            </a:r>
            <a:r>
              <a:rPr lang="en-US" sz="2000" spc="-30" dirty="0">
                <a:effectLst/>
                <a:latin typeface="Calibri" panose="020F0502020204030204" pitchFamily="34" charset="0"/>
                <a:ea typeface="Calibri" panose="020F0502020204030204" pitchFamily="34" charset="0"/>
              </a:rPr>
              <a:t> </a:t>
            </a:r>
            <a:r>
              <a:rPr lang="en-US" sz="2000" spc="-25" dirty="0">
                <a:effectLst/>
                <a:latin typeface="Calibri" panose="020F0502020204030204" pitchFamily="34" charset="0"/>
                <a:ea typeface="Calibri" panose="020F0502020204030204" pitchFamily="34" charset="0"/>
              </a:rPr>
              <a:t> </a:t>
            </a:r>
          </a:p>
          <a:p>
            <a:pPr lvl="2">
              <a:lnSpc>
                <a:spcPct val="150000"/>
              </a:lnSpc>
              <a:spcBef>
                <a:spcPts val="10"/>
              </a:spcBef>
              <a:buClr>
                <a:srgbClr val="349D96"/>
              </a:buClr>
              <a:buFont typeface="Wingdings" panose="05000000000000000000" pitchFamily="2" charset="2"/>
              <a:buChar char="§"/>
              <a:tabLst>
                <a:tab pos="1600835" algn="l"/>
              </a:tabLst>
            </a:pPr>
            <a:r>
              <a:rPr lang="en-US" sz="2000" spc="-20" dirty="0">
                <a:latin typeface="Calibri" panose="020F0502020204030204" pitchFamily="34" charset="0"/>
                <a:ea typeface="Calibri" panose="020F0502020204030204" pitchFamily="34" charset="0"/>
              </a:rPr>
              <a:t>C</a:t>
            </a:r>
            <a:r>
              <a:rPr lang="en-US" sz="2000" spc="-20" dirty="0">
                <a:effectLst/>
                <a:latin typeface="Calibri" panose="020F0502020204030204" pitchFamily="34" charset="0"/>
                <a:ea typeface="Calibri" panose="020F0502020204030204" pitchFamily="34" charset="0"/>
              </a:rPr>
              <a:t>ommunication</a:t>
            </a:r>
            <a:r>
              <a:rPr lang="en-US" sz="2000" spc="-4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strategies</a:t>
            </a:r>
            <a:endParaRPr lang="en-US" sz="2000" spc="-20" dirty="0">
              <a:effectLst/>
              <a:latin typeface="Calibri" panose="020F0502020204030204" pitchFamily="34" charset="0"/>
              <a:ea typeface="Calibri" panose="020F0502020204030204" pitchFamily="34" charset="0"/>
            </a:endParaRPr>
          </a:p>
          <a:p>
            <a:pPr lvl="2">
              <a:lnSpc>
                <a:spcPct val="100000"/>
              </a:lnSpc>
              <a:spcBef>
                <a:spcPts val="10"/>
              </a:spcBef>
              <a:buClr>
                <a:srgbClr val="349D96"/>
              </a:buClr>
              <a:buFont typeface="Wingdings" panose="05000000000000000000" pitchFamily="2" charset="2"/>
              <a:buChar char="§"/>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4" name="Picture 3" descr="A person's arm being wrapped in white gauze">
            <a:extLst>
              <a:ext uri="{FF2B5EF4-FFF2-40B4-BE49-F238E27FC236}">
                <a16:creationId xmlns:a16="http://schemas.microsoft.com/office/drawing/2014/main" id="{969E2FF4-4B29-DDBC-4420-9F5099427D76}"/>
              </a:ext>
            </a:extLst>
          </p:cNvPr>
          <p:cNvPicPr>
            <a:picLocks noChangeAspect="1"/>
          </p:cNvPicPr>
          <p:nvPr/>
        </p:nvPicPr>
        <p:blipFill rotWithShape="1">
          <a:blip r:embed="rId3"/>
          <a:srcRect l="-1373" t="260" r="1373" b="-260"/>
          <a:stretch/>
        </p:blipFill>
        <p:spPr>
          <a:xfrm>
            <a:off x="5576080" y="3890460"/>
            <a:ext cx="2971573" cy="2238937"/>
          </a:xfrm>
          <a:prstGeom prst="rect">
            <a:avLst/>
          </a:prstGeom>
        </p:spPr>
      </p:pic>
    </p:spTree>
    <p:extLst>
      <p:ext uri="{BB962C8B-B14F-4D97-AF65-F5344CB8AC3E}">
        <p14:creationId xmlns:p14="http://schemas.microsoft.com/office/powerpoint/2010/main" val="1056003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414603" y="1606082"/>
            <a:ext cx="8133049"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effectLst/>
                <a:latin typeface="Calibri" panose="020F0502020204030204" pitchFamily="34" charset="0"/>
                <a:ea typeface="Calibri" panose="020F0502020204030204" pitchFamily="34" charset="0"/>
              </a:rPr>
              <a:t>Epidemiology</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r>
              <a:rPr lang="en-US" sz="2000" spc="-10" dirty="0">
                <a:effectLst/>
                <a:latin typeface="Calibri" panose="020F0502020204030204" pitchFamily="34" charset="0"/>
                <a:ea typeface="Calibri" panose="020F0502020204030204" pitchFamily="34" charset="0"/>
              </a:rPr>
              <a:t>Mortality/morbidity</a:t>
            </a:r>
            <a:endParaRPr lang="en-US" sz="2000" spc="-10" dirty="0">
              <a:latin typeface="Calibri" panose="020F0502020204030204" pitchFamily="34" charset="0"/>
              <a:ea typeface="Calibri" panose="020F050202020403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r>
              <a:rPr lang="en-US" sz="2000" dirty="0">
                <a:effectLst/>
                <a:latin typeface="Calibri" panose="020F0502020204030204" pitchFamily="34" charset="0"/>
                <a:ea typeface="Calibri" panose="020F0502020204030204" pitchFamily="34" charset="0"/>
              </a:rPr>
              <a:t>Prevention</a:t>
            </a:r>
            <a:r>
              <a:rPr lang="en-US" sz="2000" spc="-4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strategies</a:t>
            </a:r>
            <a:endParaRPr lang="en-US" sz="2000"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person holding a iv drip">
            <a:extLst>
              <a:ext uri="{FF2B5EF4-FFF2-40B4-BE49-F238E27FC236}">
                <a16:creationId xmlns:a16="http://schemas.microsoft.com/office/drawing/2014/main" id="{A2AFF1BA-3CCE-8A4B-F96B-18A32042542F}"/>
              </a:ext>
            </a:extLst>
          </p:cNvPr>
          <p:cNvPicPr>
            <a:picLocks noChangeAspect="1"/>
          </p:cNvPicPr>
          <p:nvPr/>
        </p:nvPicPr>
        <p:blipFill>
          <a:blip r:embed="rId3"/>
          <a:stretch>
            <a:fillRect/>
          </a:stretch>
        </p:blipFill>
        <p:spPr>
          <a:xfrm>
            <a:off x="4018274" y="3004456"/>
            <a:ext cx="4711123" cy="2644471"/>
          </a:xfrm>
          <a:prstGeom prst="rect">
            <a:avLst/>
          </a:prstGeom>
        </p:spPr>
      </p:pic>
    </p:spTree>
    <p:extLst>
      <p:ext uri="{BB962C8B-B14F-4D97-AF65-F5344CB8AC3E}">
        <p14:creationId xmlns:p14="http://schemas.microsoft.com/office/powerpoint/2010/main" val="1204354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414603" y="1606082"/>
            <a:ext cx="8133049"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Pathophysiology- </a:t>
            </a:r>
            <a:r>
              <a:rPr lang="en-US" sz="2000" dirty="0">
                <a:effectLst/>
                <a:latin typeface="Calibri" panose="020F0502020204030204" pitchFamily="34" charset="0"/>
                <a:ea typeface="Calibri" panose="020F0502020204030204" pitchFamily="34" charset="0"/>
              </a:rPr>
              <a:t>Stages of shock</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r>
              <a:rPr lang="en-US" sz="2000" spc="-5" dirty="0">
                <a:effectLst/>
                <a:latin typeface="Calibri" panose="020F0502020204030204" pitchFamily="34" charset="0"/>
                <a:ea typeface="Calibri" panose="020F0502020204030204" pitchFamily="34" charset="0"/>
              </a:rPr>
              <a:t>Compensated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nonprogressive</a:t>
            </a:r>
          </a:p>
          <a:p>
            <a:pPr marL="862013" marR="538480" lvl="1" indent="-342900">
              <a:lnSpc>
                <a:spcPct val="150000"/>
              </a:lnSpc>
              <a:spcBef>
                <a:spcPts val="0"/>
              </a:spcBef>
              <a:buSzPct val="100000"/>
              <a:tabLst>
                <a:tab pos="686435" algn="l"/>
              </a:tabLst>
            </a:pPr>
            <a:r>
              <a:rPr lang="en-US" spc="-15" dirty="0">
                <a:effectLst/>
                <a:latin typeface="Calibri" panose="020F0502020204030204" pitchFamily="34" charset="0"/>
                <a:ea typeface="Arial" panose="020B0604020202020204" pitchFamily="34" charset="0"/>
              </a:rPr>
              <a:t>Characterized by</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signs and</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symptoms</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of</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early</a:t>
            </a:r>
            <a:r>
              <a:rPr lang="en-US" spc="-20" dirty="0">
                <a:effectLst/>
                <a:latin typeface="Calibri" panose="020F0502020204030204" pitchFamily="34" charset="0"/>
                <a:ea typeface="Arial" panose="020B0604020202020204" pitchFamily="34" charset="0"/>
              </a:rPr>
              <a:t> shock</a:t>
            </a:r>
            <a:endParaRPr lang="en-US" spc="-15" dirty="0">
              <a:latin typeface="Calibri" panose="020F0502020204030204" pitchFamily="34" charset="0"/>
              <a:ea typeface="Arial" panose="020B0604020202020204" pitchFamily="34" charset="0"/>
            </a:endParaRPr>
          </a:p>
          <a:p>
            <a:pPr marL="862013" marR="538480" lvl="1" indent="-342900">
              <a:lnSpc>
                <a:spcPct val="150000"/>
              </a:lnSpc>
              <a:spcBef>
                <a:spcPts val="0"/>
              </a:spcBef>
              <a:buSzPct val="100000"/>
              <a:tabLst>
                <a:tab pos="686435" algn="l"/>
              </a:tabLst>
            </a:pPr>
            <a:r>
              <a:rPr lang="en-US" spc="-15" dirty="0">
                <a:effectLst/>
                <a:latin typeface="Calibri" panose="020F0502020204030204" pitchFamily="34" charset="0"/>
                <a:ea typeface="Arial" panose="020B0604020202020204" pitchFamily="34" charset="0"/>
              </a:rPr>
              <a:t>Arterial</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blood</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pressure</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is</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normal or</a:t>
            </a:r>
            <a:r>
              <a:rPr lang="en-US" spc="-25" dirty="0">
                <a:effectLst/>
                <a:latin typeface="Calibri" panose="020F0502020204030204" pitchFamily="34" charset="0"/>
                <a:ea typeface="Arial" panose="020B0604020202020204" pitchFamily="34" charset="0"/>
              </a:rPr>
              <a:t> </a:t>
            </a:r>
            <a:r>
              <a:rPr lang="en-US" spc="-20" dirty="0">
                <a:effectLst/>
                <a:latin typeface="Calibri" panose="020F0502020204030204" pitchFamily="34" charset="0"/>
                <a:ea typeface="Arial" panose="020B0604020202020204" pitchFamily="34" charset="0"/>
              </a:rPr>
              <a:t>high</a:t>
            </a:r>
          </a:p>
          <a:p>
            <a:pPr marL="862013" marR="538480" lvl="1" indent="-342900">
              <a:lnSpc>
                <a:spcPct val="150000"/>
              </a:lnSpc>
              <a:spcBef>
                <a:spcPts val="0"/>
              </a:spcBef>
              <a:buSzPct val="100000"/>
              <a:tabLst>
                <a:tab pos="686435" algn="l"/>
              </a:tabLst>
            </a:pPr>
            <a:r>
              <a:rPr lang="en-US" spc="-15" dirty="0">
                <a:effectLst/>
                <a:latin typeface="Calibri" panose="020F0502020204030204" pitchFamily="34" charset="0"/>
                <a:ea typeface="Arial" panose="020B0604020202020204" pitchFamily="34" charset="0"/>
              </a:rPr>
              <a:t>Treatment</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at</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this stage</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will</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typically result in </a:t>
            </a:r>
            <a:r>
              <a:rPr lang="en-US" spc="-10" dirty="0">
                <a:effectLst/>
                <a:latin typeface="Calibri" panose="020F0502020204030204" pitchFamily="34" charset="0"/>
                <a:ea typeface="Arial" panose="020B0604020202020204" pitchFamily="34" charset="0"/>
              </a:rPr>
              <a:t>recovery</a:t>
            </a:r>
            <a:endParaRPr lang="en-US" spc="-15" dirty="0">
              <a:effectLst/>
              <a:latin typeface="Calibri" panose="020F0502020204030204" pitchFamily="34" charset="0"/>
              <a:ea typeface="Arial" panose="020B0604020202020204" pitchFamily="34" charset="0"/>
            </a:endParaRPr>
          </a:p>
          <a:p>
            <a:pPr marL="342900" marR="538480" indent="-342900">
              <a:lnSpc>
                <a:spcPct val="150000"/>
              </a:lnSpc>
              <a:spcBef>
                <a:spcPts val="0"/>
              </a:spcBef>
              <a:buSzPct val="100000"/>
              <a:buFont typeface="Wingdings" panose="05000000000000000000" pitchFamily="2" charset="2"/>
              <a:buChar char="§"/>
              <a:tabLst>
                <a:tab pos="686435" algn="l"/>
              </a:tabLst>
            </a:pPr>
            <a:endParaRPr lang="en-US" sz="20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30839085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55579" y="1606082"/>
            <a:ext cx="8292074"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Pathophysiology- </a:t>
            </a:r>
            <a:r>
              <a:rPr lang="en-US" sz="2000" dirty="0">
                <a:effectLst/>
                <a:latin typeface="Calibri" panose="020F0502020204030204" pitchFamily="34" charset="0"/>
                <a:ea typeface="Calibri" panose="020F0502020204030204" pitchFamily="34" charset="0"/>
              </a:rPr>
              <a:t>Stages of shock</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2000" spc="-5" dirty="0">
                <a:effectLst/>
                <a:latin typeface="Calibri" panose="020F0502020204030204" pitchFamily="34" charset="0"/>
                <a:ea typeface="Calibri" panose="020F0502020204030204" pitchFamily="34" charset="0"/>
              </a:rPr>
              <a:t>Decompensated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progressive</a:t>
            </a:r>
          </a:p>
          <a:p>
            <a:pPr marL="681037">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1543050" lvl="1" indent="-342900">
              <a:lnSpc>
                <a:spcPct val="15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Characterized by signs and</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symptoms</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of late</a:t>
            </a:r>
            <a:r>
              <a:rPr lang="en-US" spc="-10" dirty="0">
                <a:effectLst/>
                <a:latin typeface="Calibri" panose="020F0502020204030204" pitchFamily="34" charset="0"/>
                <a:ea typeface="Arial" panose="020B0604020202020204" pitchFamily="34" charset="0"/>
              </a:rPr>
              <a:t> </a:t>
            </a:r>
            <a:r>
              <a:rPr lang="en-US" spc="-20" dirty="0">
                <a:effectLst/>
                <a:latin typeface="Calibri" panose="020F0502020204030204" pitchFamily="34" charset="0"/>
                <a:ea typeface="Arial" panose="020B0604020202020204" pitchFamily="34" charset="0"/>
              </a:rPr>
              <a:t>shock</a:t>
            </a:r>
            <a:endParaRPr lang="en-US" spc="-15" dirty="0">
              <a:latin typeface="Calibri" panose="020F0502020204030204" pitchFamily="34" charset="0"/>
              <a:ea typeface="Arial" panose="020B0604020202020204" pitchFamily="34" charset="0"/>
            </a:endParaRPr>
          </a:p>
          <a:p>
            <a:pPr marL="1543050" lvl="1" indent="-342900">
              <a:lnSpc>
                <a:spcPct val="15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Arterial</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blood</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pressure is</a:t>
            </a:r>
            <a:r>
              <a:rPr lang="en-US" spc="-3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abnormally</a:t>
            </a:r>
            <a:r>
              <a:rPr lang="en-US" spc="-20" dirty="0">
                <a:effectLst/>
                <a:latin typeface="Calibri" panose="020F0502020204030204" pitchFamily="34" charset="0"/>
                <a:ea typeface="Arial" panose="020B0604020202020204" pitchFamily="34" charset="0"/>
              </a:rPr>
              <a:t> </a:t>
            </a:r>
            <a:r>
              <a:rPr lang="en-US" spc="-25" dirty="0">
                <a:effectLst/>
                <a:latin typeface="Calibri" panose="020F0502020204030204" pitchFamily="34" charset="0"/>
                <a:ea typeface="Arial" panose="020B0604020202020204" pitchFamily="34" charset="0"/>
              </a:rPr>
              <a:t>low</a:t>
            </a:r>
            <a:endParaRPr lang="en-US" spc="-15" dirty="0">
              <a:latin typeface="Calibri" panose="020F0502020204030204" pitchFamily="34" charset="0"/>
              <a:ea typeface="Arial" panose="020B0604020202020204" pitchFamily="34" charset="0"/>
            </a:endParaRPr>
          </a:p>
          <a:p>
            <a:pPr marL="1543050" lvl="1" indent="-342900">
              <a:lnSpc>
                <a:spcPct val="15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Treatment</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at</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this stage</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will</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sometimes</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result in</a:t>
            </a:r>
            <a:r>
              <a:rPr lang="en-US" spc="-20"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recovery</a:t>
            </a:r>
            <a:endParaRPr lang="en-US" spc="-15" dirty="0">
              <a:effectLst/>
              <a:latin typeface="Calibri" panose="020F0502020204030204" pitchFamily="34" charset="0"/>
              <a:ea typeface="Arial" panose="020B0604020202020204" pitchFamily="34" charset="0"/>
            </a:endParaRPr>
          </a:p>
          <a:p>
            <a:pPr marL="342900" marR="538480" indent="-342900">
              <a:lnSpc>
                <a:spcPct val="150000"/>
              </a:lnSpc>
              <a:spcBef>
                <a:spcPts val="0"/>
              </a:spcBef>
              <a:buClr>
                <a:srgbClr val="349D96"/>
              </a:buClr>
              <a:buSzPct val="100000"/>
              <a:buFont typeface="Courier New" panose="02070309020205020404" pitchFamily="49" charset="0"/>
              <a:buChar char="o"/>
              <a:tabLst>
                <a:tab pos="686435" algn="l"/>
              </a:tabLst>
            </a:pPr>
            <a:endParaRPr lang="en-US" sz="20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2845295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76065" y="1606082"/>
            <a:ext cx="8371588"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Pathophysiology- </a:t>
            </a:r>
            <a:r>
              <a:rPr lang="en-US" sz="2000" dirty="0">
                <a:effectLst/>
                <a:latin typeface="Calibri" panose="020F0502020204030204" pitchFamily="34" charset="0"/>
                <a:ea typeface="Calibri" panose="020F0502020204030204" pitchFamily="34" charset="0"/>
              </a:rPr>
              <a:t>Stages of shock</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2000" spc="-5" dirty="0">
                <a:latin typeface="Calibri" panose="020F0502020204030204" pitchFamily="34" charset="0"/>
                <a:ea typeface="Calibri" panose="020F0502020204030204" pitchFamily="34" charset="0"/>
              </a:rPr>
              <a:t>Irreversible</a:t>
            </a:r>
          </a:p>
          <a:p>
            <a:pPr marL="681037">
              <a:lnSpc>
                <a:spcPct val="100000"/>
              </a:lnSpc>
              <a:spcBef>
                <a:spcPts val="5"/>
              </a:spcBef>
              <a:buSzPct val="100000"/>
              <a:tabLst>
                <a:tab pos="1430020" algn="l"/>
              </a:tabLst>
            </a:pPr>
            <a:endParaRPr lang="en-US" sz="2000" spc="-10" dirty="0">
              <a:latin typeface="Calibri" panose="020F0502020204030204" pitchFamily="34" charset="0"/>
              <a:ea typeface="Calibri" panose="020F0502020204030204" pitchFamily="34" charset="0"/>
            </a:endParaRPr>
          </a:p>
          <a:p>
            <a:pPr marL="1543050" lvl="1" indent="-342900">
              <a:lnSpc>
                <a:spcPct val="15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Characterized by signs and</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symptoms</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of late</a:t>
            </a:r>
            <a:r>
              <a:rPr lang="en-US" spc="-10" dirty="0">
                <a:effectLst/>
                <a:latin typeface="Calibri" panose="020F0502020204030204" pitchFamily="34" charset="0"/>
                <a:ea typeface="Arial" panose="020B0604020202020204" pitchFamily="34" charset="0"/>
              </a:rPr>
              <a:t> </a:t>
            </a:r>
            <a:r>
              <a:rPr lang="en-US" spc="-20" dirty="0">
                <a:effectLst/>
                <a:latin typeface="Calibri" panose="020F0502020204030204" pitchFamily="34" charset="0"/>
                <a:ea typeface="Arial" panose="020B0604020202020204" pitchFamily="34" charset="0"/>
              </a:rPr>
              <a:t>shock</a:t>
            </a:r>
            <a:endParaRPr lang="en-US" spc="-15" dirty="0">
              <a:latin typeface="Calibri" panose="020F0502020204030204" pitchFamily="34" charset="0"/>
              <a:ea typeface="Arial" panose="020B0604020202020204" pitchFamily="34" charset="0"/>
            </a:endParaRPr>
          </a:p>
          <a:p>
            <a:pPr marL="1543050" lvl="1" indent="-342900">
              <a:lnSpc>
                <a:spcPct val="15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Arterial</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blood</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pressure is</a:t>
            </a:r>
            <a:r>
              <a:rPr lang="en-US" spc="-3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abnormally</a:t>
            </a:r>
            <a:r>
              <a:rPr lang="en-US" spc="-20" dirty="0">
                <a:effectLst/>
                <a:latin typeface="Calibri" panose="020F0502020204030204" pitchFamily="34" charset="0"/>
                <a:ea typeface="Arial" panose="020B0604020202020204" pitchFamily="34" charset="0"/>
              </a:rPr>
              <a:t> </a:t>
            </a:r>
            <a:r>
              <a:rPr lang="en-US" spc="-25" dirty="0">
                <a:effectLst/>
                <a:latin typeface="Calibri" panose="020F0502020204030204" pitchFamily="34" charset="0"/>
                <a:ea typeface="Arial" panose="020B0604020202020204" pitchFamily="34" charset="0"/>
              </a:rPr>
              <a:t>low</a:t>
            </a:r>
            <a:endParaRPr lang="en-US" spc="-15" dirty="0">
              <a:latin typeface="Calibri" panose="020F0502020204030204" pitchFamily="34" charset="0"/>
              <a:ea typeface="Arial" panose="020B0604020202020204" pitchFamily="34" charset="0"/>
            </a:endParaRPr>
          </a:p>
          <a:p>
            <a:pPr marL="1543050" lvl="1" indent="-342900">
              <a:lnSpc>
                <a:spcPct val="15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Even aggressive</a:t>
            </a:r>
            <a:r>
              <a:rPr lang="en-US" spc="-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treatment</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at this</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stage</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does</a:t>
            </a:r>
            <a:r>
              <a:rPr lang="en-US" spc="-25"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not</a:t>
            </a:r>
            <a:r>
              <a:rPr lang="en-US" spc="-2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result</a:t>
            </a:r>
            <a:r>
              <a:rPr lang="en-US" spc="-1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in </a:t>
            </a:r>
            <a:r>
              <a:rPr lang="en-US" spc="-10" dirty="0">
                <a:effectLst/>
                <a:latin typeface="Calibri" panose="020F0502020204030204" pitchFamily="34" charset="0"/>
                <a:ea typeface="Arial" panose="020B0604020202020204" pitchFamily="34" charset="0"/>
              </a:rPr>
              <a:t>recovery</a:t>
            </a:r>
            <a:endParaRPr lang="en-US" spc="-15" dirty="0">
              <a:effectLst/>
              <a:latin typeface="Calibri" panose="020F0502020204030204" pitchFamily="34" charset="0"/>
              <a:ea typeface="Arial" panose="020B0604020202020204" pitchFamily="34" charset="0"/>
            </a:endParaRPr>
          </a:p>
          <a:p>
            <a:pPr marL="342900" marR="538480" indent="-342900">
              <a:lnSpc>
                <a:spcPct val="100000"/>
              </a:lnSpc>
              <a:spcBef>
                <a:spcPts val="0"/>
              </a:spcBef>
              <a:buClr>
                <a:srgbClr val="349D96"/>
              </a:buClr>
              <a:buSzPct val="100000"/>
              <a:buFont typeface="Courier New" panose="02070309020205020404" pitchFamily="49" charset="0"/>
              <a:buChar char="o"/>
              <a:tabLst>
                <a:tab pos="686435" algn="l"/>
              </a:tabLst>
            </a:pPr>
            <a:endParaRPr lang="en-US" sz="20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702603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heart">
            <a:extLst>
              <a:ext uri="{FF2B5EF4-FFF2-40B4-BE49-F238E27FC236}">
                <a16:creationId xmlns:a16="http://schemas.microsoft.com/office/drawing/2014/main" id="{316A1C49-0174-6456-3428-BAD1A0DB431C}"/>
              </a:ext>
            </a:extLst>
          </p:cNvPr>
          <p:cNvPicPr>
            <a:picLocks noChangeAspect="1"/>
          </p:cNvPicPr>
          <p:nvPr/>
        </p:nvPicPr>
        <p:blipFill>
          <a:blip r:embed="rId3"/>
          <a:stretch>
            <a:fillRect/>
          </a:stretch>
        </p:blipFill>
        <p:spPr>
          <a:xfrm>
            <a:off x="3668960" y="3208919"/>
            <a:ext cx="5246220" cy="2419568"/>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76065" y="1606082"/>
            <a:ext cx="8371588"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Pathophysiology- Etiologic classifications</a:t>
            </a:r>
            <a:endParaRPr lang="en-US" sz="2000"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2000" spc="-5" dirty="0">
                <a:latin typeface="Calibri" panose="020F0502020204030204" pitchFamily="34" charset="0"/>
                <a:ea typeface="Calibri" panose="020F0502020204030204" pitchFamily="34" charset="0"/>
              </a:rPr>
              <a:t>Hypovolemic</a:t>
            </a:r>
          </a:p>
          <a:p>
            <a:pPr marL="681037">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10" dirty="0">
                <a:effectLst/>
                <a:latin typeface="Calibri" panose="020F0502020204030204" pitchFamily="34" charset="0"/>
                <a:ea typeface="Arial" panose="020B0604020202020204" pitchFamily="34" charset="0"/>
              </a:rPr>
              <a:t>Hemorrhage</a:t>
            </a:r>
            <a:endParaRPr lang="en-US" spc="-15" dirty="0">
              <a:latin typeface="Calibri" panose="020F0502020204030204" pitchFamily="34" charset="0"/>
              <a:ea typeface="Arial" panose="020B0604020202020204" pitchFamily="34" charset="0"/>
            </a:endParaRPr>
          </a:p>
          <a:p>
            <a:pPr marL="1543050" lvl="1" indent="-342900">
              <a:lnSpc>
                <a:spcPct val="10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Plasma </a:t>
            </a:r>
            <a:r>
              <a:rPr lang="en-US" spc="-20" dirty="0">
                <a:effectLst/>
                <a:latin typeface="Calibri" panose="020F0502020204030204" pitchFamily="34" charset="0"/>
                <a:ea typeface="Arial" panose="020B0604020202020204" pitchFamily="34" charset="0"/>
              </a:rPr>
              <a:t>loss</a:t>
            </a:r>
            <a:endParaRPr lang="en-US" spc="-15" dirty="0">
              <a:latin typeface="Calibri" panose="020F0502020204030204" pitchFamily="34" charset="0"/>
              <a:ea typeface="Arial" panose="020B0604020202020204" pitchFamily="34" charset="0"/>
            </a:endParaRPr>
          </a:p>
          <a:p>
            <a:pPr marL="1543050" lvl="1" indent="-342900">
              <a:lnSpc>
                <a:spcPct val="10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Fluid</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and </a:t>
            </a:r>
          </a:p>
          <a:p>
            <a:pPr marL="1200150" lvl="1" indent="0">
              <a:lnSpc>
                <a:spcPct val="100000"/>
              </a:lnSpc>
              <a:spcBef>
                <a:spcPts val="5"/>
              </a:spcBef>
              <a:buSzPct val="100000"/>
              <a:buNone/>
              <a:tabLst>
                <a:tab pos="1430020" algn="l"/>
              </a:tabLst>
            </a:pPr>
            <a:r>
              <a:rPr lang="en-US" spc="-15" dirty="0">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electrolyte</a:t>
            </a:r>
            <a:r>
              <a:rPr lang="en-US" spc="-10" dirty="0">
                <a:effectLst/>
                <a:latin typeface="Calibri" panose="020F0502020204030204" pitchFamily="34" charset="0"/>
                <a:ea typeface="Arial" panose="020B0604020202020204" pitchFamily="34" charset="0"/>
              </a:rPr>
              <a:t> </a:t>
            </a:r>
            <a:r>
              <a:rPr lang="en-US" spc="-20" dirty="0">
                <a:effectLst/>
                <a:latin typeface="Calibri" panose="020F0502020204030204" pitchFamily="34" charset="0"/>
                <a:ea typeface="Arial" panose="020B0604020202020204" pitchFamily="34" charset="0"/>
              </a:rPr>
              <a:t>loss</a:t>
            </a:r>
            <a:endParaRPr lang="en-US" spc="-15" dirty="0">
              <a:latin typeface="Calibri" panose="020F0502020204030204" pitchFamily="34" charset="0"/>
              <a:ea typeface="Arial" panose="020B0604020202020204" pitchFamily="34" charset="0"/>
            </a:endParaRPr>
          </a:p>
          <a:p>
            <a:pPr marL="1543050" lvl="1" indent="-342900">
              <a:lnSpc>
                <a:spcPct val="100000"/>
              </a:lnSpc>
              <a:spcBef>
                <a:spcPts val="5"/>
              </a:spcBef>
              <a:buSzPct val="100000"/>
              <a:tabLst>
                <a:tab pos="1430020" algn="l"/>
              </a:tabLst>
            </a:pPr>
            <a:r>
              <a:rPr lang="en-US" spc="-10" dirty="0">
                <a:effectLst/>
                <a:latin typeface="Calibri" panose="020F0502020204030204" pitchFamily="34" charset="0"/>
                <a:ea typeface="Arial" panose="020B0604020202020204" pitchFamily="34" charset="0"/>
              </a:rPr>
              <a:t>Endocrine</a:t>
            </a:r>
            <a:endParaRPr lang="en-US" spc="-15" dirty="0">
              <a:effectLst/>
              <a:latin typeface="Calibri" panose="020F0502020204030204" pitchFamily="34" charset="0"/>
              <a:ea typeface="Arial" panose="020B060402020202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endParaRPr lang="en-US" sz="2000" spc="-5" dirty="0">
              <a:latin typeface="Calibri" panose="020F0502020204030204" pitchFamily="34" charset="0"/>
              <a:ea typeface="Calibri" panose="020F0502020204030204" pitchFamily="34" charset="0"/>
            </a:endParaRPr>
          </a:p>
          <a:p>
            <a:pPr marL="681037">
              <a:lnSpc>
                <a:spcPct val="100000"/>
              </a:lnSpc>
              <a:spcBef>
                <a:spcPts val="5"/>
              </a:spcBef>
              <a:buSzPct val="100000"/>
              <a:tabLst>
                <a:tab pos="1430020" algn="l"/>
              </a:tabLst>
            </a:pPr>
            <a:endParaRPr lang="en-US" sz="2000" spc="-10" dirty="0">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22580537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76065" y="1606082"/>
            <a:ext cx="8371588"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Pathophysiology- Etiologic classifications</a:t>
            </a:r>
            <a:endParaRPr lang="en-US" sz="2000"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2000" spc="-5" dirty="0">
                <a:effectLst/>
                <a:latin typeface="Calibri" panose="020F0502020204030204" pitchFamily="34" charset="0"/>
                <a:ea typeface="Calibri" panose="020F0502020204030204" pitchFamily="34" charset="0"/>
              </a:rPr>
              <a:t>Distributive</a:t>
            </a:r>
            <a:r>
              <a:rPr lang="en-US" sz="2000" spc="-4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(Vasogenic)</a:t>
            </a:r>
            <a:endParaRPr lang="en-US" sz="2000" spc="-5" dirty="0">
              <a:effectLst/>
              <a:latin typeface="Calibri" panose="020F0502020204030204" pitchFamily="34" charset="0"/>
              <a:ea typeface="Calibri" panose="020F0502020204030204" pitchFamily="34" charset="0"/>
            </a:endParaRPr>
          </a:p>
          <a:p>
            <a:pPr marL="681037">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Increased</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venous</a:t>
            </a:r>
            <a:r>
              <a:rPr lang="en-US" spc="-10" dirty="0">
                <a:effectLst/>
                <a:latin typeface="Calibri" panose="020F0502020204030204" pitchFamily="34" charset="0"/>
                <a:ea typeface="Arial" panose="020B0604020202020204" pitchFamily="34" charset="0"/>
              </a:rPr>
              <a:t> capacitance</a:t>
            </a:r>
            <a:endParaRPr lang="en-US" spc="-15" dirty="0">
              <a:latin typeface="Calibri" panose="020F0502020204030204" pitchFamily="34" charset="0"/>
              <a:ea typeface="Arial" panose="020B0604020202020204" pitchFamily="34" charset="0"/>
            </a:endParaRPr>
          </a:p>
          <a:p>
            <a:pPr marL="1543050" lvl="1" indent="-342900">
              <a:lnSpc>
                <a:spcPct val="10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Low</a:t>
            </a:r>
            <a:r>
              <a:rPr lang="en-US" spc="-30" dirty="0">
                <a:effectLst/>
                <a:latin typeface="Calibri" panose="020F0502020204030204" pitchFamily="34" charset="0"/>
                <a:ea typeface="Arial" panose="020B0604020202020204" pitchFamily="34" charset="0"/>
              </a:rPr>
              <a:t> </a:t>
            </a:r>
            <a:r>
              <a:rPr lang="en-US" spc="-15" dirty="0">
                <a:effectLst/>
                <a:latin typeface="Calibri" panose="020F0502020204030204" pitchFamily="34" charset="0"/>
                <a:ea typeface="Arial" panose="020B0604020202020204" pitchFamily="34" charset="0"/>
              </a:rPr>
              <a:t>resistance,</a:t>
            </a:r>
            <a:r>
              <a:rPr lang="en-US" spc="-30" dirty="0">
                <a:effectLst/>
                <a:latin typeface="Calibri" panose="020F0502020204030204" pitchFamily="34" charset="0"/>
                <a:ea typeface="Arial" panose="020B0604020202020204" pitchFamily="34" charset="0"/>
              </a:rPr>
              <a:t> </a:t>
            </a:r>
            <a:r>
              <a:rPr lang="en-US" spc="-10" dirty="0">
                <a:effectLst/>
                <a:latin typeface="Calibri" panose="020F0502020204030204" pitchFamily="34" charset="0"/>
                <a:ea typeface="Arial" panose="020B0604020202020204" pitchFamily="34" charset="0"/>
              </a:rPr>
              <a:t>vasodilatation</a:t>
            </a:r>
            <a:endParaRPr lang="en-US" spc="-15" dirty="0">
              <a:effectLst/>
              <a:latin typeface="Calibri" panose="020F0502020204030204" pitchFamily="34" charset="0"/>
              <a:ea typeface="Arial" panose="020B0604020202020204" pitchFamily="34" charset="0"/>
            </a:endParaRPr>
          </a:p>
          <a:p>
            <a:pPr marL="1200150" lvl="1" indent="0">
              <a:lnSpc>
                <a:spcPct val="100000"/>
              </a:lnSpc>
              <a:spcBef>
                <a:spcPts val="5"/>
              </a:spcBef>
              <a:buSzPct val="100000"/>
              <a:buNone/>
              <a:tabLst>
                <a:tab pos="1430020" algn="l"/>
              </a:tabLst>
            </a:pPr>
            <a:endParaRPr lang="en-US" spc="-15" dirty="0">
              <a:latin typeface="Calibri" panose="020F0502020204030204" pitchFamily="34" charset="0"/>
              <a:ea typeface="Arial" panose="020B060402020202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endParaRPr lang="en-US" sz="2000" spc="-5" dirty="0">
              <a:latin typeface="Calibri" panose="020F0502020204030204" pitchFamily="34" charset="0"/>
              <a:ea typeface="Calibri" panose="020F0502020204030204" pitchFamily="34" charset="0"/>
            </a:endParaRPr>
          </a:p>
          <a:p>
            <a:pPr marL="681037">
              <a:lnSpc>
                <a:spcPct val="100000"/>
              </a:lnSpc>
              <a:spcBef>
                <a:spcPts val="5"/>
              </a:spcBef>
              <a:buSzPct val="100000"/>
              <a:tabLst>
                <a:tab pos="1430020" algn="l"/>
              </a:tabLst>
            </a:pPr>
            <a:endParaRPr lang="en-US" sz="2000" spc="-10" dirty="0">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diagram of a person's body and blood vessels">
            <a:extLst>
              <a:ext uri="{FF2B5EF4-FFF2-40B4-BE49-F238E27FC236}">
                <a16:creationId xmlns:a16="http://schemas.microsoft.com/office/drawing/2014/main" id="{E30ADE86-F4A1-1E23-019A-347D0379A4FB}"/>
              </a:ext>
            </a:extLst>
          </p:cNvPr>
          <p:cNvPicPr>
            <a:picLocks noChangeAspect="1"/>
          </p:cNvPicPr>
          <p:nvPr/>
        </p:nvPicPr>
        <p:blipFill>
          <a:blip r:embed="rId3"/>
          <a:stretch>
            <a:fillRect/>
          </a:stretch>
        </p:blipFill>
        <p:spPr>
          <a:xfrm>
            <a:off x="4861655" y="2694606"/>
            <a:ext cx="3809568" cy="3305789"/>
          </a:xfrm>
          <a:prstGeom prst="rect">
            <a:avLst/>
          </a:prstGeom>
        </p:spPr>
      </p:pic>
    </p:spTree>
    <p:extLst>
      <p:ext uri="{BB962C8B-B14F-4D97-AF65-F5344CB8AC3E}">
        <p14:creationId xmlns:p14="http://schemas.microsoft.com/office/powerpoint/2010/main" val="624978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the heart">
            <a:extLst>
              <a:ext uri="{FF2B5EF4-FFF2-40B4-BE49-F238E27FC236}">
                <a16:creationId xmlns:a16="http://schemas.microsoft.com/office/drawing/2014/main" id="{15A86485-E27B-7AB7-9823-49FCAB33986E}"/>
              </a:ext>
            </a:extLst>
          </p:cNvPr>
          <p:cNvPicPr>
            <a:picLocks noChangeAspect="1"/>
          </p:cNvPicPr>
          <p:nvPr/>
        </p:nvPicPr>
        <p:blipFill>
          <a:blip r:embed="rId3"/>
          <a:stretch>
            <a:fillRect/>
          </a:stretch>
        </p:blipFill>
        <p:spPr>
          <a:xfrm>
            <a:off x="4322102" y="2219999"/>
            <a:ext cx="4645833" cy="3814473"/>
          </a:xfrm>
          <a:prstGeom prst="rect">
            <a:avLst/>
          </a:prstGeom>
        </p:spPr>
      </p:pic>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176065" y="1606082"/>
            <a:ext cx="8371588"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Pathophysiology- Etiologic classifications</a:t>
            </a:r>
          </a:p>
          <a:p>
            <a:pPr marR="538480">
              <a:lnSpc>
                <a:spcPct val="100000"/>
              </a:lnSpc>
              <a:spcBef>
                <a:spcPts val="0"/>
              </a:spcBef>
              <a:buSzPct val="100000"/>
              <a:tabLst>
                <a:tab pos="686435" algn="l"/>
              </a:tabLst>
            </a:pPr>
            <a:endParaRPr lang="en-US" sz="2000" dirty="0">
              <a:latin typeface="Calibri" panose="020F0502020204030204" pitchFamily="34" charset="0"/>
              <a:ea typeface="Calibri" panose="020F0502020204030204" pitchFamily="34" charset="0"/>
            </a:endParaRPr>
          </a:p>
          <a:p>
            <a:pPr marL="342900" marR="538480" indent="-342900">
              <a:lnSpc>
                <a:spcPct val="100000"/>
              </a:lnSpc>
              <a:spcBef>
                <a:spcPts val="0"/>
              </a:spcBef>
              <a:buSzPct val="100000"/>
              <a:buFont typeface="Wingdings" panose="05000000000000000000" pitchFamily="2" charset="2"/>
              <a:buChar char="§"/>
              <a:tabLst>
                <a:tab pos="686435" algn="l"/>
              </a:tabLst>
            </a:pPr>
            <a:r>
              <a:rPr lang="en-US" sz="2000" spc="-5" dirty="0">
                <a:latin typeface="Calibri" panose="020F0502020204030204" pitchFamily="34" charset="0"/>
                <a:ea typeface="Calibri" panose="020F0502020204030204" pitchFamily="34" charset="0"/>
              </a:rPr>
              <a:t>Cardiogenic</a:t>
            </a:r>
          </a:p>
          <a:p>
            <a:pPr marL="1023937" indent="-342900">
              <a:lnSpc>
                <a:spcPct val="100000"/>
              </a:lnSpc>
              <a:spcBef>
                <a:spcPts val="5"/>
              </a:spcBef>
              <a:buSzPct val="100000"/>
              <a:buFont typeface="Courier New" panose="02070309020205020404" pitchFamily="49" charset="0"/>
              <a:buChar char="o"/>
              <a:tabLst>
                <a:tab pos="1430020" algn="l"/>
              </a:tabLst>
            </a:pPr>
            <a:r>
              <a:rPr lang="en-US" sz="2000" spc="-15" dirty="0">
                <a:effectLst/>
                <a:latin typeface="Calibri" panose="020F0502020204030204" pitchFamily="34" charset="0"/>
                <a:ea typeface="Arial" panose="020B0604020202020204" pitchFamily="34" charset="0"/>
              </a:rPr>
              <a:t>Myocardial </a:t>
            </a:r>
            <a:r>
              <a:rPr lang="en-US" sz="2000" spc="-10" dirty="0">
                <a:effectLst/>
                <a:latin typeface="Calibri" panose="020F0502020204030204" pitchFamily="34" charset="0"/>
                <a:ea typeface="Arial" panose="020B0604020202020204" pitchFamily="34" charset="0"/>
              </a:rPr>
              <a:t>insufficiency</a:t>
            </a:r>
            <a:endParaRPr lang="en-US" sz="2000" spc="-15" dirty="0">
              <a:latin typeface="Calibri" panose="020F0502020204030204" pitchFamily="34" charset="0"/>
              <a:ea typeface="Arial" panose="020B0604020202020204" pitchFamily="34" charset="0"/>
            </a:endParaRPr>
          </a:p>
          <a:p>
            <a:pPr marL="1023937" indent="-342900">
              <a:lnSpc>
                <a:spcPct val="100000"/>
              </a:lnSpc>
              <a:spcBef>
                <a:spcPts val="5"/>
              </a:spcBef>
              <a:buSzPct val="100000"/>
              <a:buFont typeface="Courier New" panose="02070309020205020404" pitchFamily="49" charset="0"/>
              <a:buChar char="o"/>
              <a:tabLst>
                <a:tab pos="1430020" algn="l"/>
              </a:tabLst>
            </a:pPr>
            <a:r>
              <a:rPr lang="en-US" sz="2000" spc="-15" dirty="0">
                <a:effectLst/>
                <a:latin typeface="Calibri" panose="020F0502020204030204" pitchFamily="34" charset="0"/>
                <a:ea typeface="Arial" panose="020B0604020202020204" pitchFamily="34" charset="0"/>
              </a:rPr>
              <a:t>Filling</a:t>
            </a:r>
            <a:r>
              <a:rPr lang="en-US" sz="2000" spc="-35"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or </a:t>
            </a:r>
          </a:p>
          <a:p>
            <a:pPr marL="681037">
              <a:lnSpc>
                <a:spcPct val="100000"/>
              </a:lnSpc>
              <a:spcBef>
                <a:spcPts val="5"/>
              </a:spcBef>
              <a:buSzPct val="100000"/>
              <a:tabLst>
                <a:tab pos="1430020" algn="l"/>
              </a:tabLst>
            </a:pPr>
            <a:r>
              <a:rPr lang="en-US" sz="2000" spc="-15" dirty="0">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outflow</a:t>
            </a:r>
            <a:r>
              <a:rPr lang="en-US" sz="2000" spc="-10" dirty="0">
                <a:effectLst/>
                <a:latin typeface="Calibri" panose="020F0502020204030204" pitchFamily="34" charset="0"/>
                <a:ea typeface="Arial" panose="020B0604020202020204" pitchFamily="34" charset="0"/>
              </a:rPr>
              <a:t> </a:t>
            </a:r>
            <a:r>
              <a:rPr lang="en-US" sz="2000" spc="-15" dirty="0">
                <a:effectLst/>
                <a:latin typeface="Calibri" panose="020F0502020204030204" pitchFamily="34" charset="0"/>
                <a:ea typeface="Arial" panose="020B0604020202020204" pitchFamily="34" charset="0"/>
              </a:rPr>
              <a:t>obstruction</a:t>
            </a:r>
            <a:r>
              <a:rPr lang="en-US" sz="2000" spc="-20" dirty="0">
                <a:effectLst/>
                <a:latin typeface="Calibri" panose="020F0502020204030204" pitchFamily="34" charset="0"/>
                <a:ea typeface="Arial" panose="020B0604020202020204" pitchFamily="34" charset="0"/>
              </a:rPr>
              <a:t> </a:t>
            </a:r>
            <a:r>
              <a:rPr lang="en-US" sz="2000" spc="-10" dirty="0">
                <a:effectLst/>
                <a:latin typeface="Calibri" panose="020F0502020204030204" pitchFamily="34" charset="0"/>
                <a:ea typeface="Arial" panose="020B0604020202020204" pitchFamily="34" charset="0"/>
              </a:rPr>
              <a:t>(obstructive)</a:t>
            </a:r>
            <a:endParaRPr lang="en-US" sz="2000" spc="-15" dirty="0">
              <a:effectLst/>
              <a:latin typeface="Calibri" panose="020F0502020204030204" pitchFamily="34" charset="0"/>
              <a:ea typeface="Arial" panose="020B0604020202020204" pitchFamily="34" charset="0"/>
            </a:endParaRPr>
          </a:p>
          <a:p>
            <a:pPr marL="1023937" indent="-342900">
              <a:lnSpc>
                <a:spcPct val="100000"/>
              </a:lnSpc>
              <a:spcBef>
                <a:spcPts val="5"/>
              </a:spcBef>
              <a:buSzPct val="100000"/>
              <a:buFont typeface="Courier New" panose="02070309020205020404" pitchFamily="49" charset="0"/>
              <a:buChar char="o"/>
              <a:tabLst>
                <a:tab pos="1430020" algn="l"/>
              </a:tabLst>
            </a:pPr>
            <a:endParaRPr lang="en-US" sz="2000" spc="-15" dirty="0">
              <a:latin typeface="Calibri" panose="020F0502020204030204" pitchFamily="34" charset="0"/>
              <a:ea typeface="Arial" panose="020B0604020202020204" pitchFamily="34" charset="0"/>
            </a:endParaRPr>
          </a:p>
          <a:p>
            <a:pPr marL="681037">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681037">
              <a:lnSpc>
                <a:spcPct val="100000"/>
              </a:lnSpc>
              <a:spcBef>
                <a:spcPts val="5"/>
              </a:spcBef>
              <a:buSzPct val="100000"/>
              <a:tabLst>
                <a:tab pos="1430020" algn="l"/>
              </a:tabLst>
            </a:pPr>
            <a:endParaRPr lang="en-US" sz="2000" spc="-10" dirty="0">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24957670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85193" y="1606082"/>
            <a:ext cx="8462460"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Assessment- Hypovolemic shock due to hemorrhage</a:t>
            </a:r>
            <a:endParaRPr lang="en-US" sz="2000"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2000" spc="-5" dirty="0">
                <a:effectLst/>
                <a:latin typeface="Calibri" panose="020F0502020204030204" pitchFamily="34" charset="0"/>
                <a:ea typeface="Calibri" panose="020F0502020204030204" pitchFamily="34" charset="0"/>
              </a:rPr>
              <a:t>Early or Compensated Shock</a:t>
            </a:r>
          </a:p>
          <a:p>
            <a:pPr marL="681037">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15" dirty="0">
                <a:effectLst/>
                <a:latin typeface="Calibri" panose="020F0502020204030204" pitchFamily="34" charset="0"/>
                <a:ea typeface="Arial" panose="020B0604020202020204" pitchFamily="34" charset="0"/>
              </a:rPr>
              <a:t>Tachycardia</a:t>
            </a:r>
            <a:endParaRPr lang="en-US" spc="-15" dirty="0">
              <a:latin typeface="Calibri" panose="020F0502020204030204" pitchFamily="34" charset="0"/>
              <a:ea typeface="Arial" panose="020B0604020202020204" pitchFamily="34" charset="0"/>
            </a:endParaRPr>
          </a:p>
          <a:p>
            <a:pPr marL="1543050" lvl="1" indent="-342900">
              <a:lnSpc>
                <a:spcPct val="100000"/>
              </a:lnSpc>
              <a:spcBef>
                <a:spcPts val="5"/>
              </a:spcBef>
              <a:buSzPct val="100000"/>
              <a:tabLst>
                <a:tab pos="1430020" algn="l"/>
              </a:tabLst>
            </a:pPr>
            <a:r>
              <a:rPr lang="en-US" spc="-5" dirty="0">
                <a:effectLst/>
                <a:latin typeface="Calibri" panose="020F0502020204030204" pitchFamily="34" charset="0"/>
                <a:ea typeface="Calibri" panose="020F0502020204030204" pitchFamily="34" charset="0"/>
              </a:rPr>
              <a:t>Pale,</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cool</a:t>
            </a:r>
            <a:r>
              <a:rPr lang="en-US" spc="-1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skin</a:t>
            </a:r>
          </a:p>
          <a:p>
            <a:pPr marL="1543050" lvl="1" indent="-342900">
              <a:lnSpc>
                <a:spcPct val="100000"/>
              </a:lnSpc>
              <a:spcBef>
                <a:spcPts val="5"/>
              </a:spcBef>
              <a:buSzPct val="100000"/>
              <a:tabLst>
                <a:tab pos="1430020" algn="l"/>
              </a:tabLst>
            </a:pPr>
            <a:r>
              <a:rPr lang="en-US" spc="-20" dirty="0">
                <a:latin typeface="Calibri" panose="020F0502020204030204" pitchFamily="34" charset="0"/>
                <a:ea typeface="Calibri" panose="020F0502020204030204" pitchFamily="34" charset="0"/>
              </a:rPr>
              <a:t>Diaphoresis</a:t>
            </a:r>
          </a:p>
          <a:p>
            <a:pPr marL="1543050" lvl="1" indent="-342900">
              <a:lnSpc>
                <a:spcPct val="100000"/>
              </a:lnSpc>
              <a:spcBef>
                <a:spcPts val="5"/>
              </a:spcBef>
              <a:buSzPct val="100000"/>
              <a:tabLst>
                <a:tab pos="1430020" algn="l"/>
              </a:tabLst>
            </a:pPr>
            <a:r>
              <a:rPr lang="en-US" spc="-20" dirty="0">
                <a:effectLst/>
                <a:latin typeface="Calibri" panose="020F0502020204030204" pitchFamily="34" charset="0"/>
                <a:ea typeface="Calibri" panose="020F0502020204030204" pitchFamily="34" charset="0"/>
              </a:rPr>
              <a:t>Level of consciousness- normal</a:t>
            </a:r>
          </a:p>
          <a:p>
            <a:pPr marL="1200150" lvl="1" indent="0">
              <a:lnSpc>
                <a:spcPct val="100000"/>
              </a:lnSpc>
              <a:spcBef>
                <a:spcPts val="5"/>
              </a:spcBef>
              <a:buSzPct val="100000"/>
              <a:buNone/>
              <a:tabLst>
                <a:tab pos="1430020" algn="l"/>
              </a:tabLst>
            </a:pPr>
            <a:r>
              <a:rPr lang="en-US" spc="-20" dirty="0">
                <a:latin typeface="Calibri" panose="020F0502020204030204" pitchFamily="34" charset="0"/>
                <a:ea typeface="Calibri" panose="020F0502020204030204" pitchFamily="34" charset="0"/>
              </a:rPr>
              <a:t>       or anxious</a:t>
            </a:r>
            <a:endParaRPr lang="en-US" spc="-20" dirty="0">
              <a:effectLst/>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20" dirty="0">
                <a:latin typeface="Calibri" panose="020F0502020204030204" pitchFamily="34" charset="0"/>
                <a:ea typeface="Calibri" panose="020F0502020204030204" pitchFamily="34" charset="0"/>
              </a:rPr>
              <a:t>Blood pressure maintained</a:t>
            </a:r>
            <a:endParaRPr lang="en-US" spc="-5" dirty="0">
              <a:effectLst/>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endParaRPr lang="en-US" spc="-15" dirty="0">
              <a:latin typeface="Calibri" panose="020F0502020204030204" pitchFamily="34" charset="0"/>
              <a:ea typeface="Arial" panose="020B0604020202020204" pitchFamily="34" charset="0"/>
            </a:endParaRPr>
          </a:p>
          <a:p>
            <a:pPr marL="681037">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681037">
              <a:lnSpc>
                <a:spcPct val="100000"/>
              </a:lnSpc>
              <a:spcBef>
                <a:spcPts val="5"/>
              </a:spcBef>
              <a:buSzPct val="100000"/>
              <a:tabLst>
                <a:tab pos="1430020" algn="l"/>
              </a:tabLst>
            </a:pPr>
            <a:endParaRPr lang="en-US" sz="2000" spc="-10" dirty="0">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person holding his head and sweating">
            <a:extLst>
              <a:ext uri="{FF2B5EF4-FFF2-40B4-BE49-F238E27FC236}">
                <a16:creationId xmlns:a16="http://schemas.microsoft.com/office/drawing/2014/main" id="{DD7AFB45-1145-9785-090A-F2A5E5F71E5A}"/>
              </a:ext>
            </a:extLst>
          </p:cNvPr>
          <p:cNvPicPr>
            <a:picLocks noChangeAspect="1"/>
          </p:cNvPicPr>
          <p:nvPr/>
        </p:nvPicPr>
        <p:blipFill>
          <a:blip r:embed="rId3"/>
          <a:stretch>
            <a:fillRect/>
          </a:stretch>
        </p:blipFill>
        <p:spPr>
          <a:xfrm>
            <a:off x="5173338" y="3429000"/>
            <a:ext cx="3791024" cy="2484603"/>
          </a:xfrm>
          <a:prstGeom prst="rect">
            <a:avLst/>
          </a:prstGeom>
        </p:spPr>
      </p:pic>
    </p:spTree>
    <p:extLst>
      <p:ext uri="{BB962C8B-B14F-4D97-AF65-F5344CB8AC3E}">
        <p14:creationId xmlns:p14="http://schemas.microsoft.com/office/powerpoint/2010/main" val="2679522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p:txBody>
          <a:bodyPr/>
          <a:lstStyle/>
          <a:p>
            <a:pPr algn="ctr"/>
            <a:r>
              <a:rPr lang="en-US" b="1" dirty="0"/>
              <a:t>Lesson 1 Introduction &amp; Key Concepts: </a:t>
            </a:r>
          </a:p>
          <a:p>
            <a:endParaRPr lang="en-US" b="1" dirty="0"/>
          </a:p>
          <a:p>
            <a:r>
              <a:rPr lang="en-US" sz="2000" dirty="0">
                <a:effectLst/>
                <a:latin typeface="Calibri" panose="020F0502020204030204" pitchFamily="34" charset="0"/>
                <a:ea typeface="Calibri" panose="020F0502020204030204" pitchFamily="34" charset="0"/>
              </a:rPr>
              <a:t>The</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cornerstones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effective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EMT-IV</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practice:</a:t>
            </a:r>
          </a:p>
          <a:p>
            <a:endParaRPr lang="en-US" sz="2000" dirty="0">
              <a:effectLst/>
              <a:latin typeface="Calibri" panose="020F0502020204030204" pitchFamily="34" charset="0"/>
              <a:ea typeface="Calibri" panose="020F0502020204030204" pitchFamily="34" charset="0"/>
            </a:endParaRPr>
          </a:p>
          <a:p>
            <a:pPr marL="1143000" marR="0" lvl="2" indent="-228600">
              <a:lnSpc>
                <a:spcPct val="150000"/>
              </a:lnSpc>
              <a:spcBef>
                <a:spcPts val="5"/>
              </a:spcBef>
              <a:spcAft>
                <a:spcPts val="0"/>
              </a:spcAft>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Gathering,</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evaluating,</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synthesizing</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information</a:t>
            </a:r>
            <a:endParaRPr lang="en-US" sz="2000" dirty="0">
              <a:effectLst/>
              <a:latin typeface="Calibri" panose="020F0502020204030204" pitchFamily="34" charset="0"/>
              <a:ea typeface="Calibri" panose="020F0502020204030204" pitchFamily="34" charset="0"/>
            </a:endParaRPr>
          </a:p>
          <a:p>
            <a:pPr marL="1143000" marR="0" lvl="2" indent="-228600">
              <a:lnSpc>
                <a:spcPct val="150000"/>
              </a:lnSpc>
              <a:spcBef>
                <a:spcPts val="0"/>
              </a:spcBef>
              <a:spcAft>
                <a:spcPts val="0"/>
              </a:spcAft>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Developing</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implementing</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appropriate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patient</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management</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plans</a:t>
            </a:r>
            <a:endParaRPr lang="en-US" sz="2000" dirty="0">
              <a:effectLst/>
              <a:latin typeface="Calibri" panose="020F0502020204030204" pitchFamily="34" charset="0"/>
              <a:ea typeface="Calibri" panose="020F0502020204030204" pitchFamily="34" charset="0"/>
            </a:endParaRPr>
          </a:p>
          <a:p>
            <a:pPr marL="1143000" marR="0" lvl="2" indent="-228600">
              <a:lnSpc>
                <a:spcPct val="150000"/>
              </a:lnSpc>
              <a:spcBef>
                <a:spcPts val="5"/>
              </a:spcBef>
              <a:spcAft>
                <a:spcPts val="0"/>
              </a:spcAft>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Apply</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judgment</a:t>
            </a:r>
            <a:r>
              <a:rPr lang="en-US" sz="2000" spc="-3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exercise</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independent</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decision-</a:t>
            </a:r>
            <a:r>
              <a:rPr lang="en-US" sz="2000" spc="-10" dirty="0">
                <a:effectLst/>
                <a:latin typeface="Calibri" panose="020F0502020204030204" pitchFamily="34" charset="0"/>
                <a:ea typeface="Calibri" panose="020F0502020204030204" pitchFamily="34" charset="0"/>
              </a:rPr>
              <a:t>making</a:t>
            </a:r>
            <a:endParaRPr lang="en-US" sz="2000" dirty="0">
              <a:effectLst/>
              <a:latin typeface="Calibri" panose="020F0502020204030204" pitchFamily="34" charset="0"/>
              <a:ea typeface="Calibri" panose="020F0502020204030204" pitchFamily="34" charset="0"/>
            </a:endParaRPr>
          </a:p>
          <a:p>
            <a:pPr marL="1143000" marR="0" lvl="2" indent="-228600">
              <a:lnSpc>
                <a:spcPct val="150000"/>
              </a:lnSpc>
              <a:spcBef>
                <a:spcPts val="0"/>
              </a:spcBef>
              <a:spcAft>
                <a:spcPts val="0"/>
              </a:spcAft>
              <a:buSzPct val="100000"/>
              <a:buFont typeface="Wingdings" panose="05000000000000000000" pitchFamily="2" charset="2"/>
              <a:buChar char="§"/>
              <a:tabLst>
                <a:tab pos="1282065" algn="l"/>
              </a:tabLst>
            </a:pPr>
            <a:r>
              <a:rPr lang="en-US" sz="2000" dirty="0">
                <a:effectLst/>
                <a:latin typeface="Calibri" panose="020F0502020204030204" pitchFamily="34" charset="0"/>
                <a:ea typeface="Calibri" panose="020F0502020204030204" pitchFamily="34" charset="0"/>
              </a:rPr>
              <a:t>Thinking</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working</a:t>
            </a:r>
            <a:r>
              <a:rPr lang="en-US" sz="2000" spc="-3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effectively</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under</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pressure</a:t>
            </a:r>
            <a:endParaRPr lang="en-US" sz="2000" dirty="0">
              <a:effectLst/>
              <a:latin typeface="Calibri" panose="020F0502020204030204" pitchFamily="34" charset="0"/>
              <a:ea typeface="Calibri" panose="020F0502020204030204" pitchFamily="34" charset="0"/>
            </a:endParaRPr>
          </a:p>
          <a:p>
            <a:endParaRPr lang="en-US" b="1" dirty="0"/>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Patient Assessment &amp; Clinical Decision Making</a:t>
            </a:r>
          </a:p>
        </p:txBody>
      </p:sp>
    </p:spTree>
    <p:extLst>
      <p:ext uri="{BB962C8B-B14F-4D97-AF65-F5344CB8AC3E}">
        <p14:creationId xmlns:p14="http://schemas.microsoft.com/office/powerpoint/2010/main" val="26196695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238539" y="1475454"/>
            <a:ext cx="8462460"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Assessment- Hypovolemic shock due to hemorrhage</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2000" spc="-5" dirty="0">
                <a:effectLst/>
                <a:latin typeface="Calibri" panose="020F0502020204030204" pitchFamily="34" charset="0"/>
                <a:ea typeface="Calibri" panose="020F0502020204030204" pitchFamily="34" charset="0"/>
              </a:rPr>
              <a:t>Early or Compensated Shock</a:t>
            </a:r>
            <a:endParaRPr lang="en-US" sz="2000" spc="-5" dirty="0">
              <a:latin typeface="Calibri" panose="020F0502020204030204" pitchFamily="34" charset="0"/>
              <a:ea typeface="Calibri" panose="020F0502020204030204" pitchFamily="34" charset="0"/>
            </a:endParaRPr>
          </a:p>
          <a:p>
            <a:pPr marL="1600200" marR="0" lvl="3" indent="-228600">
              <a:lnSpc>
                <a:spcPct val="150000"/>
              </a:lnSpc>
              <a:spcBef>
                <a:spcPts val="5"/>
              </a:spcBef>
              <a:spcAft>
                <a:spcPts val="0"/>
              </a:spcAft>
              <a:buClr>
                <a:srgbClr val="349D96"/>
              </a:buClr>
              <a:buSzPct val="100000"/>
              <a:buFont typeface="Courier New" panose="02070309020205020404" pitchFamily="49" charset="0"/>
              <a:buChar char="o"/>
              <a:tabLst>
                <a:tab pos="1332230" algn="l"/>
              </a:tabLst>
            </a:pPr>
            <a:r>
              <a:rPr lang="en-US" sz="2000" spc="-5" dirty="0">
                <a:effectLst/>
                <a:latin typeface="Calibri" panose="020F0502020204030204" pitchFamily="34" charset="0"/>
                <a:ea typeface="Calibri" panose="020F0502020204030204" pitchFamily="34" charset="0"/>
              </a:rPr>
              <a:t>Narrow</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pulse</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pressure</a:t>
            </a: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330960" algn="l"/>
              </a:tabLst>
            </a:pPr>
            <a:r>
              <a:rPr lang="en-US" sz="2000" spc="-5" dirty="0">
                <a:effectLst/>
                <a:latin typeface="Calibri" panose="020F0502020204030204" pitchFamily="34" charset="0"/>
                <a:ea typeface="Calibri" panose="020F0502020204030204" pitchFamily="34" charset="0"/>
              </a:rPr>
              <a:t>Orthostatic</a:t>
            </a:r>
            <a:r>
              <a:rPr lang="en-US" sz="2000" spc="-5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hypotension</a:t>
            </a: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330960" algn="l"/>
              </a:tabLst>
            </a:pPr>
            <a:r>
              <a:rPr lang="en-US" sz="2000" spc="-5" dirty="0">
                <a:effectLst/>
                <a:latin typeface="Calibri" panose="020F0502020204030204" pitchFamily="34" charset="0"/>
                <a:ea typeface="Calibri" panose="020F0502020204030204" pitchFamily="34" charset="0"/>
              </a:rPr>
              <a:t>Dry</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mucosa</a:t>
            </a:r>
            <a:endParaRPr lang="en-US" sz="2000" spc="-5" dirty="0">
              <a:effectLst/>
              <a:latin typeface="Calibri" panose="020F0502020204030204" pitchFamily="34" charset="0"/>
              <a:ea typeface="Calibri" panose="020F0502020204030204" pitchFamily="34" charset="0"/>
            </a:endParaRP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332230" algn="l"/>
              </a:tabLst>
            </a:pPr>
            <a:r>
              <a:rPr lang="en-US" sz="2000" spc="-5" dirty="0">
                <a:effectLst/>
                <a:latin typeface="Calibri" panose="020F0502020204030204" pitchFamily="34" charset="0"/>
                <a:ea typeface="Calibri" panose="020F0502020204030204" pitchFamily="34" charset="0"/>
              </a:rPr>
              <a:t>Complaints</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thirst</a:t>
            </a:r>
            <a:endParaRPr lang="en-US" sz="2000" spc="-5" dirty="0">
              <a:effectLst/>
              <a:latin typeface="Calibri" panose="020F0502020204030204" pitchFamily="34" charset="0"/>
              <a:ea typeface="Calibri" panose="020F0502020204030204" pitchFamily="34" charset="0"/>
            </a:endParaRP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402715" algn="l"/>
              </a:tabLst>
            </a:pPr>
            <a:r>
              <a:rPr lang="en-US" sz="2000" spc="-10" dirty="0">
                <a:effectLst/>
                <a:latin typeface="Calibri" panose="020F0502020204030204" pitchFamily="34" charset="0"/>
                <a:ea typeface="Calibri" panose="020F0502020204030204" pitchFamily="34" charset="0"/>
              </a:rPr>
              <a:t>Weakness</a:t>
            </a:r>
            <a:endParaRPr lang="en-US" sz="2000" spc="-5" dirty="0">
              <a:effectLst/>
              <a:latin typeface="Calibri" panose="020F0502020204030204" pitchFamily="34" charset="0"/>
              <a:ea typeface="Calibri" panose="020F0502020204030204" pitchFamily="34" charset="0"/>
            </a:endParaRPr>
          </a:p>
          <a:p>
            <a:pPr marL="1600200" marR="0" lvl="3" indent="-228600">
              <a:lnSpc>
                <a:spcPct val="150000"/>
              </a:lnSpc>
              <a:spcBef>
                <a:spcPts val="0"/>
              </a:spcBef>
              <a:spcAft>
                <a:spcPts val="0"/>
              </a:spcAft>
              <a:buClr>
                <a:srgbClr val="349D96"/>
              </a:buClr>
              <a:buSzPct val="100000"/>
              <a:buFont typeface="Courier New" panose="02070309020205020404" pitchFamily="49" charset="0"/>
              <a:buChar char="o"/>
              <a:tabLst>
                <a:tab pos="1402715" algn="l"/>
              </a:tabLst>
            </a:pPr>
            <a:r>
              <a:rPr lang="en-US" sz="2000" spc="-5" dirty="0">
                <a:effectLst/>
                <a:latin typeface="Calibri" panose="020F0502020204030204" pitchFamily="34" charset="0"/>
                <a:ea typeface="Calibri" panose="020F0502020204030204" pitchFamily="34" charset="0"/>
              </a:rPr>
              <a:t>Possible</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delay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capillary</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refill</a:t>
            </a:r>
            <a:endParaRPr lang="en-US" sz="2000" spc="-5" dirty="0">
              <a:effectLst/>
              <a:latin typeface="Calibri" panose="020F0502020204030204" pitchFamily="34" charset="0"/>
              <a:ea typeface="Calibri" panose="020F0502020204030204" pitchFamily="34" charset="0"/>
            </a:endParaRPr>
          </a:p>
          <a:p>
            <a:pPr marL="1600200" marR="0" lvl="3" indent="-228600">
              <a:lnSpc>
                <a:spcPct val="100000"/>
              </a:lnSpc>
              <a:spcBef>
                <a:spcPts val="5"/>
              </a:spcBef>
              <a:spcAft>
                <a:spcPts val="0"/>
              </a:spcAft>
              <a:buClr>
                <a:srgbClr val="349D96"/>
              </a:buClr>
              <a:buSzPct val="100000"/>
              <a:buFont typeface="Courier New" panose="02070309020205020404" pitchFamily="49" charset="0"/>
              <a:buChar char="o"/>
              <a:tabLst>
                <a:tab pos="1332230" algn="l"/>
              </a:tabLst>
            </a:pPr>
            <a:endParaRPr lang="en-US" sz="2000" spc="-5" dirty="0">
              <a:effectLst/>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endParaRPr lang="en-US" spc="-15" dirty="0">
              <a:latin typeface="Calibri" panose="020F0502020204030204" pitchFamily="34" charset="0"/>
              <a:ea typeface="Arial" panose="020B0604020202020204" pitchFamily="34" charset="0"/>
            </a:endParaRPr>
          </a:p>
          <a:p>
            <a:pPr marL="681037">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681037">
              <a:lnSpc>
                <a:spcPct val="100000"/>
              </a:lnSpc>
              <a:spcBef>
                <a:spcPts val="5"/>
              </a:spcBef>
              <a:buSzPct val="100000"/>
              <a:tabLst>
                <a:tab pos="1430020" algn="l"/>
              </a:tabLst>
            </a:pPr>
            <a:endParaRPr lang="en-US" sz="2000" spc="-10" dirty="0">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6" name="Picture 5" descr="Close-up of a person's hand touching a finger while checking capillary refill ">
            <a:extLst>
              <a:ext uri="{FF2B5EF4-FFF2-40B4-BE49-F238E27FC236}">
                <a16:creationId xmlns:a16="http://schemas.microsoft.com/office/drawing/2014/main" id="{6C9964D3-39BE-10E8-19C8-65BFE63C3B9D}"/>
              </a:ext>
            </a:extLst>
          </p:cNvPr>
          <p:cNvPicPr>
            <a:picLocks noChangeAspect="1"/>
          </p:cNvPicPr>
          <p:nvPr/>
        </p:nvPicPr>
        <p:blipFill>
          <a:blip r:embed="rId3"/>
          <a:stretch>
            <a:fillRect/>
          </a:stretch>
        </p:blipFill>
        <p:spPr>
          <a:xfrm>
            <a:off x="5804116" y="2799994"/>
            <a:ext cx="2939286" cy="3160643"/>
          </a:xfrm>
          <a:prstGeom prst="rect">
            <a:avLst/>
          </a:prstGeom>
        </p:spPr>
      </p:pic>
    </p:spTree>
    <p:extLst>
      <p:ext uri="{BB962C8B-B14F-4D97-AF65-F5344CB8AC3E}">
        <p14:creationId xmlns:p14="http://schemas.microsoft.com/office/powerpoint/2010/main" val="7171701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606082"/>
            <a:ext cx="8905461"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Assessment- Hypovolemic shock due to hemorrhage</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Wingdings" panose="05000000000000000000" pitchFamily="2" charset="2"/>
              <a:buChar char="§"/>
              <a:tabLst>
                <a:tab pos="1430020" algn="l"/>
              </a:tabLst>
            </a:pPr>
            <a:r>
              <a:rPr lang="en-US" sz="2000" spc="-5" dirty="0">
                <a:latin typeface="Calibri" panose="020F0502020204030204" pitchFamily="34" charset="0"/>
                <a:ea typeface="Calibri" panose="020F0502020204030204" pitchFamily="34" charset="0"/>
              </a:rPr>
              <a:t>L</a:t>
            </a:r>
            <a:r>
              <a:rPr lang="en-US" sz="2000" spc="-5" dirty="0">
                <a:effectLst/>
                <a:latin typeface="Calibri" panose="020F0502020204030204" pitchFamily="34" charset="0"/>
                <a:ea typeface="Calibri" panose="020F0502020204030204" pitchFamily="34" charset="0"/>
              </a:rPr>
              <a:t>ate </a:t>
            </a:r>
            <a:r>
              <a:rPr lang="en-US" sz="2000" spc="-5" dirty="0">
                <a:latin typeface="Calibri" panose="020F0502020204030204" pitchFamily="34" charset="0"/>
                <a:ea typeface="Calibri" panose="020F0502020204030204" pitchFamily="34" charset="0"/>
              </a:rPr>
              <a:t>o</a:t>
            </a:r>
            <a:r>
              <a:rPr lang="en-US" sz="2000" spc="-5" dirty="0">
                <a:effectLst/>
                <a:latin typeface="Calibri" panose="020F0502020204030204" pitchFamily="34" charset="0"/>
                <a:ea typeface="Calibri" panose="020F0502020204030204" pitchFamily="34" charset="0"/>
              </a:rPr>
              <a:t>r Progressive Shock</a:t>
            </a:r>
            <a:endParaRPr lang="en-US" sz="2000"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5" dirty="0">
                <a:effectLst/>
                <a:latin typeface="Calibri" panose="020F0502020204030204" pitchFamily="34" charset="0"/>
                <a:ea typeface="Calibri" panose="020F0502020204030204" pitchFamily="34" charset="0"/>
              </a:rPr>
              <a:t>Extreme</a:t>
            </a:r>
            <a:r>
              <a:rPr lang="en-US" spc="-4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tachycardia</a:t>
            </a:r>
          </a:p>
          <a:p>
            <a:pPr marL="1543050" lvl="1" indent="-342900">
              <a:lnSpc>
                <a:spcPct val="100000"/>
              </a:lnSpc>
              <a:spcBef>
                <a:spcPts val="5"/>
              </a:spcBef>
              <a:buSzPct val="100000"/>
              <a:tabLst>
                <a:tab pos="1430020" algn="l"/>
              </a:tabLst>
            </a:pPr>
            <a:r>
              <a:rPr lang="en-US" spc="-5" dirty="0">
                <a:effectLst/>
                <a:latin typeface="Calibri" panose="020F0502020204030204" pitchFamily="34" charset="0"/>
                <a:ea typeface="Calibri" panose="020F0502020204030204" pitchFamily="34" charset="0"/>
              </a:rPr>
              <a:t>Extremely</a:t>
            </a:r>
            <a:r>
              <a:rPr lang="en-US" spc="-3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pale,</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cool</a:t>
            </a:r>
            <a:r>
              <a:rPr lang="en-US" spc="-25"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skin</a:t>
            </a:r>
            <a:endParaRPr lang="en-US"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10" dirty="0">
                <a:effectLst/>
                <a:latin typeface="Calibri" panose="020F0502020204030204" pitchFamily="34" charset="0"/>
                <a:ea typeface="Calibri" panose="020F0502020204030204" pitchFamily="34" charset="0"/>
              </a:rPr>
              <a:t>Diaphoresis</a:t>
            </a:r>
            <a:endParaRPr lang="en-US"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5" dirty="0">
                <a:effectLst/>
                <a:latin typeface="Calibri" panose="020F0502020204030204" pitchFamily="34" charset="0"/>
                <a:ea typeface="Calibri" panose="020F0502020204030204" pitchFamily="34" charset="0"/>
              </a:rPr>
              <a:t>Significant</a:t>
            </a:r>
            <a:r>
              <a:rPr lang="en-US" spc="-1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decrease</a:t>
            </a:r>
            <a:r>
              <a:rPr lang="en-US" spc="-1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in</a:t>
            </a:r>
            <a:r>
              <a:rPr lang="en-US" spc="-20" dirty="0">
                <a:effectLst/>
                <a:latin typeface="Calibri" panose="020F0502020204030204" pitchFamily="34" charset="0"/>
                <a:ea typeface="Calibri" panose="020F0502020204030204" pitchFamily="34" charset="0"/>
              </a:rPr>
              <a:t> </a:t>
            </a:r>
          </a:p>
          <a:p>
            <a:pPr marL="1200150" lvl="1" indent="0">
              <a:lnSpc>
                <a:spcPct val="100000"/>
              </a:lnSpc>
              <a:spcBef>
                <a:spcPts val="5"/>
              </a:spcBef>
              <a:buSzPct val="100000"/>
              <a:buNone/>
              <a:tabLst>
                <a:tab pos="1430020" algn="l"/>
              </a:tabLst>
            </a:pPr>
            <a:r>
              <a:rPr lang="en-US" spc="-20" dirty="0">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level</a:t>
            </a:r>
            <a:r>
              <a:rPr lang="en-US" spc="-3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of</a:t>
            </a:r>
            <a:r>
              <a:rPr lang="en-US" spc="-25"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consciousness</a:t>
            </a:r>
            <a:endParaRPr lang="en-US"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10" dirty="0">
                <a:effectLst/>
                <a:latin typeface="Calibri" panose="020F0502020204030204" pitchFamily="34" charset="0"/>
                <a:ea typeface="Calibri" panose="020F0502020204030204" pitchFamily="34" charset="0"/>
              </a:rPr>
              <a:t>Hypotension</a:t>
            </a:r>
            <a:endParaRPr lang="en-US"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5" dirty="0">
                <a:effectLst/>
                <a:latin typeface="Calibri" panose="020F0502020204030204" pitchFamily="34" charset="0"/>
                <a:ea typeface="Calibri" panose="020F0502020204030204" pitchFamily="34" charset="0"/>
              </a:rPr>
              <a:t>Dry</a:t>
            </a:r>
            <a:r>
              <a:rPr lang="en-US" spc="-20" dirty="0">
                <a:effectLst/>
                <a:latin typeface="Calibri" panose="020F0502020204030204" pitchFamily="34" charset="0"/>
                <a:ea typeface="Calibri" panose="020F0502020204030204" pitchFamily="34" charset="0"/>
              </a:rPr>
              <a:t> </a:t>
            </a:r>
            <a:r>
              <a:rPr lang="en-US" spc="-10" dirty="0">
                <a:effectLst/>
                <a:latin typeface="Calibri" panose="020F0502020204030204" pitchFamily="34" charset="0"/>
                <a:ea typeface="Calibri" panose="020F0502020204030204" pitchFamily="34" charset="0"/>
              </a:rPr>
              <a:t>mucosa</a:t>
            </a:r>
            <a:endParaRPr lang="en-US"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10" dirty="0">
                <a:effectLst/>
                <a:latin typeface="Calibri" panose="020F0502020204030204" pitchFamily="34" charset="0"/>
                <a:ea typeface="Calibri" panose="020F0502020204030204" pitchFamily="34" charset="0"/>
              </a:rPr>
              <a:t>Nausea</a:t>
            </a:r>
            <a:endParaRPr lang="en-US" spc="-5" dirty="0">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r>
              <a:rPr lang="en-US" spc="-5" dirty="0">
                <a:effectLst/>
                <a:latin typeface="Calibri" panose="020F0502020204030204" pitchFamily="34" charset="0"/>
                <a:ea typeface="Calibri" panose="020F0502020204030204" pitchFamily="34" charset="0"/>
              </a:rPr>
              <a:t>Cyanosis</a:t>
            </a:r>
            <a:r>
              <a:rPr lang="en-US" spc="-3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with</a:t>
            </a:r>
            <a:r>
              <a:rPr lang="en-US" spc="-25"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white</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waxy</a:t>
            </a:r>
            <a:r>
              <a:rPr lang="en-US" spc="-20" dirty="0">
                <a:effectLst/>
                <a:latin typeface="Calibri" panose="020F0502020204030204" pitchFamily="34" charset="0"/>
                <a:ea typeface="Calibri" panose="020F0502020204030204" pitchFamily="34" charset="0"/>
              </a:rPr>
              <a:t> </a:t>
            </a:r>
            <a:r>
              <a:rPr lang="en-US" spc="-5" dirty="0">
                <a:effectLst/>
                <a:latin typeface="Calibri" panose="020F0502020204030204" pitchFamily="34" charset="0"/>
                <a:ea typeface="Calibri" panose="020F0502020204030204" pitchFamily="34" charset="0"/>
              </a:rPr>
              <a:t>looking</a:t>
            </a:r>
            <a:r>
              <a:rPr lang="en-US" spc="-30" dirty="0">
                <a:effectLst/>
                <a:latin typeface="Calibri" panose="020F0502020204030204" pitchFamily="34" charset="0"/>
                <a:ea typeface="Calibri" panose="020F0502020204030204" pitchFamily="34" charset="0"/>
              </a:rPr>
              <a:t> </a:t>
            </a:r>
            <a:r>
              <a:rPr lang="en-US" spc="-20" dirty="0">
                <a:effectLst/>
                <a:latin typeface="Calibri" panose="020F0502020204030204" pitchFamily="34" charset="0"/>
                <a:ea typeface="Calibri" panose="020F0502020204030204" pitchFamily="34" charset="0"/>
              </a:rPr>
              <a:t>skin</a:t>
            </a:r>
            <a:endParaRPr lang="en-US" spc="-5" dirty="0">
              <a:effectLst/>
              <a:latin typeface="Calibri" panose="020F0502020204030204" pitchFamily="34" charset="0"/>
              <a:ea typeface="Calibri" panose="020F0502020204030204" pitchFamily="34" charset="0"/>
            </a:endParaRPr>
          </a:p>
          <a:p>
            <a:pPr marL="1543050" lvl="1" indent="-342900">
              <a:lnSpc>
                <a:spcPct val="100000"/>
              </a:lnSpc>
              <a:spcBef>
                <a:spcPts val="5"/>
              </a:spcBef>
              <a:buSzPct val="100000"/>
              <a:tabLst>
                <a:tab pos="1430020" algn="l"/>
              </a:tabLst>
            </a:pPr>
            <a:endParaRPr lang="en-US" sz="2000" spc="-5" dirty="0">
              <a:latin typeface="Calibri" panose="020F0502020204030204" pitchFamily="34" charset="0"/>
              <a:ea typeface="Calibri" panose="020F0502020204030204" pitchFamily="34" charset="0"/>
            </a:endParaRPr>
          </a:p>
          <a:p>
            <a:pPr marL="681037">
              <a:lnSpc>
                <a:spcPct val="100000"/>
              </a:lnSpc>
              <a:spcBef>
                <a:spcPts val="5"/>
              </a:spcBef>
              <a:buSzPct val="100000"/>
              <a:tabLst>
                <a:tab pos="1430020" algn="l"/>
              </a:tabLst>
            </a:pPr>
            <a:endParaRPr lang="en-US" sz="2000" spc="-10" dirty="0">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close up of a person's lips with cyanosis ">
            <a:extLst>
              <a:ext uri="{FF2B5EF4-FFF2-40B4-BE49-F238E27FC236}">
                <a16:creationId xmlns:a16="http://schemas.microsoft.com/office/drawing/2014/main" id="{7E73C2E5-936A-7926-6C16-6F9F2C926E83}"/>
              </a:ext>
            </a:extLst>
          </p:cNvPr>
          <p:cNvPicPr>
            <a:picLocks noChangeAspect="1"/>
          </p:cNvPicPr>
          <p:nvPr/>
        </p:nvPicPr>
        <p:blipFill>
          <a:blip r:embed="rId3"/>
          <a:stretch>
            <a:fillRect/>
          </a:stretch>
        </p:blipFill>
        <p:spPr>
          <a:xfrm>
            <a:off x="5060438" y="3034228"/>
            <a:ext cx="3341400" cy="2217690"/>
          </a:xfrm>
          <a:prstGeom prst="rect">
            <a:avLst/>
          </a:prstGeom>
        </p:spPr>
      </p:pic>
    </p:spTree>
    <p:extLst>
      <p:ext uri="{BB962C8B-B14F-4D97-AF65-F5344CB8AC3E}">
        <p14:creationId xmlns:p14="http://schemas.microsoft.com/office/powerpoint/2010/main" val="3170937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606082"/>
            <a:ext cx="8905461" cy="4662833"/>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Differential</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shock</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assessment</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findings</a:t>
            </a:r>
          </a:p>
          <a:p>
            <a:pPr marR="538480">
              <a:lnSpc>
                <a:spcPct val="100000"/>
              </a:lnSpc>
              <a:spcBef>
                <a:spcPts val="0"/>
              </a:spcBef>
              <a:buSzPct val="100000"/>
              <a:tabLst>
                <a:tab pos="686435" algn="l"/>
              </a:tabLst>
            </a:pPr>
            <a:endParaRPr lang="en-US" sz="2000"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Shock</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assumed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hypovolemic</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until</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proven</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otherwise</a:t>
            </a:r>
          </a:p>
          <a:p>
            <a:pPr marL="914400" marR="0" lvl="2" indent="0">
              <a:lnSpc>
                <a:spcPct val="100000"/>
              </a:lnSpc>
              <a:spcBef>
                <a:spcPts val="0"/>
              </a:spcBef>
              <a:spcAft>
                <a:spcPts val="0"/>
              </a:spcAft>
              <a:buSzPct val="100000"/>
              <a:buNone/>
              <a:tabLst>
                <a:tab pos="1143635" algn="l"/>
              </a:tabLst>
            </a:pPr>
            <a:endParaRPr lang="en-US" sz="2000" spc="-5" dirty="0">
              <a:effectLst/>
              <a:latin typeface="Calibri" panose="020F0502020204030204" pitchFamily="34" charset="0"/>
              <a:ea typeface="Calibri" panose="020F0502020204030204" pitchFamily="34" charset="0"/>
            </a:endParaRPr>
          </a:p>
          <a:p>
            <a:pPr marL="1257300" marR="0" lvl="2" indent="-342900">
              <a:lnSpc>
                <a:spcPct val="100000"/>
              </a:lnSpc>
              <a:spcBef>
                <a:spcPts val="0"/>
              </a:spcBef>
              <a:spcAft>
                <a:spcPts val="0"/>
              </a:spcAft>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Cardiogenic</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shock</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differentiated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hypovolemic</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shock</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by</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one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more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0" dirty="0">
                <a:effectLst/>
                <a:latin typeface="Calibri" panose="020F0502020204030204" pitchFamily="34" charset="0"/>
                <a:ea typeface="Calibri" panose="020F0502020204030204" pitchFamily="34" charset="0"/>
              </a:rPr>
              <a:t> following</a:t>
            </a:r>
            <a:endParaRPr lang="en-US" sz="2000" spc="-10" dirty="0">
              <a:latin typeface="Calibri" panose="020F0502020204030204" pitchFamily="34" charset="0"/>
              <a:ea typeface="Calibri" panose="020F0502020204030204" pitchFamily="34" charset="0"/>
            </a:endParaRPr>
          </a:p>
          <a:p>
            <a:pPr marL="914400" marR="0" lvl="2" indent="0">
              <a:lnSpc>
                <a:spcPct val="100000"/>
              </a:lnSpc>
              <a:spcBef>
                <a:spcPts val="0"/>
              </a:spcBef>
              <a:spcAft>
                <a:spcPts val="0"/>
              </a:spcAft>
              <a:buSzPct val="100000"/>
              <a:buNone/>
              <a:tabLst>
                <a:tab pos="1143635" algn="l"/>
              </a:tabLst>
            </a:pPr>
            <a:endParaRPr lang="en-US" sz="2000" spc="-5" dirty="0">
              <a:latin typeface="Calibri" panose="020F0502020204030204" pitchFamily="34" charset="0"/>
              <a:ea typeface="Calibri" panose="020F0502020204030204" pitchFamily="34" charset="0"/>
            </a:endParaRPr>
          </a:p>
          <a:p>
            <a:pPr marL="1714500" marR="0" lvl="3" indent="-342900">
              <a:lnSpc>
                <a:spcPct val="100000"/>
              </a:lnSpc>
              <a:spcBef>
                <a:spcPts val="0"/>
              </a:spcBef>
              <a:spcAft>
                <a:spcPts val="0"/>
              </a:spcAft>
              <a:buSzPct val="100000"/>
              <a:buFont typeface="Courier New" panose="02070309020205020404" pitchFamily="49" charset="0"/>
              <a:buChar char="o"/>
              <a:tabLst>
                <a:tab pos="1332230" algn="l"/>
              </a:tabLst>
            </a:pPr>
            <a:r>
              <a:rPr lang="en-US" sz="2000" spc="-5" dirty="0">
                <a:effectLst/>
                <a:latin typeface="Calibri" panose="020F0502020204030204" pitchFamily="34" charset="0"/>
                <a:ea typeface="Calibri" panose="020F0502020204030204" pitchFamily="34" charset="0"/>
              </a:rPr>
              <a:t>Chief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complaint</a:t>
            </a:r>
            <a:r>
              <a:rPr lang="en-US" sz="2000" spc="-5" dirty="0">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Chest</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pain,</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dyspnea,</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tachycardia</a:t>
            </a:r>
            <a:endParaRPr lang="en-US" sz="2000" spc="-5" dirty="0">
              <a:effectLst/>
              <a:latin typeface="Calibri" panose="020F0502020204030204" pitchFamily="34" charset="0"/>
              <a:ea typeface="Calibri" panose="020F0502020204030204" pitchFamily="34" charset="0"/>
            </a:endParaRPr>
          </a:p>
          <a:p>
            <a:pPr marL="1714500" marR="0" lvl="3" indent="-342900">
              <a:lnSpc>
                <a:spcPct val="100000"/>
              </a:lnSpc>
              <a:spcBef>
                <a:spcPts val="0"/>
              </a:spcBef>
              <a:spcAft>
                <a:spcPts val="0"/>
              </a:spcAft>
              <a:buSzPct val="100000"/>
              <a:buFont typeface="Courier New" panose="02070309020205020404" pitchFamily="49" charset="0"/>
              <a:buChar char="o"/>
              <a:tabLst>
                <a:tab pos="1332230" algn="l"/>
              </a:tabLst>
            </a:pPr>
            <a:r>
              <a:rPr lang="en-US" sz="2000" spc="-5" dirty="0">
                <a:effectLst/>
                <a:latin typeface="Calibri" panose="020F0502020204030204" pitchFamily="34" charset="0"/>
                <a:ea typeface="Calibri" panose="020F0502020204030204" pitchFamily="34" charset="0"/>
              </a:rPr>
              <a:t>Heart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rate</a:t>
            </a:r>
            <a:r>
              <a:rPr lang="en-US" sz="2000" spc="-5" dirty="0">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Bradycardia</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excessive</a:t>
            </a:r>
            <a:r>
              <a:rPr lang="en-US" sz="2000" spc="-10" dirty="0">
                <a:effectLst/>
                <a:latin typeface="Calibri" panose="020F0502020204030204" pitchFamily="34" charset="0"/>
                <a:ea typeface="Calibri" panose="020F0502020204030204" pitchFamily="34" charset="0"/>
              </a:rPr>
              <a:t> tachycardia</a:t>
            </a:r>
            <a:endParaRPr lang="en-US" sz="2000" spc="-5" dirty="0">
              <a:effectLst/>
              <a:latin typeface="Calibri" panose="020F0502020204030204" pitchFamily="34" charset="0"/>
              <a:ea typeface="Calibri" panose="020F0502020204030204" pitchFamily="34" charset="0"/>
            </a:endParaRPr>
          </a:p>
          <a:p>
            <a:pPr marL="1714500" marR="0" lvl="3" indent="-342900">
              <a:lnSpc>
                <a:spcPct val="100000"/>
              </a:lnSpc>
              <a:spcBef>
                <a:spcPts val="5"/>
              </a:spcBef>
              <a:spcAft>
                <a:spcPts val="0"/>
              </a:spcAft>
              <a:buSzPct val="100000"/>
              <a:buFont typeface="Courier New" panose="02070309020205020404" pitchFamily="49" charset="0"/>
              <a:buChar char="o"/>
              <a:tabLst>
                <a:tab pos="1332230" algn="l"/>
              </a:tabLst>
            </a:pPr>
            <a:r>
              <a:rPr lang="en-US" sz="2000" spc="-5" dirty="0">
                <a:effectLst/>
                <a:latin typeface="Calibri" panose="020F0502020204030204" pitchFamily="34" charset="0"/>
                <a:ea typeface="Calibri" panose="020F0502020204030204" pitchFamily="34" charset="0"/>
              </a:rPr>
              <a:t>Signs</a:t>
            </a:r>
            <a:r>
              <a:rPr lang="en-US" sz="2000" spc="-4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congestive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heart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failure</a:t>
            </a:r>
            <a:r>
              <a:rPr lang="en-US" sz="2000" spc="-5" dirty="0">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Jugular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vein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distention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(JVD),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rales</a:t>
            </a:r>
          </a:p>
          <a:p>
            <a:pPr marL="1714500" marR="0" lvl="3" indent="-342900">
              <a:lnSpc>
                <a:spcPct val="100000"/>
              </a:lnSpc>
              <a:spcBef>
                <a:spcPts val="5"/>
              </a:spcBef>
              <a:spcAft>
                <a:spcPts val="0"/>
              </a:spcAft>
              <a:buSzPct val="100000"/>
              <a:buFont typeface="Courier New" panose="02070309020205020404" pitchFamily="49" charset="0"/>
              <a:buChar char="o"/>
              <a:tabLst>
                <a:tab pos="1332230" algn="l"/>
              </a:tabLst>
            </a:pPr>
            <a:r>
              <a:rPr lang="en-US" sz="2000" spc="-10" dirty="0">
                <a:latin typeface="Calibri" panose="020F0502020204030204" pitchFamily="34" charset="0"/>
                <a:ea typeface="Calibri" panose="020F0502020204030204" pitchFamily="34" charset="0"/>
              </a:rPr>
              <a:t>Dysrhythmias</a:t>
            </a:r>
            <a:endParaRPr lang="en-US" sz="2000" spc="-5" dirty="0">
              <a:effectLst/>
              <a:latin typeface="Calibri" panose="020F0502020204030204" pitchFamily="34" charset="0"/>
              <a:ea typeface="Calibri" panose="020F0502020204030204" pitchFamily="34" charset="0"/>
            </a:endParaRPr>
          </a:p>
          <a:p>
            <a:pPr marL="1023937" indent="-342900">
              <a:lnSpc>
                <a:spcPct val="100000"/>
              </a:lnSpc>
              <a:spcBef>
                <a:spcPts val="5"/>
              </a:spcBef>
              <a:buSzPct val="100000"/>
              <a:buFont typeface="Courier New" panose="02070309020205020404" pitchFamily="49" charset="0"/>
              <a:buChar char="o"/>
              <a:tabLst>
                <a:tab pos="1430020" algn="l"/>
              </a:tabLst>
            </a:pPr>
            <a:endParaRPr lang="en-US" sz="2000" spc="-10" dirty="0">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2726572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568C4-5FA7-F697-729C-DF6E23A1E16B}"/>
              </a:ext>
            </a:extLst>
          </p:cNvPr>
          <p:cNvPicPr>
            <a:picLocks noChangeAspect="1"/>
          </p:cNvPicPr>
          <p:nvPr/>
        </p:nvPicPr>
        <p:blipFill>
          <a:blip r:embed="rId3"/>
          <a:stretch>
            <a:fillRect/>
          </a:stretch>
        </p:blipFill>
        <p:spPr>
          <a:xfrm>
            <a:off x="5753336" y="3686390"/>
            <a:ext cx="3009960" cy="3075057"/>
          </a:xfrm>
          <a:prstGeom prst="rect">
            <a:avLst/>
          </a:prstGeom>
        </p:spPr>
      </p:pic>
      <p:sp>
        <p:nvSpPr>
          <p:cNvPr id="2" name="Text Placeholder 1">
            <a:extLst>
              <a:ext uri="{FF2B5EF4-FFF2-40B4-BE49-F238E27FC236}">
                <a16:creationId xmlns:a16="http://schemas.microsoft.com/office/drawing/2014/main" id="{645EAB7D-EF7F-27F3-7CE2-A7166E7D4E80}"/>
              </a:ext>
              <a:ext uri="{C183D7F6-B498-43B3-948B-1728B52AA6E4}">
                <adec:decorative xmlns:adec="http://schemas.microsoft.com/office/drawing/2017/decorative" val="1"/>
              </a:ext>
            </a:extLst>
          </p:cNvPr>
          <p:cNvSpPr>
            <a:spLocks noGrp="1"/>
          </p:cNvSpPr>
          <p:nvPr>
            <p:ph type="body" sz="quarter" idx="22"/>
          </p:nvPr>
        </p:nvSpPr>
        <p:spPr>
          <a:xfrm>
            <a:off x="90871" y="1516428"/>
            <a:ext cx="8905461" cy="4753744"/>
          </a:xfrm>
        </p:spPr>
        <p:txBody>
          <a:bodyPr vert="horz" lIns="91440" tIns="45720" rIns="91440" bIns="45720" rtlCol="0" anchor="t">
            <a:noAutofit/>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Differential</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shock</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assessment</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findings</a:t>
            </a:r>
          </a:p>
          <a:p>
            <a:pPr marR="538480">
              <a:lnSpc>
                <a:spcPct val="100000"/>
              </a:lnSpc>
              <a:spcBef>
                <a:spcPts val="0"/>
              </a:spcBef>
              <a:buSzPct val="100000"/>
              <a:tabLst>
                <a:tab pos="686435" algn="l"/>
              </a:tabLst>
            </a:pPr>
            <a:endParaRPr lang="en-US" sz="2000" spc="-10" dirty="0">
              <a:latin typeface="Calibri" panose="020F0502020204030204" pitchFamily="34" charset="0"/>
              <a:ea typeface="Calibri" panose="020F0502020204030204" pitchFamily="34" charset="0"/>
            </a:endParaRPr>
          </a:p>
          <a:p>
            <a:pPr marL="342900" marR="538480" indent="-342900">
              <a:lnSpc>
                <a:spcPct val="100000"/>
              </a:lnSpc>
              <a:spcBef>
                <a:spcPts val="0"/>
              </a:spcBef>
              <a:buSzPct val="100000"/>
              <a:buFont typeface="Wingdings" panose="05000000000000000000" pitchFamily="2" charset="2"/>
              <a:buChar char="§"/>
              <a:tabLst>
                <a:tab pos="686435" algn="l"/>
              </a:tabLst>
            </a:pPr>
            <a:r>
              <a:rPr lang="en-US" sz="2000" spc="-5" dirty="0">
                <a:effectLst/>
                <a:latin typeface="Calibri" panose="020F0502020204030204" pitchFamily="34" charset="0"/>
                <a:ea typeface="Calibri" panose="020F0502020204030204" pitchFamily="34" charset="0"/>
              </a:rPr>
              <a:t>Obstructive</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shock</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(filling</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or</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outflow</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obstruction)</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differentiated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hypovolemic shock by presence of signs and symptoms suggestive of-</a:t>
            </a:r>
          </a:p>
          <a:p>
            <a:pPr marL="914400" marR="520700" lvl="2" indent="0">
              <a:lnSpc>
                <a:spcPct val="100000"/>
              </a:lnSpc>
              <a:spcBef>
                <a:spcPts val="195"/>
              </a:spcBef>
              <a:spcAft>
                <a:spcPts val="0"/>
              </a:spcAft>
              <a:buSzPct val="100000"/>
              <a:buNone/>
              <a:tabLst>
                <a:tab pos="1143635" algn="l"/>
              </a:tabLst>
            </a:pPr>
            <a:endParaRPr lang="en-US" sz="2000" spc="-5" dirty="0">
              <a:effectLst/>
              <a:latin typeface="Calibri" panose="020F0502020204030204" pitchFamily="34" charset="0"/>
              <a:ea typeface="Calibri" panose="020F0502020204030204" pitchFamily="34" charset="0"/>
            </a:endParaRPr>
          </a:p>
          <a:p>
            <a:pPr marL="1543050" lvl="2" indent="-342900">
              <a:lnSpc>
                <a:spcPct val="100000"/>
              </a:lnSpc>
              <a:spcBef>
                <a:spcPts val="5"/>
              </a:spcBef>
              <a:buSzPct val="100000"/>
              <a:buFont typeface="Courier New" panose="02070309020205020404" pitchFamily="49" charset="0"/>
              <a:buChar char="o"/>
              <a:tabLst>
                <a:tab pos="1332230" algn="l"/>
              </a:tabLst>
            </a:pPr>
            <a:r>
              <a:rPr lang="en-US" sz="2000" spc="-5" dirty="0">
                <a:effectLst/>
                <a:latin typeface="Calibri" panose="020F0502020204030204" pitchFamily="34" charset="0"/>
                <a:ea typeface="Calibri" panose="020F0502020204030204" pitchFamily="34" charset="0"/>
              </a:rPr>
              <a:t>Cardiac</a:t>
            </a:r>
            <a:r>
              <a:rPr lang="en-US" sz="2000" spc="-4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tamponade</a:t>
            </a:r>
            <a:endParaRPr lang="en-US" sz="2000" spc="-5" dirty="0">
              <a:effectLst/>
              <a:latin typeface="Calibri" panose="020F0502020204030204" pitchFamily="34" charset="0"/>
              <a:ea typeface="Calibri" panose="020F0502020204030204" pitchFamily="34" charset="0"/>
            </a:endParaRPr>
          </a:p>
          <a:p>
            <a:pPr marL="1543050" lvl="2" indent="-342900">
              <a:lnSpc>
                <a:spcPct val="100000"/>
              </a:lnSpc>
              <a:spcBef>
                <a:spcPts val="0"/>
              </a:spcBef>
              <a:buSzPct val="100000"/>
              <a:buFont typeface="Courier New" panose="02070309020205020404" pitchFamily="49" charset="0"/>
              <a:buChar char="o"/>
              <a:tabLst>
                <a:tab pos="1330960" algn="l"/>
              </a:tabLst>
            </a:pPr>
            <a:r>
              <a:rPr lang="en-US" sz="2000" spc="-5" dirty="0">
                <a:effectLst/>
                <a:latin typeface="Calibri" panose="020F0502020204030204" pitchFamily="34" charset="0"/>
                <a:ea typeface="Calibri" panose="020F0502020204030204" pitchFamily="34" charset="0"/>
              </a:rPr>
              <a:t>Tension</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pneumothorax</a:t>
            </a:r>
          </a:p>
          <a:p>
            <a:pPr marL="1543050" lvl="2" indent="-342900">
              <a:lnSpc>
                <a:spcPct val="100000"/>
              </a:lnSpc>
              <a:spcBef>
                <a:spcPts val="0"/>
              </a:spcBef>
              <a:buClr>
                <a:srgbClr val="349D96"/>
              </a:buClr>
              <a:buSzPct val="100000"/>
              <a:buFont typeface="Courier New" panose="02070309020205020404" pitchFamily="49" charset="0"/>
              <a:buChar char="o"/>
              <a:tabLst>
                <a:tab pos="1330960" algn="l"/>
              </a:tabLst>
            </a:pPr>
            <a:r>
              <a:rPr lang="en-US" sz="2000" dirty="0">
                <a:effectLst/>
                <a:latin typeface="Calibri" panose="020F0502020204030204" pitchFamily="34" charset="0"/>
                <a:ea typeface="Calibri" panose="020F0502020204030204" pitchFamily="34" charset="0"/>
              </a:rPr>
              <a:t>Pulmonary</a:t>
            </a:r>
            <a:r>
              <a:rPr lang="en-US" sz="2000" spc="-3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Embolism</a:t>
            </a:r>
            <a:endParaRPr lang="en-US" sz="2000" spc="-10" dirty="0">
              <a:latin typeface="Calibri" panose="020F0502020204030204" pitchFamily="34" charset="0"/>
              <a:ea typeface="Calibri" panose="020F0502020204030204" pitchFamily="34" charset="0"/>
            </a:endParaRPr>
          </a:p>
          <a:p>
            <a:pPr marL="1422400" lvl="4" indent="0">
              <a:lnSpc>
                <a:spcPct val="305142"/>
              </a:lnSpc>
              <a:spcBef>
                <a:spcPts val="0"/>
              </a:spcBef>
              <a:buSzPts val="1100"/>
              <a:buNone/>
              <a:tabLst>
                <a:tab pos="1330960" algn="l"/>
              </a:tabLst>
            </a:pPr>
            <a:endParaRPr lang="en-US" sz="500" spc="-5" dirty="0">
              <a:effectLst/>
              <a:latin typeface="Calibri" panose="020F0502020204030204" pitchFamily="34" charset="0"/>
              <a:ea typeface="Calibri" panose="020F0502020204030204" pitchFamily="34" charset="0"/>
              <a:cs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19091690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516428"/>
            <a:ext cx="8905461" cy="4753744"/>
          </a:xfrm>
        </p:spPr>
        <p:txBody>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dirty="0">
                <a:effectLst/>
                <a:latin typeface="Calibri" panose="020F0502020204030204" pitchFamily="34" charset="0"/>
                <a:ea typeface="Calibri" panose="020F0502020204030204" pitchFamily="34" charset="0"/>
              </a:rPr>
              <a:t>Differential</a:t>
            </a:r>
            <a:r>
              <a:rPr lang="en-US" sz="2000" spc="-4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shock</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assessment</a:t>
            </a:r>
            <a:r>
              <a:rPr lang="en-US" sz="2000" spc="-3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findings</a:t>
            </a:r>
          </a:p>
          <a:p>
            <a:pPr marL="914400" marR="351790" lvl="2" indent="0">
              <a:lnSpc>
                <a:spcPct val="100000"/>
              </a:lnSpc>
              <a:spcBef>
                <a:spcPts val="0"/>
              </a:spcBef>
              <a:spcAft>
                <a:spcPts val="0"/>
              </a:spcAft>
              <a:buSzPct val="100000"/>
              <a:buNone/>
              <a:tabLst>
                <a:tab pos="1143635" algn="l"/>
              </a:tabLst>
            </a:pPr>
            <a:endParaRPr lang="en-US" sz="2000" spc="-5" dirty="0">
              <a:effectLst/>
              <a:latin typeface="Calibri" panose="020F0502020204030204" pitchFamily="34" charset="0"/>
              <a:ea typeface="Calibri" panose="020F0502020204030204" pitchFamily="34" charset="0"/>
            </a:endParaRPr>
          </a:p>
          <a:p>
            <a:pPr marL="1257300" marR="351790" lvl="2" indent="-342900">
              <a:lnSpc>
                <a:spcPct val="100000"/>
              </a:lnSpc>
              <a:spcBef>
                <a:spcPts val="0"/>
              </a:spcBef>
              <a:spcAft>
                <a:spcPts val="0"/>
              </a:spcAft>
              <a:buSzPct val="100000"/>
              <a:buFont typeface="Wingdings" panose="05000000000000000000" pitchFamily="2" charset="2"/>
              <a:buChar char="§"/>
              <a:tabLst>
                <a:tab pos="1143635" algn="l"/>
              </a:tabLst>
            </a:pPr>
            <a:r>
              <a:rPr lang="en-US" sz="2000" spc="-5" dirty="0">
                <a:effectLst/>
                <a:latin typeface="Calibri" panose="020F0502020204030204" pitchFamily="34" charset="0"/>
                <a:ea typeface="Calibri" panose="020F0502020204030204" pitchFamily="34" charset="0"/>
              </a:rPr>
              <a:t>Distributive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shock</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(Vasogenic)</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differentiated</a:t>
            </a:r>
            <a:r>
              <a:rPr lang="en-US" sz="2000" spc="-3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from</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hypovolemic</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shock</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by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presence</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 one or more of following-</a:t>
            </a:r>
          </a:p>
          <a:p>
            <a:pPr marL="1714500" marR="572770" lvl="3" indent="-342900">
              <a:lnSpc>
                <a:spcPct val="150000"/>
              </a:lnSpc>
              <a:spcBef>
                <a:spcPts val="5"/>
              </a:spcBef>
              <a:spcAft>
                <a:spcPts val="0"/>
              </a:spcAft>
              <a:buSzPct val="100000"/>
              <a:buFont typeface="Courier New" panose="02070309020205020404" pitchFamily="49" charset="0"/>
              <a:buChar char="o"/>
              <a:tabLst>
                <a:tab pos="1330960" algn="l"/>
              </a:tabLst>
            </a:pPr>
            <a:r>
              <a:rPr lang="en-US" sz="2000" spc="-5" dirty="0">
                <a:effectLst/>
                <a:latin typeface="Calibri" panose="020F0502020204030204" pitchFamily="34" charset="0"/>
                <a:ea typeface="Calibri" panose="020F0502020204030204" pitchFamily="34" charset="0"/>
              </a:rPr>
              <a:t>Mechanism</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that</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suggests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vasodilatation</a:t>
            </a:r>
          </a:p>
          <a:p>
            <a:pPr marL="1714500" marR="572770" lvl="3" indent="-342900">
              <a:lnSpc>
                <a:spcPct val="150000"/>
              </a:lnSpc>
              <a:spcBef>
                <a:spcPts val="5"/>
              </a:spcBef>
              <a:spcAft>
                <a:spcPts val="0"/>
              </a:spcAft>
              <a:buSzPct val="100000"/>
              <a:buFont typeface="Courier New" panose="02070309020205020404" pitchFamily="49" charset="0"/>
              <a:buChar char="o"/>
              <a:tabLst>
                <a:tab pos="1330960" algn="l"/>
              </a:tabLst>
            </a:pPr>
            <a:r>
              <a:rPr lang="en-US" sz="2000" spc="-5" dirty="0">
                <a:effectLst/>
                <a:latin typeface="Calibri" panose="020F0502020204030204" pitchFamily="34" charset="0"/>
                <a:ea typeface="Calibri" panose="020F0502020204030204" pitchFamily="34" charset="0"/>
              </a:rPr>
              <a:t>Warm,</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flushed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skin,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especially</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in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dependent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areas</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possibly</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normal</a:t>
            </a:r>
            <a:r>
              <a:rPr lang="en-US" sz="2000" spc="-3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10" dirty="0">
                <a:effectLst/>
                <a:latin typeface="Calibri" panose="020F0502020204030204" pitchFamily="34" charset="0"/>
                <a:ea typeface="Calibri" panose="020F0502020204030204" pitchFamily="34" charset="0"/>
              </a:rPr>
              <a:t> “</a:t>
            </a:r>
            <a:r>
              <a:rPr lang="en-US" sz="2000" spc="-10" dirty="0" err="1">
                <a:effectLst/>
                <a:latin typeface="Calibri" panose="020F0502020204030204" pitchFamily="34" charset="0"/>
                <a:ea typeface="Calibri" panose="020F0502020204030204" pitchFamily="34" charset="0"/>
              </a:rPr>
              <a:t>Shocky</a:t>
            </a:r>
            <a:r>
              <a:rPr lang="en-US" sz="2000" spc="-10" dirty="0">
                <a:effectLst/>
                <a:latin typeface="Calibri" panose="020F0502020204030204" pitchFamily="34" charset="0"/>
                <a:ea typeface="Calibri" panose="020F0502020204030204" pitchFamily="34" charset="0"/>
              </a:rPr>
              <a:t>”</a:t>
            </a:r>
            <a:r>
              <a:rPr lang="en-US" sz="2000" spc="-5" dirty="0">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skin</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findings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in</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areas</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not</a:t>
            </a:r>
            <a:r>
              <a:rPr lang="en-US" sz="2000" spc="-2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affected</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by</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the</a:t>
            </a:r>
            <a:r>
              <a:rPr lang="en-US" sz="2000" spc="-1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spinal</a:t>
            </a:r>
            <a:r>
              <a:rPr lang="en-US" sz="2000" spc="-15"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cord</a:t>
            </a:r>
            <a:r>
              <a:rPr lang="en-US" sz="2000" spc="-20"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injury.</a:t>
            </a:r>
            <a:endParaRPr lang="en-US" sz="2000" dirty="0">
              <a:effectLst/>
              <a:latin typeface="Calibri" panose="020F0502020204030204" pitchFamily="34" charset="0"/>
              <a:ea typeface="Calibri" panose="020F0502020204030204" pitchFamily="34" charset="0"/>
            </a:endParaRPr>
          </a:p>
          <a:p>
            <a:pPr marL="1714500" marR="667385" lvl="3" indent="-342900">
              <a:lnSpc>
                <a:spcPct val="150000"/>
              </a:lnSpc>
              <a:spcBef>
                <a:spcPts val="0"/>
              </a:spcBef>
              <a:spcAft>
                <a:spcPts val="0"/>
              </a:spcAft>
              <a:buSzPct val="100000"/>
              <a:buFont typeface="Courier New" panose="02070309020205020404" pitchFamily="49" charset="0"/>
              <a:buChar char="o"/>
              <a:tabLst>
                <a:tab pos="1330960" algn="l"/>
              </a:tabLst>
            </a:pPr>
            <a:r>
              <a:rPr lang="en-US" sz="2000" spc="-5" dirty="0">
                <a:effectLst/>
                <a:latin typeface="Calibri" panose="020F0502020204030204" pitchFamily="34" charset="0"/>
                <a:ea typeface="Calibri" panose="020F0502020204030204" pitchFamily="34" charset="0"/>
              </a:rPr>
              <a:t>Lack</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of</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tachycardia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response</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738187" indent="-285750">
              <a:lnSpc>
                <a:spcPct val="100000"/>
              </a:lnSpc>
              <a:spcBef>
                <a:spcPts val="0"/>
              </a:spcBef>
              <a:buSzPct val="100000"/>
              <a:buFont typeface="Wingdings" panose="05000000000000000000" pitchFamily="2" charset="2"/>
              <a:buChar char="§"/>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spTree>
    <p:extLst>
      <p:ext uri="{BB962C8B-B14F-4D97-AF65-F5344CB8AC3E}">
        <p14:creationId xmlns:p14="http://schemas.microsoft.com/office/powerpoint/2010/main" val="20165828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516428"/>
            <a:ext cx="8905461" cy="4753744"/>
          </a:xfrm>
        </p:spPr>
        <p:txBody>
          <a:bodyPr vert="horz" lIns="91440" tIns="45720" rIns="91440" bIns="45720" rtlCol="0" anchor="t">
            <a:noAutofit/>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Management / Treatment Plan</a:t>
            </a:r>
            <a:endParaRPr lang="en-US" sz="2000" spc="-10" dirty="0">
              <a:effectLst/>
              <a:latin typeface="Calibri" panose="020F0502020204030204" pitchFamily="34" charset="0"/>
              <a:ea typeface="Calibri" panose="020F0502020204030204" pitchFamily="34" charset="0"/>
            </a:endParaRPr>
          </a:p>
          <a:p>
            <a:pPr marL="1371600" marR="0" lvl="3" indent="0">
              <a:lnSpc>
                <a:spcPct val="76285"/>
              </a:lnSpc>
              <a:spcBef>
                <a:spcPts val="0"/>
              </a:spcBef>
              <a:spcAft>
                <a:spcPts val="0"/>
              </a:spcAft>
              <a:buSzPts val="1100"/>
              <a:buNone/>
              <a:tabLst>
                <a:tab pos="1330960" algn="l"/>
              </a:tabLst>
            </a:pPr>
            <a:endParaRPr lang="en-US" sz="2000" spc="-5" dirty="0">
              <a:effectLst/>
              <a:latin typeface="Calibri" panose="020F0502020204030204" pitchFamily="34" charset="0"/>
              <a:ea typeface="Calibri" panose="020F0502020204030204" pitchFamily="34" charset="0"/>
              <a:cs typeface="Calibri" panose="020F0502020204030204" pitchFamily="34" charset="0"/>
            </a:endParaRPr>
          </a:p>
          <a:p>
            <a:pPr marL="862013" marR="538480" lvl="1" indent="-342900">
              <a:lnSpc>
                <a:spcPct val="100000"/>
              </a:lnSpc>
              <a:spcBef>
                <a:spcPts val="0"/>
              </a:spcBef>
              <a:buSzPct val="100000"/>
              <a:buFont typeface="Wingdings" panose="05000000000000000000" pitchFamily="2" charset="2"/>
              <a:buChar char="§"/>
              <a:tabLst>
                <a:tab pos="686435" algn="l"/>
              </a:tabLst>
            </a:pPr>
            <a:r>
              <a:rPr lang="en-US" spc="-10" dirty="0">
                <a:effectLst/>
                <a:latin typeface="Calibri" panose="020F0502020204030204" pitchFamily="34" charset="0"/>
                <a:ea typeface="Calibri" panose="020F0502020204030204" pitchFamily="34" charset="0"/>
              </a:rPr>
              <a:t>Airway and ventilatory support</a:t>
            </a: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Ventilate</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and</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suction</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as</a:t>
            </a:r>
            <a:r>
              <a:rPr lang="en-US" sz="2000" spc="-10" dirty="0">
                <a:effectLst/>
                <a:latin typeface="Calibri" panose="020F0502020204030204" pitchFamily="34" charset="0"/>
                <a:ea typeface="Calibri" panose="020F0502020204030204" pitchFamily="34" charset="0"/>
              </a:rPr>
              <a:t> necessary</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effectLst/>
                <a:latin typeface="Calibri" panose="020F0502020204030204" pitchFamily="34" charset="0"/>
                <a:ea typeface="Calibri" panose="020F0502020204030204" pitchFamily="34" charset="0"/>
              </a:rPr>
              <a:t>Administer</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high</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concentration</a:t>
            </a:r>
            <a:r>
              <a:rPr lang="en-US" sz="2000" spc="-2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oxygen</a:t>
            </a:r>
            <a:endParaRPr lang="en-US" sz="20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452437">
              <a:lnSpc>
                <a:spcPct val="100000"/>
              </a:lnSpc>
              <a:spcBef>
                <a:spcPts val="0"/>
              </a:spcBef>
              <a:buSzPct val="100000"/>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Two EMS providers helping a person with oxygen mask">
            <a:extLst>
              <a:ext uri="{FF2B5EF4-FFF2-40B4-BE49-F238E27FC236}">
                <a16:creationId xmlns:a16="http://schemas.microsoft.com/office/drawing/2014/main" id="{6BFB3D51-5115-80F3-E9AF-5DFE2BF894B9}"/>
              </a:ext>
            </a:extLst>
          </p:cNvPr>
          <p:cNvPicPr>
            <a:picLocks noChangeAspect="1"/>
          </p:cNvPicPr>
          <p:nvPr/>
        </p:nvPicPr>
        <p:blipFill>
          <a:blip r:embed="rId3"/>
          <a:stretch>
            <a:fillRect/>
          </a:stretch>
        </p:blipFill>
        <p:spPr>
          <a:xfrm>
            <a:off x="5304656" y="4065083"/>
            <a:ext cx="3572406" cy="2118943"/>
          </a:xfrm>
          <a:prstGeom prst="rect">
            <a:avLst/>
          </a:prstGeom>
        </p:spPr>
      </p:pic>
    </p:spTree>
    <p:extLst>
      <p:ext uri="{BB962C8B-B14F-4D97-AF65-F5344CB8AC3E}">
        <p14:creationId xmlns:p14="http://schemas.microsoft.com/office/powerpoint/2010/main" val="1554371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516428"/>
            <a:ext cx="8905461" cy="4753744"/>
          </a:xfrm>
        </p:spPr>
        <p:txBody>
          <a:bodyPr vert="horz" lIns="91440" tIns="45720" rIns="91440" bIns="45720" rtlCol="0" anchor="t">
            <a:noAutofit/>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effectLst/>
                <a:latin typeface="Calibri" panose="020F0502020204030204" pitchFamily="34" charset="0"/>
                <a:ea typeface="Calibri" panose="020F0502020204030204" pitchFamily="34" charset="0"/>
              </a:rPr>
              <a:t>Circulatory support</a:t>
            </a:r>
          </a:p>
          <a:p>
            <a:pPr marL="1371600" marR="0" lvl="3" indent="0">
              <a:lnSpc>
                <a:spcPct val="76285"/>
              </a:lnSpc>
              <a:spcBef>
                <a:spcPts val="0"/>
              </a:spcBef>
              <a:spcAft>
                <a:spcPts val="0"/>
              </a:spcAft>
              <a:buSzPts val="1100"/>
              <a:buNone/>
              <a:tabLst>
                <a:tab pos="1330960" algn="l"/>
              </a:tabLst>
            </a:pPr>
            <a:endParaRPr lang="en-US" sz="2000" spc="-5" dirty="0">
              <a:effectLst/>
              <a:latin typeface="Calibri" panose="020F0502020204030204" pitchFamily="34" charset="0"/>
              <a:ea typeface="Calibri" panose="020F0502020204030204" pitchFamily="34" charset="0"/>
              <a:cs typeface="Calibri" panose="020F0502020204030204" pitchFamily="34" charset="0"/>
            </a:endParaRPr>
          </a:p>
          <a:p>
            <a:pPr marL="862013" marR="538480" lvl="1" indent="-342900">
              <a:lnSpc>
                <a:spcPct val="150000"/>
              </a:lnSpc>
              <a:spcBef>
                <a:spcPts val="0"/>
              </a:spcBef>
              <a:buSzPct val="100000"/>
              <a:buFont typeface="Wingdings" panose="05000000000000000000" pitchFamily="2" charset="2"/>
              <a:buChar char="§"/>
              <a:tabLst>
                <a:tab pos="686435" algn="l"/>
              </a:tabLst>
            </a:pPr>
            <a:r>
              <a:rPr lang="en-US" spc="-10" dirty="0">
                <a:latin typeface="Calibri" panose="020F0502020204030204" pitchFamily="34" charset="0"/>
                <a:ea typeface="Calibri" panose="020F0502020204030204" pitchFamily="34" charset="0"/>
              </a:rPr>
              <a:t>Hemorrhage control</a:t>
            </a:r>
          </a:p>
          <a:p>
            <a:pPr marL="862013" marR="538480" lvl="1" indent="-342900">
              <a:lnSpc>
                <a:spcPct val="150000"/>
              </a:lnSpc>
              <a:spcBef>
                <a:spcPts val="0"/>
              </a:spcBef>
              <a:buSzPct val="100000"/>
              <a:buFont typeface="Wingdings" panose="05000000000000000000" pitchFamily="2" charset="2"/>
              <a:buChar char="§"/>
              <a:tabLst>
                <a:tab pos="686435" algn="l"/>
              </a:tabLst>
            </a:pPr>
            <a:r>
              <a:rPr lang="en-US" spc="-10" dirty="0">
                <a:effectLst/>
                <a:latin typeface="Calibri" panose="020F0502020204030204" pitchFamily="34" charset="0"/>
                <a:ea typeface="Calibri" panose="020F0502020204030204" pitchFamily="34" charset="0"/>
              </a:rPr>
              <a:t>Intravenous volume expanders</a:t>
            </a: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latin typeface="Calibri" panose="020F0502020204030204" pitchFamily="34" charset="0"/>
                <a:ea typeface="Calibri" panose="020F0502020204030204" pitchFamily="34" charset="0"/>
              </a:rPr>
              <a:t>Types</a:t>
            </a:r>
            <a:endParaRPr lang="en-US" sz="2000" spc="-5" dirty="0">
              <a:effectLst/>
              <a:latin typeface="Calibri" panose="020F0502020204030204" pitchFamily="34" charset="0"/>
              <a:ea typeface="Calibri" panose="020F0502020204030204" pitchFamily="34" charset="0"/>
            </a:endParaRPr>
          </a:p>
          <a:p>
            <a:pPr marL="1257300" marR="0" lvl="2" indent="-342900">
              <a:lnSpc>
                <a:spcPct val="150000"/>
              </a:lnSpc>
              <a:spcBef>
                <a:spcPts val="0"/>
              </a:spcBef>
              <a:spcAft>
                <a:spcPts val="0"/>
              </a:spcAft>
              <a:buSzPct val="100000"/>
              <a:buFont typeface="Courier New" panose="02070309020205020404" pitchFamily="49" charset="0"/>
              <a:buChar char="o"/>
              <a:tabLst>
                <a:tab pos="1143635" algn="l"/>
              </a:tabLst>
            </a:pPr>
            <a:r>
              <a:rPr lang="en-US" sz="2000" spc="-5" dirty="0">
                <a:latin typeface="Calibri" panose="020F0502020204030204" pitchFamily="34" charset="0"/>
                <a:ea typeface="Calibri" panose="020F0502020204030204" pitchFamily="34" charset="0"/>
              </a:rPr>
              <a:t>Rate of administration</a:t>
            </a:r>
            <a:endParaRPr lang="en-US" sz="20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452437">
              <a:lnSpc>
                <a:spcPct val="100000"/>
              </a:lnSpc>
              <a:spcBef>
                <a:spcPts val="0"/>
              </a:spcBef>
              <a:buSzPct val="100000"/>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6" name="Picture 5" descr="A close-up of a IV bag with patient and EMS in the background">
            <a:extLst>
              <a:ext uri="{FF2B5EF4-FFF2-40B4-BE49-F238E27FC236}">
                <a16:creationId xmlns:a16="http://schemas.microsoft.com/office/drawing/2014/main" id="{1355D25E-DA9E-1C5A-22C2-0AD3D068BEE9}"/>
              </a:ext>
            </a:extLst>
          </p:cNvPr>
          <p:cNvPicPr>
            <a:picLocks noChangeAspect="1"/>
          </p:cNvPicPr>
          <p:nvPr/>
        </p:nvPicPr>
        <p:blipFill>
          <a:blip r:embed="rId3"/>
          <a:stretch>
            <a:fillRect/>
          </a:stretch>
        </p:blipFill>
        <p:spPr>
          <a:xfrm>
            <a:off x="5492080" y="2291053"/>
            <a:ext cx="2848994" cy="3800213"/>
          </a:xfrm>
          <a:prstGeom prst="rect">
            <a:avLst/>
          </a:prstGeom>
        </p:spPr>
      </p:pic>
    </p:spTree>
    <p:extLst>
      <p:ext uri="{BB962C8B-B14F-4D97-AF65-F5344CB8AC3E}">
        <p14:creationId xmlns:p14="http://schemas.microsoft.com/office/powerpoint/2010/main" val="18778666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516428"/>
            <a:ext cx="8905461" cy="4753744"/>
          </a:xfrm>
        </p:spPr>
        <p:txBody>
          <a:bodyPr vert="horz" lIns="91440" tIns="45720" rIns="91440" bIns="45720" rtlCol="0" anchor="t">
            <a:noAutofit/>
          </a:bodyPr>
          <a:lstStyle/>
          <a:p>
            <a:pPr algn="ctr"/>
            <a:r>
              <a:rPr lang="en-US" b="1" dirty="0"/>
              <a:t>Shock:</a:t>
            </a:r>
          </a:p>
          <a:p>
            <a:pPr algn="ctr"/>
            <a:endParaRPr lang="en-US" b="1" dirty="0"/>
          </a:p>
          <a:p>
            <a:pPr marR="538480">
              <a:lnSpc>
                <a:spcPct val="100000"/>
              </a:lnSpc>
              <a:spcBef>
                <a:spcPts val="0"/>
              </a:spcBef>
              <a:buSzPct val="100000"/>
              <a:tabLst>
                <a:tab pos="686435" algn="l"/>
              </a:tabLst>
            </a:pPr>
            <a:r>
              <a:rPr lang="en-US" sz="2000" spc="-10" dirty="0">
                <a:latin typeface="Calibri" panose="020F0502020204030204" pitchFamily="34" charset="0"/>
                <a:ea typeface="Calibri" panose="020F0502020204030204" pitchFamily="34" charset="0"/>
              </a:rPr>
              <a:t>	Fluid replacement</a:t>
            </a:r>
            <a:endParaRPr lang="en-US" sz="2000" spc="-10" dirty="0">
              <a:effectLst/>
              <a:latin typeface="Calibri" panose="020F0502020204030204" pitchFamily="34" charset="0"/>
              <a:ea typeface="Calibri" panose="020F0502020204030204" pitchFamily="34" charset="0"/>
            </a:endParaRPr>
          </a:p>
          <a:p>
            <a:pPr marL="1371600" marR="0" lvl="3" indent="0">
              <a:lnSpc>
                <a:spcPct val="76285"/>
              </a:lnSpc>
              <a:spcBef>
                <a:spcPts val="0"/>
              </a:spcBef>
              <a:spcAft>
                <a:spcPts val="0"/>
              </a:spcAft>
              <a:buSzPts val="1100"/>
              <a:buNone/>
              <a:tabLst>
                <a:tab pos="1330960" algn="l"/>
              </a:tabLst>
            </a:pPr>
            <a:endParaRPr lang="en-US" sz="2000" spc="-5" dirty="0">
              <a:effectLst/>
              <a:latin typeface="Calibri" panose="020F0502020204030204" pitchFamily="34" charset="0"/>
              <a:ea typeface="Calibri" panose="020F0502020204030204" pitchFamily="34" charset="0"/>
              <a:cs typeface="Calibri" panose="020F0502020204030204" pitchFamily="34" charset="0"/>
            </a:endParaRPr>
          </a:p>
          <a:p>
            <a:pPr marL="862013" marR="538480" lvl="1" indent="-342900">
              <a:lnSpc>
                <a:spcPct val="150000"/>
              </a:lnSpc>
              <a:spcBef>
                <a:spcPts val="0"/>
              </a:spcBef>
              <a:buSzPct val="100000"/>
              <a:buFont typeface="Wingdings" panose="05000000000000000000" pitchFamily="2" charset="2"/>
              <a:buChar char="§"/>
              <a:tabLst>
                <a:tab pos="686435" algn="l"/>
              </a:tabLst>
            </a:pPr>
            <a:r>
              <a:rPr lang="en-US" spc="-10" dirty="0">
                <a:latin typeface="Calibri" panose="020F0502020204030204" pitchFamily="34" charset="0"/>
                <a:ea typeface="Calibri" panose="020F0502020204030204" pitchFamily="34" charset="0"/>
              </a:rPr>
              <a:t>Hypovolemic shock, Cardiogenic shock, Distributive shock, Obstructive shock</a:t>
            </a:r>
          </a:p>
          <a:p>
            <a:pPr marL="1262063" marR="538480" lvl="3" indent="-342900">
              <a:lnSpc>
                <a:spcPct val="150000"/>
              </a:lnSpc>
              <a:spcBef>
                <a:spcPts val="0"/>
              </a:spcBef>
              <a:buSzPct val="100000"/>
              <a:buFont typeface="Courier New" panose="02070309020205020404" pitchFamily="49" charset="0"/>
              <a:buChar char="o"/>
              <a:tabLst>
                <a:tab pos="686435" algn="l"/>
              </a:tabLst>
            </a:pPr>
            <a:r>
              <a:rPr lang="en-US" sz="2000" spc="-10" dirty="0">
                <a:latin typeface="Calibri" panose="020F0502020204030204" pitchFamily="34" charset="0"/>
                <a:ea typeface="Calibri" panose="020F0502020204030204" pitchFamily="34" charset="0"/>
              </a:rPr>
              <a:t>Volume expanders</a:t>
            </a: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452437">
              <a:lnSpc>
                <a:spcPct val="100000"/>
              </a:lnSpc>
              <a:spcBef>
                <a:spcPts val="0"/>
              </a:spcBef>
              <a:buSzPct val="100000"/>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a:extLst>
              <a:ext uri="{FF2B5EF4-FFF2-40B4-BE49-F238E27FC236}">
                <a16:creationId xmlns:a16="http://schemas.microsoft.com/office/drawing/2014/main" id="{CB1E71B3-006F-5CC1-B46F-15205251E6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3518957"/>
            <a:ext cx="4074937" cy="2665069"/>
          </a:xfrm>
          <a:prstGeom prst="rect">
            <a:avLst/>
          </a:prstGeom>
        </p:spPr>
      </p:pic>
    </p:spTree>
    <p:extLst>
      <p:ext uri="{BB962C8B-B14F-4D97-AF65-F5344CB8AC3E}">
        <p14:creationId xmlns:p14="http://schemas.microsoft.com/office/powerpoint/2010/main" val="2104934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720888"/>
            <a:ext cx="8905461" cy="4549283"/>
          </a:xfrm>
        </p:spPr>
        <p:txBody>
          <a:bodyPr vert="horz" lIns="91440" tIns="45720" rIns="91440" bIns="45720" rtlCol="0" anchor="t">
            <a:noAutofit/>
          </a:bodyPr>
          <a:lstStyle/>
          <a:p>
            <a:pPr algn="ctr"/>
            <a:r>
              <a:rPr lang="en-US" b="1" dirty="0"/>
              <a:t>Shock:</a:t>
            </a:r>
          </a:p>
          <a:p>
            <a:pPr algn="ctr"/>
            <a:endParaRPr lang="en-US" b="1" dirty="0"/>
          </a:p>
          <a:p>
            <a:pPr marL="862013" marR="538480" lvl="1" indent="-342900">
              <a:lnSpc>
                <a:spcPct val="100000"/>
              </a:lnSpc>
              <a:spcBef>
                <a:spcPts val="0"/>
              </a:spcBef>
              <a:buSzPct val="100000"/>
              <a:buFont typeface="Wingdings" panose="05000000000000000000" pitchFamily="2" charset="2"/>
              <a:buChar char="§"/>
              <a:tabLst>
                <a:tab pos="686435" algn="l"/>
              </a:tabLst>
            </a:pPr>
            <a:r>
              <a:rPr lang="en-US" sz="1800" spc="-10" dirty="0">
                <a:latin typeface="Calibri" panose="020F0502020204030204" pitchFamily="34" charset="0"/>
                <a:ea typeface="Calibri" panose="020F0502020204030204" pitchFamily="34" charset="0"/>
              </a:rPr>
              <a:t>	</a:t>
            </a:r>
            <a:r>
              <a:rPr lang="en-US" spc="-10" dirty="0">
                <a:latin typeface="Calibri" panose="020F0502020204030204" pitchFamily="34" charset="0"/>
                <a:ea typeface="Calibri" panose="020F0502020204030204" pitchFamily="34" charset="0"/>
              </a:rPr>
              <a:t>Psychological support &amp; Communication strategies</a:t>
            </a:r>
            <a:endParaRPr lang="en-US" spc="-10" dirty="0">
              <a:effectLst/>
              <a:latin typeface="Calibri" panose="020F0502020204030204" pitchFamily="34" charset="0"/>
              <a:ea typeface="Calibri" panose="020F0502020204030204" pitchFamily="34" charset="0"/>
            </a:endParaRPr>
          </a:p>
          <a:p>
            <a:pPr marL="1371600" marR="0" lvl="3" indent="0">
              <a:lnSpc>
                <a:spcPct val="76285"/>
              </a:lnSpc>
              <a:spcBef>
                <a:spcPts val="0"/>
              </a:spcBef>
              <a:spcAft>
                <a:spcPts val="0"/>
              </a:spcAft>
              <a:buSzPts val="1100"/>
              <a:buNone/>
              <a:tabLst>
                <a:tab pos="1330960" algn="l"/>
              </a:tabLst>
            </a:pPr>
            <a:endParaRPr lang="en-US" sz="2000" spc="-5" dirty="0">
              <a:effectLst/>
              <a:latin typeface="Calibri" panose="020F0502020204030204" pitchFamily="34" charset="0"/>
              <a:ea typeface="Calibri" panose="020F0502020204030204" pitchFamily="34" charset="0"/>
              <a:cs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452437">
              <a:lnSpc>
                <a:spcPct val="100000"/>
              </a:lnSpc>
              <a:spcBef>
                <a:spcPts val="0"/>
              </a:spcBef>
              <a:buSzPct val="100000"/>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endParaRPr lang="en-US" sz="1100" dirty="0">
              <a:effectLst/>
              <a:latin typeface="Calibri" panose="020F0502020204030204" pitchFamily="34" charset="0"/>
              <a:ea typeface="Calibri" panose="020F0502020204030204" pitchFamily="34" charset="0"/>
            </a:endParaRP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6" name="Picture 5" descr="EMS providers comforting a person in a stretcher">
            <a:extLst>
              <a:ext uri="{FF2B5EF4-FFF2-40B4-BE49-F238E27FC236}">
                <a16:creationId xmlns:a16="http://schemas.microsoft.com/office/drawing/2014/main" id="{84C988B6-A2C5-CDEF-EF45-9F9DCA07EC64}"/>
              </a:ext>
            </a:extLst>
          </p:cNvPr>
          <p:cNvPicPr>
            <a:picLocks noChangeAspect="1"/>
          </p:cNvPicPr>
          <p:nvPr/>
        </p:nvPicPr>
        <p:blipFill>
          <a:blip r:embed="rId3"/>
          <a:stretch>
            <a:fillRect/>
          </a:stretch>
        </p:blipFill>
        <p:spPr>
          <a:xfrm>
            <a:off x="4395935" y="3313296"/>
            <a:ext cx="4288026" cy="2870730"/>
          </a:xfrm>
          <a:prstGeom prst="rect">
            <a:avLst/>
          </a:prstGeom>
        </p:spPr>
      </p:pic>
    </p:spTree>
    <p:extLst>
      <p:ext uri="{BB962C8B-B14F-4D97-AF65-F5344CB8AC3E}">
        <p14:creationId xmlns:p14="http://schemas.microsoft.com/office/powerpoint/2010/main" val="36015849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AB7D-EF7F-27F3-7CE2-A7166E7D4E80}"/>
              </a:ext>
            </a:extLst>
          </p:cNvPr>
          <p:cNvSpPr>
            <a:spLocks noGrp="1"/>
          </p:cNvSpPr>
          <p:nvPr>
            <p:ph type="body" sz="quarter" idx="22"/>
          </p:nvPr>
        </p:nvSpPr>
        <p:spPr>
          <a:xfrm>
            <a:off x="90871" y="1516428"/>
            <a:ext cx="8905461" cy="4753744"/>
          </a:xfrm>
        </p:spPr>
        <p:txBody>
          <a:bodyPr/>
          <a:lstStyle/>
          <a:p>
            <a:pPr algn="ctr"/>
            <a:r>
              <a:rPr lang="en-US" b="1" dirty="0"/>
              <a:t>Shock:</a:t>
            </a:r>
          </a:p>
          <a:p>
            <a:pPr algn="ctr"/>
            <a:endParaRPr lang="en-US" b="1" dirty="0"/>
          </a:p>
          <a:p>
            <a:pPr marR="538480" lvl="1" indent="0">
              <a:lnSpc>
                <a:spcPct val="150000"/>
              </a:lnSpc>
              <a:spcBef>
                <a:spcPts val="0"/>
              </a:spcBef>
              <a:buSzPct val="100000"/>
              <a:buNone/>
              <a:tabLst>
                <a:tab pos="686435" algn="l"/>
              </a:tabLst>
            </a:pPr>
            <a:r>
              <a:rPr lang="en-US" sz="2000" spc="-10" dirty="0">
                <a:effectLst/>
                <a:latin typeface="Calibri" panose="020F0502020204030204" pitchFamily="34" charset="0"/>
                <a:ea typeface="Calibri" panose="020F0502020204030204" pitchFamily="34" charset="0"/>
              </a:rPr>
              <a:t>Transport consid</a:t>
            </a:r>
            <a:r>
              <a:rPr lang="en-US" spc="-10" dirty="0">
                <a:latin typeface="Calibri" panose="020F0502020204030204" pitchFamily="34" charset="0"/>
                <a:ea typeface="Calibri" panose="020F0502020204030204" pitchFamily="34" charset="0"/>
              </a:rPr>
              <a:t>erations</a:t>
            </a:r>
          </a:p>
          <a:p>
            <a:pPr marL="1200150" marR="0" lvl="2" indent="-285750">
              <a:lnSpc>
                <a:spcPct val="150000"/>
              </a:lnSpc>
              <a:spcBef>
                <a:spcPts val="5"/>
              </a:spcBef>
              <a:spcAft>
                <a:spcPts val="0"/>
              </a:spcAft>
              <a:buSzPct val="100000"/>
              <a:buFont typeface="Wingdings" panose="05000000000000000000" pitchFamily="2" charset="2"/>
              <a:buChar char="§"/>
              <a:tabLst>
                <a:tab pos="1029335" algn="l"/>
              </a:tabLst>
            </a:pPr>
            <a:r>
              <a:rPr lang="en-US" sz="2000" spc="-5" dirty="0">
                <a:effectLst/>
                <a:latin typeface="Calibri" panose="020F0502020204030204" pitchFamily="34" charset="0"/>
                <a:ea typeface="Calibri" panose="020F0502020204030204" pitchFamily="34" charset="0"/>
              </a:rPr>
              <a:t>Indications</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rapid</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transport</a:t>
            </a:r>
            <a:endParaRPr lang="en-US" sz="2000" spc="-5" dirty="0">
              <a:effectLst/>
              <a:latin typeface="Calibri" panose="020F0502020204030204" pitchFamily="34" charset="0"/>
              <a:ea typeface="Calibri" panose="020F0502020204030204" pitchFamily="34" charset="0"/>
            </a:endParaRPr>
          </a:p>
          <a:p>
            <a:pPr marL="1200150" marR="0" lvl="2" indent="-285750">
              <a:lnSpc>
                <a:spcPct val="150000"/>
              </a:lnSpc>
              <a:spcBef>
                <a:spcPts val="0"/>
              </a:spcBef>
              <a:spcAft>
                <a:spcPts val="0"/>
              </a:spcAft>
              <a:buSzPct val="100000"/>
              <a:buFont typeface="Wingdings" panose="05000000000000000000" pitchFamily="2" charset="2"/>
              <a:buChar char="§"/>
              <a:tabLst>
                <a:tab pos="1029335" algn="l"/>
              </a:tabLst>
            </a:pPr>
            <a:r>
              <a:rPr lang="en-US" sz="2000" spc="-5" dirty="0">
                <a:effectLst/>
                <a:latin typeface="Calibri" panose="020F0502020204030204" pitchFamily="34" charset="0"/>
                <a:ea typeface="Calibri" panose="020F0502020204030204" pitchFamily="34" charset="0"/>
              </a:rPr>
              <a:t>Indications</a:t>
            </a:r>
            <a:r>
              <a:rPr lang="en-US" sz="2000" spc="-20"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for</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transport</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to</a:t>
            </a:r>
            <a:r>
              <a:rPr lang="en-US" sz="2000" spc="-2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a</a:t>
            </a:r>
            <a:r>
              <a:rPr lang="en-US" sz="2000" spc="-15" dirty="0">
                <a:effectLst/>
                <a:latin typeface="Calibri" panose="020F0502020204030204" pitchFamily="34" charset="0"/>
                <a:ea typeface="Calibri" panose="020F0502020204030204" pitchFamily="34" charset="0"/>
              </a:rPr>
              <a:t> </a:t>
            </a:r>
            <a:r>
              <a:rPr lang="en-US" sz="2000" spc="-5" dirty="0">
                <a:effectLst/>
                <a:latin typeface="Calibri" panose="020F0502020204030204" pitchFamily="34" charset="0"/>
                <a:ea typeface="Calibri" panose="020F0502020204030204" pitchFamily="34" charset="0"/>
              </a:rPr>
              <a:t>Trauma</a:t>
            </a:r>
            <a:r>
              <a:rPr lang="en-US" sz="2000" spc="-15" dirty="0">
                <a:effectLst/>
                <a:latin typeface="Calibri" panose="020F0502020204030204" pitchFamily="34" charset="0"/>
                <a:ea typeface="Calibri" panose="020F0502020204030204" pitchFamily="34" charset="0"/>
              </a:rPr>
              <a:t> </a:t>
            </a:r>
            <a:r>
              <a:rPr lang="en-US" sz="2000" spc="-10" dirty="0">
                <a:effectLst/>
                <a:latin typeface="Calibri" panose="020F0502020204030204" pitchFamily="34" charset="0"/>
                <a:ea typeface="Calibri" panose="020F0502020204030204" pitchFamily="34" charset="0"/>
              </a:rPr>
              <a:t>Center</a:t>
            </a:r>
            <a:endParaRPr lang="en-US" sz="2000" spc="-5" dirty="0">
              <a:effectLst/>
              <a:latin typeface="Calibri" panose="020F0502020204030204" pitchFamily="34" charset="0"/>
              <a:ea typeface="Calibri" panose="020F0502020204030204" pitchFamily="34" charset="0"/>
            </a:endParaRPr>
          </a:p>
          <a:p>
            <a:pPr marR="538480" lvl="1" indent="0">
              <a:lnSpc>
                <a:spcPct val="100000"/>
              </a:lnSpc>
              <a:spcBef>
                <a:spcPts val="0"/>
              </a:spcBef>
              <a:buSzPct val="100000"/>
              <a:buNone/>
              <a:tabLst>
                <a:tab pos="686435" algn="l"/>
              </a:tabLst>
            </a:pPr>
            <a:endParaRPr lang="en-US" spc="-10" dirty="0">
              <a:latin typeface="Calibri" panose="020F0502020204030204" pitchFamily="34" charset="0"/>
              <a:ea typeface="Calibri" panose="020F0502020204030204" pitchFamily="34" charset="0"/>
            </a:endParaRPr>
          </a:p>
          <a:p>
            <a:pPr marR="538480" lvl="1" indent="0">
              <a:lnSpc>
                <a:spcPct val="100000"/>
              </a:lnSpc>
              <a:spcBef>
                <a:spcPts val="0"/>
              </a:spcBef>
              <a:buSzPct val="100000"/>
              <a:buNone/>
              <a:tabLst>
                <a:tab pos="686435" algn="l"/>
              </a:tabLst>
            </a:pPr>
            <a:endParaRPr lang="en-US" sz="2000" spc="-10" dirty="0">
              <a:effectLst/>
              <a:latin typeface="Calibri" panose="020F0502020204030204" pitchFamily="34" charset="0"/>
              <a:ea typeface="Calibri" panose="020F0502020204030204" pitchFamily="34" charset="0"/>
            </a:endParaRPr>
          </a:p>
          <a:p>
            <a:pPr marR="538480" lvl="1" indent="0">
              <a:lnSpc>
                <a:spcPct val="100000"/>
              </a:lnSpc>
              <a:spcBef>
                <a:spcPts val="0"/>
              </a:spcBef>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R="538480">
              <a:lnSpc>
                <a:spcPct val="100000"/>
              </a:lnSpc>
              <a:spcBef>
                <a:spcPts val="0"/>
              </a:spcBef>
              <a:buSzPct val="100000"/>
              <a:tabLst>
                <a:tab pos="686435" algn="l"/>
              </a:tabLst>
            </a:pPr>
            <a:endParaRPr lang="en-US" sz="2000" spc="-10" dirty="0">
              <a:effectLst/>
              <a:latin typeface="Calibri" panose="020F0502020204030204" pitchFamily="34" charset="0"/>
              <a:ea typeface="Calibri" panose="020F0502020204030204" pitchFamily="34" charset="0"/>
            </a:endParaRPr>
          </a:p>
          <a:p>
            <a:pPr marL="519113" lvl="2" indent="0">
              <a:lnSpc>
                <a:spcPct val="100000"/>
              </a:lnSpc>
              <a:spcBef>
                <a:spcPts val="10"/>
              </a:spcBef>
              <a:buClr>
                <a:srgbClr val="349D96"/>
              </a:buClr>
              <a:buNone/>
              <a:tabLst>
                <a:tab pos="1600835" algn="l"/>
              </a:tabLst>
            </a:pPr>
            <a:endParaRPr lang="en-US" sz="2000" spc="-20" dirty="0">
              <a:effectLst/>
              <a:latin typeface="Calibri" panose="020F0502020204030204" pitchFamily="34" charset="0"/>
              <a:ea typeface="Calibri" panose="020F0502020204030204" pitchFamily="34" charset="0"/>
            </a:endParaRPr>
          </a:p>
          <a:p>
            <a:pPr marL="741363" lvl="4" indent="0">
              <a:lnSpc>
                <a:spcPct val="100000"/>
              </a:lnSpc>
              <a:spcBef>
                <a:spcPts val="0"/>
              </a:spcBef>
              <a:buClr>
                <a:srgbClr val="349D96"/>
              </a:buClr>
              <a:buNone/>
              <a:tabLst>
                <a:tab pos="1829435" algn="l"/>
              </a:tabLst>
            </a:pPr>
            <a:endParaRPr lang="en-US" sz="2000" spc="-20" dirty="0">
              <a:effectLst/>
              <a:latin typeface="Calibri" panose="020F0502020204030204" pitchFamily="34" charset="0"/>
              <a:ea typeface="Calibri" panose="020F0502020204030204" pitchFamily="34" charset="0"/>
            </a:endParaRPr>
          </a:p>
          <a:p>
            <a:pPr marR="538480" lvl="2" indent="0">
              <a:lnSpc>
                <a:spcPct val="100000"/>
              </a:lnSpc>
              <a:spcBef>
                <a:spcPts val="0"/>
              </a:spcBef>
              <a:buClr>
                <a:srgbClr val="349D96"/>
              </a:buClr>
              <a:buSzPct val="100000"/>
              <a:buNone/>
              <a:tabLst>
                <a:tab pos="686435" algn="l"/>
              </a:tabLst>
            </a:pPr>
            <a:endParaRPr lang="en-US" sz="2000" spc="-5" dirty="0">
              <a:effectLst/>
              <a:latin typeface="Calibri" panose="020F0502020204030204" pitchFamily="34" charset="0"/>
              <a:ea typeface="Calibri" panose="020F0502020204030204" pitchFamily="34" charset="0"/>
            </a:endParaRPr>
          </a:p>
          <a:p>
            <a:pPr marL="452437">
              <a:lnSpc>
                <a:spcPct val="100000"/>
              </a:lnSpc>
              <a:spcBef>
                <a:spcPts val="0"/>
              </a:spcBef>
              <a:buSzPct val="100000"/>
              <a:tabLst>
                <a:tab pos="1143635" algn="l"/>
              </a:tabLst>
            </a:pPr>
            <a:endParaRPr lang="en-US" sz="2000" spc="-10" dirty="0">
              <a:effectLst/>
              <a:latin typeface="Calibri" panose="020F0502020204030204" pitchFamily="34" charset="0"/>
              <a:ea typeface="Calibri" panose="020F0502020204030204" pitchFamily="34" charset="0"/>
            </a:endParaRPr>
          </a:p>
          <a:p>
            <a:pPr marL="457200" lvl="1" indent="0">
              <a:lnSpc>
                <a:spcPct val="150000"/>
              </a:lnSpc>
              <a:spcBef>
                <a:spcPts val="125"/>
              </a:spcBef>
              <a:buSzPct val="100000"/>
              <a:buNone/>
              <a:tabLst>
                <a:tab pos="515620" algn="l"/>
              </a:tabLst>
            </a:pPr>
            <a:endParaRPr lang="en-US" sz="2000" dirty="0">
              <a:latin typeface="Calibri" panose="020F0502020204030204" pitchFamily="34" charset="0"/>
              <a:ea typeface="Calibri" panose="020F0502020204030204" pitchFamily="34" charset="0"/>
            </a:endParaRPr>
          </a:p>
          <a:p>
            <a:pPr marL="0" marR="0" indent="0">
              <a:lnSpc>
                <a:spcPct val="150000"/>
              </a:lnSpc>
              <a:spcBef>
                <a:spcPts val="5"/>
              </a:spcBef>
              <a:spcAft>
                <a:spcPts val="0"/>
              </a:spcAft>
            </a:pPr>
            <a:r>
              <a:rPr lang="en-US" sz="1100" dirty="0">
                <a:effectLst/>
                <a:latin typeface="Calibri" panose="020F0502020204030204" pitchFamily="34" charset="0"/>
                <a:ea typeface="Calibri" panose="020F0502020204030204" pitchFamily="34" charset="0"/>
              </a:rPr>
              <a:t> </a:t>
            </a:r>
          </a:p>
          <a:p>
            <a:pPr marL="457200" marR="4427220" lvl="1" indent="0">
              <a:lnSpc>
                <a:spcPct val="150000"/>
              </a:lnSpc>
              <a:spcBef>
                <a:spcPts val="5"/>
              </a:spcBef>
              <a:buSzPct val="100000"/>
              <a:buNone/>
              <a:tabLst>
                <a:tab pos="744220" algn="l"/>
              </a:tabLst>
            </a:pPr>
            <a:endParaRPr lang="en-US" sz="2000" dirty="0">
              <a:latin typeface="Calibri" panose="020F0502020204030204" pitchFamily="34" charset="0"/>
              <a:ea typeface="Calibri" panose="020F0502020204030204" pitchFamily="34" charset="0"/>
            </a:endParaRPr>
          </a:p>
          <a:p>
            <a:pPr marL="800100" marR="4427220" lvl="1" indent="-342900">
              <a:lnSpc>
                <a:spcPct val="150000"/>
              </a:lnSpc>
              <a:spcBef>
                <a:spcPts val="5"/>
              </a:spcBef>
              <a:buSzPct val="100000"/>
              <a:buFont typeface="Wingdings" panose="05000000000000000000" pitchFamily="2" charset="2"/>
              <a:buChar char="§"/>
              <a:tabLst>
                <a:tab pos="744220" algn="l"/>
              </a:tabLst>
            </a:pPr>
            <a:endParaRPr lang="en-US" sz="20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606964F-5388-1F59-0AE1-855D1733DA89}"/>
              </a:ext>
            </a:extLst>
          </p:cNvPr>
          <p:cNvSpPr>
            <a:spLocks noGrp="1"/>
          </p:cNvSpPr>
          <p:nvPr>
            <p:ph type="title"/>
          </p:nvPr>
        </p:nvSpPr>
        <p:spPr/>
        <p:txBody>
          <a:bodyPr>
            <a:normAutofit fontScale="90000"/>
          </a:bodyPr>
          <a:lstStyle/>
          <a:p>
            <a:r>
              <a:rPr lang="en-US" dirty="0"/>
              <a:t>Assessment &amp; Management of Shock</a:t>
            </a:r>
          </a:p>
        </p:txBody>
      </p:sp>
      <p:pic>
        <p:nvPicPr>
          <p:cNvPr id="5" name="Picture 4" descr="A red and white ambulance on the road">
            <a:extLst>
              <a:ext uri="{FF2B5EF4-FFF2-40B4-BE49-F238E27FC236}">
                <a16:creationId xmlns:a16="http://schemas.microsoft.com/office/drawing/2014/main" id="{626A6968-07BF-0EFE-581B-1A88E278C5A0}"/>
              </a:ext>
            </a:extLst>
          </p:cNvPr>
          <p:cNvPicPr>
            <a:picLocks noChangeAspect="1"/>
          </p:cNvPicPr>
          <p:nvPr/>
        </p:nvPicPr>
        <p:blipFill>
          <a:blip r:embed="rId3"/>
          <a:stretch>
            <a:fillRect/>
          </a:stretch>
        </p:blipFill>
        <p:spPr>
          <a:xfrm>
            <a:off x="5113770" y="3751966"/>
            <a:ext cx="3683780" cy="2432060"/>
          </a:xfrm>
          <a:prstGeom prst="rect">
            <a:avLst/>
          </a:prstGeom>
        </p:spPr>
      </p:pic>
    </p:spTree>
    <p:extLst>
      <p:ext uri="{BB962C8B-B14F-4D97-AF65-F5344CB8AC3E}">
        <p14:creationId xmlns:p14="http://schemas.microsoft.com/office/powerpoint/2010/main" val="12062988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Office Theme">
  <a:themeElements>
    <a:clrScheme name="Rebrand Colors">
      <a:dk1>
        <a:srgbClr val="000000"/>
      </a:dk1>
      <a:lt1>
        <a:srgbClr val="FFFFFF"/>
      </a:lt1>
      <a:dk2>
        <a:srgbClr val="3F3F3F"/>
      </a:dk2>
      <a:lt2>
        <a:srgbClr val="FFFFFF"/>
      </a:lt2>
      <a:accent1>
        <a:srgbClr val="2699BB"/>
      </a:accent1>
      <a:accent2>
        <a:srgbClr val="FFCC00"/>
      </a:accent2>
      <a:accent3>
        <a:srgbClr val="E8E8E8"/>
      </a:accent3>
      <a:accent4>
        <a:srgbClr val="6B7C8F"/>
      </a:accent4>
      <a:accent5>
        <a:srgbClr val="3069B2"/>
      </a:accent5>
      <a:accent6>
        <a:srgbClr val="3F3F3F"/>
      </a:accent6>
      <a:hlink>
        <a:srgbClr val="2699BB"/>
      </a:hlink>
      <a:folHlink>
        <a:srgbClr val="3069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D53B13411DF54F83CBFE4D95FEA0D8" ma:contentTypeVersion="14" ma:contentTypeDescription="Create a new document." ma:contentTypeScope="" ma:versionID="20fa4221b7857ccaabfedfb9b7a9ef0d">
  <xsd:schema xmlns:xsd="http://www.w3.org/2001/XMLSchema" xmlns:xs="http://www.w3.org/2001/XMLSchema" xmlns:p="http://schemas.microsoft.com/office/2006/metadata/properties" xmlns:ns2="44edce67-78c8-45d2-a071-88ef6b87571e" xmlns:ns3="a61669de-85ec-4bc1-b2a0-bee4c0b163d1" targetNamespace="http://schemas.microsoft.com/office/2006/metadata/properties" ma:root="true" ma:fieldsID="d68e1dc11b14aa4f1cca3b5fc003abd3" ns2:_="" ns3:_="">
    <xsd:import namespace="44edce67-78c8-45d2-a071-88ef6b87571e"/>
    <xsd:import namespace="a61669de-85ec-4bc1-b2a0-bee4c0b163d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ServiceSearchProperties" minOccurs="0"/>
                <xsd:element ref="ns2:SharedWithUsers" minOccurs="0"/>
                <xsd:element ref="ns2:SharedWithDetail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edce67-78c8-45d2-a071-88ef6b87571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973a1e9-c5c1-4aac-afc8-7f0ead7a09db}" ma:internalName="TaxCatchAll" ma:showField="CatchAllData" ma:web="44edce67-78c8-45d2-a071-88ef6b8757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669de-85ec-4bc1-b2a0-bee4c0b163d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a61669de-85ec-4bc1-b2a0-bee4c0b163d1">
      <Terms xmlns="http://schemas.microsoft.com/office/infopath/2007/PartnerControls"/>
    </lcf76f155ced4ddcb4097134ff3c332f>
    <TaxCatchAll xmlns="44edce67-78c8-45d2-a071-88ef6b87571e" xsi:nil="true"/>
    <_dlc_DocId xmlns="44edce67-78c8-45d2-a071-88ef6b87571e">PV25X54MA5AD-1543477974-109</_dlc_DocId>
    <_dlc_DocIdUrl xmlns="44edce67-78c8-45d2-a071-88ef6b87571e">
      <Url>https://stateofwa.sharepoint.com/sites/DOH-hsqa/ochs/emstc/_layouts/15/DocIdRedir.aspx?ID=PV25X54MA5AD-1543477974-109</Url>
      <Description>PV25X54MA5AD-1543477974-109</Description>
    </_dlc_DocIdUrl>
    <SharedWithUsers xmlns="44edce67-78c8-45d2-a071-88ef6b87571e">
      <UserInfo>
        <DisplayName>Felt, Dawn E (DOH)</DisplayName>
        <AccountId>308</AccountId>
        <AccountType/>
      </UserInfo>
      <UserInfo>
        <DisplayName>Rinita Cook</DisplayName>
        <AccountId>5028</AccountId>
        <AccountType/>
      </UserInfo>
      <UserInfo>
        <DisplayName>Tamarah Hoffman</DisplayName>
        <AccountId>5029</AccountId>
        <AccountType/>
      </UserInfo>
      <UserInfo>
        <DisplayName>sford</DisplayName>
        <AccountId>5030</AccountId>
        <AccountType/>
      </UserInfo>
      <UserInfo>
        <DisplayName>Hayes, Jill P (DOH)</DisplayName>
        <AccountId>39</AccountId>
        <AccountType/>
      </UserInfo>
      <UserInfo>
        <DisplayName>Studebaker, Sarah  (DOH)</DisplayName>
        <AccountId>45</AccountId>
        <AccountType/>
      </UserInfo>
    </SharedWithUsers>
  </documentManagement>
</p:properties>
</file>

<file path=customXml/itemProps1.xml><?xml version="1.0" encoding="utf-8"?>
<ds:datastoreItem xmlns:ds="http://schemas.openxmlformats.org/officeDocument/2006/customXml" ds:itemID="{54CF989D-E618-45AC-8A69-CE9142435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edce67-78c8-45d2-a071-88ef6b87571e"/>
    <ds:schemaRef ds:uri="a61669de-85ec-4bc1-b2a0-bee4c0b163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865247-BFF8-4094-A1E3-953AAF601841}">
  <ds:schemaRefs>
    <ds:schemaRef ds:uri="http://schemas.microsoft.com/sharepoint/v3/contenttype/forms"/>
  </ds:schemaRefs>
</ds:datastoreItem>
</file>

<file path=customXml/itemProps3.xml><?xml version="1.0" encoding="utf-8"?>
<ds:datastoreItem xmlns:ds="http://schemas.openxmlformats.org/officeDocument/2006/customXml" ds:itemID="{4396BD78-973C-4C22-A6A8-6FF6841DCB3C}">
  <ds:schemaRefs>
    <ds:schemaRef ds:uri="http://schemas.microsoft.com/sharepoint/events"/>
  </ds:schemaRefs>
</ds:datastoreItem>
</file>

<file path=customXml/itemProps4.xml><?xml version="1.0" encoding="utf-8"?>
<ds:datastoreItem xmlns:ds="http://schemas.openxmlformats.org/officeDocument/2006/customXml" ds:itemID="{19DCB941-C581-444C-8E3C-E94646AACC21}">
  <ds:schemaRefs>
    <ds:schemaRef ds:uri="http://schemas.microsoft.com/office/infopath/2007/PartnerControls"/>
    <ds:schemaRef ds:uri="http://schemas.microsoft.com/office/2006/documentManagement/types"/>
    <ds:schemaRef ds:uri="http://purl.org/dc/elements/1.1/"/>
    <ds:schemaRef ds:uri="http://purl.org/dc/terms/"/>
    <ds:schemaRef ds:uri="http://purl.org/dc/dcmitype/"/>
    <ds:schemaRef ds:uri="http://schemas.microsoft.com/office/2006/metadata/properties"/>
    <ds:schemaRef ds:uri="44edce67-78c8-45d2-a071-88ef6b87571e"/>
    <ds:schemaRef ds:uri="http://www.w3.org/XML/1998/namespace"/>
    <ds:schemaRef ds:uri="http://schemas.openxmlformats.org/package/2006/metadata/core-properties"/>
    <ds:schemaRef ds:uri="a61669de-85ec-4bc1-b2a0-bee4c0b163d1"/>
  </ds:schemaRefs>
</ds:datastoreItem>
</file>

<file path=docProps/app.xml><?xml version="1.0" encoding="utf-8"?>
<Properties xmlns="http://schemas.openxmlformats.org/officeDocument/2006/extended-properties" xmlns:vt="http://schemas.openxmlformats.org/officeDocument/2006/docPropsVTypes">
  <Template/>
  <TotalTime>12151</TotalTime>
  <Words>15438</Words>
  <Application>Microsoft Office PowerPoint</Application>
  <PresentationFormat>On-screen Show (4:3)</PresentationFormat>
  <Paragraphs>3016</Paragraphs>
  <Slides>160</Slides>
  <Notes>159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160</vt:i4>
      </vt:variant>
    </vt:vector>
  </HeadingPairs>
  <TitlesOfParts>
    <vt:vector size="169" baseType="lpstr">
      <vt:lpstr>Aptos</vt:lpstr>
      <vt:lpstr>Aptos Display</vt:lpstr>
      <vt:lpstr>Arial</vt:lpstr>
      <vt:lpstr>Calibri</vt:lpstr>
      <vt:lpstr>Century Gothic</vt:lpstr>
      <vt:lpstr>Courier New</vt:lpstr>
      <vt:lpstr>Wingdings</vt:lpstr>
      <vt:lpstr>Office Theme</vt:lpstr>
      <vt:lpstr>Custom Design</vt:lpstr>
      <vt:lpstr>Intravenous Therapy </vt:lpstr>
      <vt:lpstr>Introduction </vt:lpstr>
      <vt:lpstr>Objectives</vt:lpstr>
      <vt:lpstr>Participant Requirements</vt:lpstr>
      <vt:lpstr>Course Length</vt:lpstr>
      <vt:lpstr>Course Completion Requirements</vt:lpstr>
      <vt:lpstr>Education / Training Maintenance</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Patient Assessment &amp; Clinical Decision Making</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Overview of Human Systems</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Assessment &amp; Management of Shock</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IV &amp; IO Line Placement &amp; Infusion</vt:lpstr>
      <vt:lpstr>PowerPoint Presentation</vt:lpstr>
    </vt:vector>
  </TitlesOfParts>
  <Company>Washington State Department of Health; Health Systems Quality Assurance; Office of Community Health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EMT Special Skill IV Therapy</dc:title>
  <dc:subject>EMT IV Therapy Curriculum PPT</dc:subject>
  <dc:creator>Washington State Department of Health – Health Systems Quality Assurance – Emergency Care Systems</dc:creator>
  <cp:keywords>IV therapy, EMT, Special skills, Training, Education</cp:keywords>
  <cp:lastModifiedBy>Pedlar, Andrea R (DOH)</cp:lastModifiedBy>
  <cp:revision>276</cp:revision>
  <cp:lastPrinted>2019-06-24T22:33:15Z</cp:lastPrinted>
  <dcterms:created xsi:type="dcterms:W3CDTF">2018-03-05T22:02:38Z</dcterms:created>
  <dcterms:modified xsi:type="dcterms:W3CDTF">2024-07-08T23:01:16Z</dcterms:modified>
  <cp:category>IV therapy curriculum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0x0101005DD53B13411DF54F83CBFE4D95FEA0D8</vt:lpwstr>
  </property>
  <property fmtid="{D5CDD505-2E9C-101B-9397-08002B2CF9AE}" pid="3" name="_dlc_DocIdItemGuid">
    <vt:lpwstr>f640e05c-14de-4082-a60c-89c409cdcca4</vt:lpwstr>
  </property>
  <property fmtid="{D5CDD505-2E9C-101B-9397-08002B2CF9AE}" pid="4" name="MSIP_Label_1520fa42-cf58-4c22-8b93-58cf1d3bd1cb_Enabled">
    <vt:lpwstr>true</vt:lpwstr>
  </property>
  <property fmtid="{D5CDD505-2E9C-101B-9397-08002B2CF9AE}" pid="5" name="MSIP_Label_1520fa42-cf58-4c22-8b93-58cf1d3bd1cb_SetDate">
    <vt:lpwstr>2023-01-30T22:00:56Z</vt:lpwstr>
  </property>
  <property fmtid="{D5CDD505-2E9C-101B-9397-08002B2CF9AE}" pid="6" name="MSIP_Label_1520fa42-cf58-4c22-8b93-58cf1d3bd1cb_Method">
    <vt:lpwstr>Standard</vt:lpwstr>
  </property>
  <property fmtid="{D5CDD505-2E9C-101B-9397-08002B2CF9AE}" pid="7" name="MSIP_Label_1520fa42-cf58-4c22-8b93-58cf1d3bd1cb_Name">
    <vt:lpwstr>Public Information</vt:lpwstr>
  </property>
  <property fmtid="{D5CDD505-2E9C-101B-9397-08002B2CF9AE}" pid="8" name="MSIP_Label_1520fa42-cf58-4c22-8b93-58cf1d3bd1cb_SiteId">
    <vt:lpwstr>11d0e217-264e-400a-8ba0-57dcc127d72d</vt:lpwstr>
  </property>
  <property fmtid="{D5CDD505-2E9C-101B-9397-08002B2CF9AE}" pid="9" name="MSIP_Label_1520fa42-cf58-4c22-8b93-58cf1d3bd1cb_ActionId">
    <vt:lpwstr>10ad2151-84a9-477a-ac81-c348b3cde961</vt:lpwstr>
  </property>
  <property fmtid="{D5CDD505-2E9C-101B-9397-08002B2CF9AE}" pid="10" name="MSIP_Label_1520fa42-cf58-4c22-8b93-58cf1d3bd1cb_ContentBits">
    <vt:lpwstr>0</vt:lpwstr>
  </property>
  <property fmtid="{D5CDD505-2E9C-101B-9397-08002B2CF9AE}" pid="11" name="MediaServiceImageTags">
    <vt:lpwstr/>
  </property>
</Properties>
</file>