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4.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7.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drawings/drawing3.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4" r:id="rId3"/>
    <p:sldMasterId id="2147483673" r:id="rId4"/>
  </p:sldMasterIdLst>
  <p:notesMasterIdLst>
    <p:notesMasterId r:id="rId79"/>
  </p:notesMasterIdLst>
  <p:sldIdLst>
    <p:sldId id="257" r:id="rId5"/>
    <p:sldId id="264" r:id="rId6"/>
    <p:sldId id="298" r:id="rId7"/>
    <p:sldId id="329" r:id="rId8"/>
    <p:sldId id="349" r:id="rId9"/>
    <p:sldId id="362" r:id="rId10"/>
    <p:sldId id="315" r:id="rId11"/>
    <p:sldId id="331" r:id="rId12"/>
    <p:sldId id="332" r:id="rId13"/>
    <p:sldId id="333" r:id="rId14"/>
    <p:sldId id="334" r:id="rId15"/>
    <p:sldId id="335" r:id="rId16"/>
    <p:sldId id="365" r:id="rId17"/>
    <p:sldId id="366" r:id="rId18"/>
    <p:sldId id="372" r:id="rId19"/>
    <p:sldId id="367" r:id="rId20"/>
    <p:sldId id="369" r:id="rId21"/>
    <p:sldId id="370" r:id="rId22"/>
    <p:sldId id="371" r:id="rId23"/>
    <p:sldId id="336" r:id="rId24"/>
    <p:sldId id="352" r:id="rId25"/>
    <p:sldId id="374" r:id="rId26"/>
    <p:sldId id="337" r:id="rId27"/>
    <p:sldId id="338" r:id="rId28"/>
    <p:sldId id="340" r:id="rId29"/>
    <p:sldId id="339" r:id="rId30"/>
    <p:sldId id="341" r:id="rId31"/>
    <p:sldId id="342" r:id="rId32"/>
    <p:sldId id="343" r:id="rId33"/>
    <p:sldId id="344" r:id="rId34"/>
    <p:sldId id="345" r:id="rId35"/>
    <p:sldId id="346" r:id="rId36"/>
    <p:sldId id="353" r:id="rId37"/>
    <p:sldId id="347" r:id="rId38"/>
    <p:sldId id="375" r:id="rId39"/>
    <p:sldId id="379" r:id="rId40"/>
    <p:sldId id="348" r:id="rId41"/>
    <p:sldId id="299" r:id="rId42"/>
    <p:sldId id="316" r:id="rId43"/>
    <p:sldId id="351" r:id="rId44"/>
    <p:sldId id="318" r:id="rId45"/>
    <p:sldId id="382" r:id="rId46"/>
    <p:sldId id="383" r:id="rId47"/>
    <p:sldId id="319" r:id="rId48"/>
    <p:sldId id="297" r:id="rId49"/>
    <p:sldId id="300" r:id="rId50"/>
    <p:sldId id="320" r:id="rId51"/>
    <p:sldId id="321" r:id="rId52"/>
    <p:sldId id="322" r:id="rId53"/>
    <p:sldId id="323" r:id="rId54"/>
    <p:sldId id="350" r:id="rId55"/>
    <p:sldId id="325" r:id="rId56"/>
    <p:sldId id="326" r:id="rId57"/>
    <p:sldId id="327" r:id="rId58"/>
    <p:sldId id="328" r:id="rId59"/>
    <p:sldId id="278" r:id="rId60"/>
    <p:sldId id="279" r:id="rId61"/>
    <p:sldId id="302" r:id="rId62"/>
    <p:sldId id="281" r:id="rId63"/>
    <p:sldId id="304" r:id="rId64"/>
    <p:sldId id="303" r:id="rId65"/>
    <p:sldId id="282" r:id="rId66"/>
    <p:sldId id="378" r:id="rId67"/>
    <p:sldId id="376" r:id="rId68"/>
    <p:sldId id="377" r:id="rId69"/>
    <p:sldId id="360" r:id="rId70"/>
    <p:sldId id="354" r:id="rId71"/>
    <p:sldId id="355" r:id="rId72"/>
    <p:sldId id="356" r:id="rId73"/>
    <p:sldId id="357" r:id="rId74"/>
    <p:sldId id="358" r:id="rId75"/>
    <p:sldId id="380" r:id="rId76"/>
    <p:sldId id="381" r:id="rId77"/>
    <p:sldId id="261" r:id="rId7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5D9C"/>
    <a:srgbClr val="509E2F"/>
    <a:srgbClr val="0077C8"/>
    <a:srgbClr val="F8E08E"/>
    <a:srgbClr val="74CB51"/>
    <a:srgbClr val="97D700"/>
    <a:srgbClr val="B1C4CF"/>
    <a:srgbClr val="5B7F95"/>
    <a:srgbClr val="3FB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4872" autoAdjust="0"/>
  </p:normalViewPr>
  <p:slideViewPr>
    <p:cSldViewPr snapToGrid="0">
      <p:cViewPr varScale="1">
        <p:scale>
          <a:sx n="84" d="100"/>
          <a:sy n="84" d="100"/>
        </p:scale>
        <p:origin x="504" y="82"/>
      </p:cViewPr>
      <p:guideLst>
        <p:guide orient="horz" pos="2160"/>
        <p:guide pos="3840"/>
      </p:guideLst>
    </p:cSldViewPr>
  </p:slideViewPr>
  <p:outlineViewPr>
    <p:cViewPr>
      <p:scale>
        <a:sx n="33" d="100"/>
        <a:sy n="33" d="100"/>
      </p:scale>
      <p:origin x="0" y="-2876"/>
    </p:cViewPr>
  </p:outlineViewPr>
  <p:notesTextViewPr>
    <p:cViewPr>
      <p:scale>
        <a:sx n="1" d="1"/>
        <a:sy n="1" d="1"/>
      </p:scale>
      <p:origin x="0" y="0"/>
    </p:cViewPr>
  </p:notesTextViewPr>
  <p:notesViewPr>
    <p:cSldViewPr snapToGrid="0">
      <p:cViewPr varScale="1">
        <p:scale>
          <a:sx n="79" d="100"/>
          <a:sy n="79" d="100"/>
        </p:scale>
        <p:origin x="390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tinbradley\AppData\Local\Microsoft\Windows\Temporary%20Internet%20Files\Content.Outlook\A5HNBSB2\Chronic%20use%20August%2029th%202016.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3.xml"/><Relationship Id="rId4" Type="http://schemas.openxmlformats.org/officeDocument/2006/relationships/oleObject" Target="file:///\\dshsapoly80801.dshs.wa.lcl\aim\MAT%20Cost%20analyses\MAT_summary_grp1_5_demog_7_14.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endless\AppData\Local\Microsoft\Windows\INetCache\Content.Outlook\DDZZ994K\Updated%20HYS_30-Day_PK_Use.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oleObject" Target="file:///\\doh\user\fr\mar4303\Desktop\ask.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crw1303\AppData\Local\Microsoft\Windows\INetCache\Content.Outlook\2BUAH4WM\percent%20acute%20Rx%20by%20days%20supply%20stacked.xlsx" TargetMode="Externa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rw1303\AppData\Local\Microsoft\Windows\INetCache\Content.Outlook\2BUAH4WM\polysubstance_venn_data_20180823.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942038495188"/>
          <c:y val="5.0925925925925902E-2"/>
          <c:w val="0.80783573928259"/>
          <c:h val="0.70207494896471301"/>
        </c:manualLayout>
      </c:layout>
      <c:scatterChart>
        <c:scatterStyle val="smoothMarker"/>
        <c:varyColors val="0"/>
        <c:ser>
          <c:idx val="7"/>
          <c:order val="0"/>
          <c:tx>
            <c:v>One year probability</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'Base case daily'!$A$2:$A$41</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'Base case daily'!$I$2:$I$41</c:f>
              <c:numCache>
                <c:formatCode>General</c:formatCode>
                <c:ptCount val="40"/>
                <c:pt idx="0">
                  <c:v>6</c:v>
                </c:pt>
                <c:pt idx="1">
                  <c:v>6.09</c:v>
                </c:pt>
                <c:pt idx="2">
                  <c:v>6.77</c:v>
                </c:pt>
                <c:pt idx="3">
                  <c:v>8.09</c:v>
                </c:pt>
                <c:pt idx="4">
                  <c:v>9.2000000000000011</c:v>
                </c:pt>
                <c:pt idx="5">
                  <c:v>11.52</c:v>
                </c:pt>
                <c:pt idx="6">
                  <c:v>12.26</c:v>
                </c:pt>
                <c:pt idx="7">
                  <c:v>13.52</c:v>
                </c:pt>
                <c:pt idx="8">
                  <c:v>14.38</c:v>
                </c:pt>
                <c:pt idx="9">
                  <c:v>14.73</c:v>
                </c:pt>
                <c:pt idx="10">
                  <c:v>16.54</c:v>
                </c:pt>
                <c:pt idx="11">
                  <c:v>16.96</c:v>
                </c:pt>
                <c:pt idx="12">
                  <c:v>17.510000000000009</c:v>
                </c:pt>
                <c:pt idx="13">
                  <c:v>18.010000000000009</c:v>
                </c:pt>
                <c:pt idx="14">
                  <c:v>18.440000000000001</c:v>
                </c:pt>
                <c:pt idx="15">
                  <c:v>19.670000000000009</c:v>
                </c:pt>
                <c:pt idx="16">
                  <c:v>20.14</c:v>
                </c:pt>
                <c:pt idx="17">
                  <c:v>20.599999999999991</c:v>
                </c:pt>
                <c:pt idx="18">
                  <c:v>21.02999999999999</c:v>
                </c:pt>
                <c:pt idx="19">
                  <c:v>21.44</c:v>
                </c:pt>
                <c:pt idx="20">
                  <c:v>22.46</c:v>
                </c:pt>
                <c:pt idx="21">
                  <c:v>22.89</c:v>
                </c:pt>
                <c:pt idx="22">
                  <c:v>23.38</c:v>
                </c:pt>
                <c:pt idx="23">
                  <c:v>23.84</c:v>
                </c:pt>
                <c:pt idx="24">
                  <c:v>24.29</c:v>
                </c:pt>
                <c:pt idx="25">
                  <c:v>24.83</c:v>
                </c:pt>
                <c:pt idx="26">
                  <c:v>25.27</c:v>
                </c:pt>
                <c:pt idx="27">
                  <c:v>25.71</c:v>
                </c:pt>
                <c:pt idx="28">
                  <c:v>26.169999999999991</c:v>
                </c:pt>
                <c:pt idx="29">
                  <c:v>26.61</c:v>
                </c:pt>
                <c:pt idx="30">
                  <c:v>29.849999999999991</c:v>
                </c:pt>
                <c:pt idx="31">
                  <c:v>30.63000000000001</c:v>
                </c:pt>
                <c:pt idx="32">
                  <c:v>31.45</c:v>
                </c:pt>
                <c:pt idx="33">
                  <c:v>32.28</c:v>
                </c:pt>
                <c:pt idx="34">
                  <c:v>33.13000000000001</c:v>
                </c:pt>
                <c:pt idx="35">
                  <c:v>33.89</c:v>
                </c:pt>
                <c:pt idx="36">
                  <c:v>34.660000000000011</c:v>
                </c:pt>
                <c:pt idx="37">
                  <c:v>35.340000000000003</c:v>
                </c:pt>
                <c:pt idx="38">
                  <c:v>36.04</c:v>
                </c:pt>
                <c:pt idx="39">
                  <c:v>36.720000000000013</c:v>
                </c:pt>
              </c:numCache>
            </c:numRef>
          </c:yVal>
          <c:smooth val="1"/>
          <c:extLst xmlns:c16r2="http://schemas.microsoft.com/office/drawing/2015/06/chart">
            <c:ext xmlns:c16="http://schemas.microsoft.com/office/drawing/2014/chart" uri="{C3380CC4-5D6E-409C-BE32-E72D297353CC}">
              <c16:uniqueId val="{00000000-F33C-4546-9E72-107BEFE52059}"/>
            </c:ext>
          </c:extLst>
        </c:ser>
        <c:ser>
          <c:idx val="8"/>
          <c:order val="1"/>
          <c:tx>
            <c:v>Three year probability</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'Base case daily'!$A$2:$A$41</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'Base case daily'!$J$2:$J$41</c:f>
              <c:numCache>
                <c:formatCode>General</c:formatCode>
                <c:ptCount val="40"/>
                <c:pt idx="0">
                  <c:v>2.92</c:v>
                </c:pt>
                <c:pt idx="1">
                  <c:v>2.98</c:v>
                </c:pt>
                <c:pt idx="2">
                  <c:v>3.35</c:v>
                </c:pt>
                <c:pt idx="3">
                  <c:v>4.08</c:v>
                </c:pt>
                <c:pt idx="4">
                  <c:v>4.7</c:v>
                </c:pt>
                <c:pt idx="5">
                  <c:v>6</c:v>
                </c:pt>
                <c:pt idx="6">
                  <c:v>6.44</c:v>
                </c:pt>
                <c:pt idx="7">
                  <c:v>7.1800000000000006</c:v>
                </c:pt>
                <c:pt idx="8">
                  <c:v>7.71</c:v>
                </c:pt>
                <c:pt idx="9">
                  <c:v>7.93</c:v>
                </c:pt>
                <c:pt idx="10">
                  <c:v>9.0300000000000011</c:v>
                </c:pt>
                <c:pt idx="11">
                  <c:v>9.2900000000000009</c:v>
                </c:pt>
                <c:pt idx="12">
                  <c:v>9.6399999999999988</c:v>
                </c:pt>
                <c:pt idx="13">
                  <c:v>9.94</c:v>
                </c:pt>
                <c:pt idx="14">
                  <c:v>10.210000000000001</c:v>
                </c:pt>
                <c:pt idx="15">
                  <c:v>11.02</c:v>
                </c:pt>
                <c:pt idx="16">
                  <c:v>11.33</c:v>
                </c:pt>
                <c:pt idx="17">
                  <c:v>11.63</c:v>
                </c:pt>
                <c:pt idx="18">
                  <c:v>11.9</c:v>
                </c:pt>
                <c:pt idx="19">
                  <c:v>12.16</c:v>
                </c:pt>
                <c:pt idx="20">
                  <c:v>12.83</c:v>
                </c:pt>
                <c:pt idx="21">
                  <c:v>13.1</c:v>
                </c:pt>
                <c:pt idx="22">
                  <c:v>13.41</c:v>
                </c:pt>
                <c:pt idx="23">
                  <c:v>13.72</c:v>
                </c:pt>
                <c:pt idx="24">
                  <c:v>14.02</c:v>
                </c:pt>
                <c:pt idx="25">
                  <c:v>14.4</c:v>
                </c:pt>
                <c:pt idx="26">
                  <c:v>14.69</c:v>
                </c:pt>
                <c:pt idx="27">
                  <c:v>14.99</c:v>
                </c:pt>
                <c:pt idx="28">
                  <c:v>15.29</c:v>
                </c:pt>
                <c:pt idx="29">
                  <c:v>15.58</c:v>
                </c:pt>
                <c:pt idx="30">
                  <c:v>17.940000000000001</c:v>
                </c:pt>
                <c:pt idx="31">
                  <c:v>18.47</c:v>
                </c:pt>
                <c:pt idx="32">
                  <c:v>19</c:v>
                </c:pt>
                <c:pt idx="33">
                  <c:v>19.53</c:v>
                </c:pt>
                <c:pt idx="34">
                  <c:v>20.14</c:v>
                </c:pt>
                <c:pt idx="35">
                  <c:v>20.66</c:v>
                </c:pt>
                <c:pt idx="36">
                  <c:v>21.17</c:v>
                </c:pt>
                <c:pt idx="37">
                  <c:v>21.67</c:v>
                </c:pt>
                <c:pt idx="38">
                  <c:v>22.16</c:v>
                </c:pt>
                <c:pt idx="39">
                  <c:v>22.650000000000009</c:v>
                </c:pt>
              </c:numCache>
            </c:numRef>
          </c:yVal>
          <c:smooth val="1"/>
          <c:extLst xmlns:c16r2="http://schemas.microsoft.com/office/drawing/2015/06/chart">
            <c:ext xmlns:c16="http://schemas.microsoft.com/office/drawing/2014/chart" uri="{C3380CC4-5D6E-409C-BE32-E72D297353CC}">
              <c16:uniqueId val="{00000001-F33C-4546-9E72-107BEFE52059}"/>
            </c:ext>
          </c:extLst>
        </c:ser>
        <c:dLbls>
          <c:showLegendKey val="0"/>
          <c:showVal val="0"/>
          <c:showCatName val="0"/>
          <c:showSerName val="0"/>
          <c:showPercent val="0"/>
          <c:showBubbleSize val="0"/>
        </c:dLbls>
        <c:axId val="338907112"/>
        <c:axId val="338905936"/>
      </c:scatterChart>
      <c:valAx>
        <c:axId val="3389071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i="0" baseline="0">
                    <a:solidFill>
                      <a:schemeClr val="tx1"/>
                    </a:solidFill>
                    <a:effectLst/>
                  </a:rPr>
                  <a:t>Number of days of first episode of opioid use</a:t>
                </a:r>
                <a:endParaRPr lang="en-US" sz="1600" b="1">
                  <a:solidFill>
                    <a:schemeClr val="tx1"/>
                  </a:solidFill>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905936"/>
        <c:crosses val="autoZero"/>
        <c:crossBetween val="midCat"/>
      </c:valAx>
      <c:valAx>
        <c:axId val="338905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b="0" i="0" baseline="0">
                    <a:solidFill>
                      <a:schemeClr val="tx1"/>
                    </a:solidFill>
                    <a:effectLst/>
                  </a:rPr>
                  <a:t>Probability of continuing use in %</a:t>
                </a:r>
                <a:endParaRPr lang="en-US" sz="1600">
                  <a:solidFill>
                    <a:schemeClr val="tx1"/>
                  </a:solidFill>
                  <a:effectLst/>
                </a:endParaRPr>
              </a:p>
            </c:rich>
          </c:tx>
          <c:layout>
            <c:manualLayout>
              <c:xMode val="edge"/>
              <c:yMode val="edge"/>
              <c:x val="7.1464694758374497E-2"/>
              <c:y val="0.17136748866696699"/>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907112"/>
        <c:crosses val="autoZero"/>
        <c:crossBetween val="midCat"/>
      </c:valAx>
      <c:spPr>
        <a:noFill/>
        <a:ln>
          <a:noFill/>
        </a:ln>
        <a:effectLst/>
      </c:spPr>
    </c:plotArea>
    <c:legend>
      <c:legendPos val="b"/>
      <c:layout>
        <c:manualLayout>
          <c:xMode val="edge"/>
          <c:yMode val="edge"/>
          <c:x val="9.5653790183395607E-2"/>
          <c:y val="0.85424444447557502"/>
          <c:w val="0.852736439195101"/>
          <c:h val="9.492381160688249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accent6"/>
      </a:solid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841897028108915E-5"/>
          <c:y val="4.3000653399486125E-2"/>
          <c:w val="0.77351608732862798"/>
          <c:h val="0.80224456873951977"/>
        </c:manualLayout>
      </c:layout>
      <c:barChart>
        <c:barDir val="col"/>
        <c:grouping val="clustered"/>
        <c:varyColors val="0"/>
        <c:ser>
          <c:idx val="0"/>
          <c:order val="0"/>
          <c:tx>
            <c:strRef>
              <c:f>'7 17 graphs'!$B$2</c:f>
              <c:strCache>
                <c:ptCount val="1"/>
                <c:pt idx="0">
                  <c:v>Any MAT</c:v>
                </c:pt>
              </c:strCache>
            </c:strRef>
          </c:tx>
          <c:spPr>
            <a:solidFill>
              <a:srgbClr val="0077C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'7 17 graphs'!$A$3:$A$6</c:f>
              <c:numCache>
                <c:formatCode>General</c:formatCode>
                <c:ptCount val="4"/>
                <c:pt idx="0">
                  <c:v>2013</c:v>
                </c:pt>
                <c:pt idx="1">
                  <c:v>2014</c:v>
                </c:pt>
                <c:pt idx="2">
                  <c:v>2015</c:v>
                </c:pt>
                <c:pt idx="3">
                  <c:v>2016</c:v>
                </c:pt>
              </c:numCache>
            </c:numRef>
          </c:cat>
          <c:val>
            <c:numRef>
              <c:f>'7 17 graphs'!$B$3:$B$6</c:f>
              <c:numCache>
                <c:formatCode>#,##0</c:formatCode>
                <c:ptCount val="4"/>
                <c:pt idx="0">
                  <c:v>4947</c:v>
                </c:pt>
                <c:pt idx="1">
                  <c:v>9839</c:v>
                </c:pt>
                <c:pt idx="2">
                  <c:v>13056</c:v>
                </c:pt>
                <c:pt idx="3">
                  <c:v>15259</c:v>
                </c:pt>
              </c:numCache>
            </c:numRef>
          </c:val>
          <c:extLst xmlns:c16r2="http://schemas.microsoft.com/office/drawing/2015/06/chart">
            <c:ext xmlns:c16="http://schemas.microsoft.com/office/drawing/2014/chart" uri="{C3380CC4-5D6E-409C-BE32-E72D297353CC}">
              <c16:uniqueId val="{00000000-9BC5-4AB9-B3CC-D8B837660DEF}"/>
            </c:ext>
          </c:extLst>
        </c:ser>
        <c:ser>
          <c:idx val="1"/>
          <c:order val="1"/>
          <c:tx>
            <c:strRef>
              <c:f>'7 17 graphs'!$C$2</c:f>
              <c:strCache>
                <c:ptCount val="1"/>
                <c:pt idx="0">
                  <c:v>Methadone MAT</c:v>
                </c:pt>
              </c:strCache>
            </c:strRef>
          </c:tx>
          <c:spPr>
            <a:solidFill>
              <a:srgbClr val="F8E0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'7 17 graphs'!$A$3:$A$6</c:f>
              <c:numCache>
                <c:formatCode>General</c:formatCode>
                <c:ptCount val="4"/>
                <c:pt idx="0">
                  <c:v>2013</c:v>
                </c:pt>
                <c:pt idx="1">
                  <c:v>2014</c:v>
                </c:pt>
                <c:pt idx="2">
                  <c:v>2015</c:v>
                </c:pt>
                <c:pt idx="3">
                  <c:v>2016</c:v>
                </c:pt>
              </c:numCache>
            </c:numRef>
          </c:cat>
          <c:val>
            <c:numRef>
              <c:f>'7 17 graphs'!$C$3:$C$6</c:f>
              <c:numCache>
                <c:formatCode>#,##0</c:formatCode>
                <c:ptCount val="4"/>
                <c:pt idx="0">
                  <c:v>4017</c:v>
                </c:pt>
                <c:pt idx="1">
                  <c:v>6916</c:v>
                </c:pt>
                <c:pt idx="2">
                  <c:v>8257</c:v>
                </c:pt>
                <c:pt idx="3">
                  <c:v>7300</c:v>
                </c:pt>
              </c:numCache>
            </c:numRef>
          </c:val>
          <c:extLst xmlns:c16r2="http://schemas.microsoft.com/office/drawing/2015/06/chart">
            <c:ext xmlns:c16="http://schemas.microsoft.com/office/drawing/2014/chart" uri="{C3380CC4-5D6E-409C-BE32-E72D297353CC}">
              <c16:uniqueId val="{00000001-9BC5-4AB9-B3CC-D8B837660DEF}"/>
            </c:ext>
          </c:extLst>
        </c:ser>
        <c:ser>
          <c:idx val="2"/>
          <c:order val="2"/>
          <c:tx>
            <c:strRef>
              <c:f>'7 17 graphs'!$D$2</c:f>
              <c:strCache>
                <c:ptCount val="1"/>
                <c:pt idx="0">
                  <c:v>Buperenorphine MAT</c:v>
                </c:pt>
              </c:strCache>
            </c:strRef>
          </c:tx>
          <c:spPr>
            <a:solidFill>
              <a:srgbClr val="509E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'7 17 graphs'!$A$3:$A$6</c:f>
              <c:numCache>
                <c:formatCode>General</c:formatCode>
                <c:ptCount val="4"/>
                <c:pt idx="0">
                  <c:v>2013</c:v>
                </c:pt>
                <c:pt idx="1">
                  <c:v>2014</c:v>
                </c:pt>
                <c:pt idx="2">
                  <c:v>2015</c:v>
                </c:pt>
                <c:pt idx="3">
                  <c:v>2016</c:v>
                </c:pt>
              </c:numCache>
            </c:numRef>
          </c:cat>
          <c:val>
            <c:numRef>
              <c:f>'7 17 graphs'!$D$3:$D$6</c:f>
              <c:numCache>
                <c:formatCode>#,##0</c:formatCode>
                <c:ptCount val="4"/>
                <c:pt idx="0">
                  <c:v>984</c:v>
                </c:pt>
                <c:pt idx="1">
                  <c:v>3080</c:v>
                </c:pt>
                <c:pt idx="2">
                  <c:v>5021</c:v>
                </c:pt>
                <c:pt idx="3">
                  <c:v>8297</c:v>
                </c:pt>
              </c:numCache>
            </c:numRef>
          </c:val>
          <c:extLst xmlns:c16r2="http://schemas.microsoft.com/office/drawing/2015/06/chart">
            <c:ext xmlns:c16="http://schemas.microsoft.com/office/drawing/2014/chart" uri="{C3380CC4-5D6E-409C-BE32-E72D297353CC}">
              <c16:uniqueId val="{00000002-9BC5-4AB9-B3CC-D8B837660DEF}"/>
            </c:ext>
          </c:extLst>
        </c:ser>
        <c:dLbls>
          <c:showLegendKey val="0"/>
          <c:showVal val="0"/>
          <c:showCatName val="0"/>
          <c:showSerName val="0"/>
          <c:showPercent val="0"/>
          <c:showBubbleSize val="0"/>
        </c:dLbls>
        <c:gapWidth val="219"/>
        <c:overlap val="-27"/>
        <c:axId val="341676608"/>
        <c:axId val="341673472"/>
      </c:barChart>
      <c:catAx>
        <c:axId val="34167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1673472"/>
        <c:crosses val="autoZero"/>
        <c:auto val="1"/>
        <c:lblAlgn val="ctr"/>
        <c:lblOffset val="100"/>
        <c:noMultiLvlLbl val="0"/>
      </c:catAx>
      <c:valAx>
        <c:axId val="341673472"/>
        <c:scaling>
          <c:orientation val="minMax"/>
        </c:scaling>
        <c:delete val="1"/>
        <c:axPos val="l"/>
        <c:numFmt formatCode="#,##0" sourceLinked="1"/>
        <c:majorTickMark val="none"/>
        <c:minorTickMark val="none"/>
        <c:tickLblPos val="nextTo"/>
        <c:crossAx val="341676608"/>
        <c:crosses val="autoZero"/>
        <c:crossBetween val="between"/>
      </c:valAx>
      <c:spPr>
        <a:noFill/>
        <a:ln>
          <a:noFill/>
        </a:ln>
        <a:effectLst/>
      </c:spPr>
    </c:plotArea>
    <c:legend>
      <c:legendPos val="b"/>
      <c:layout>
        <c:manualLayout>
          <c:xMode val="edge"/>
          <c:yMode val="edge"/>
          <c:x val="0.12408462945426713"/>
          <c:y val="0.91720046633995711"/>
          <c:w val="0.87044675634656044"/>
          <c:h val="7.443260762668603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090063122275002E-2"/>
          <c:y val="3.6105959344873949E-2"/>
          <c:w val="0.93175842172620982"/>
          <c:h val="0.82962733628050744"/>
        </c:manualLayout>
      </c:layout>
      <c:lineChart>
        <c:grouping val="standard"/>
        <c:varyColors val="0"/>
        <c:ser>
          <c:idx val="0"/>
          <c:order val="0"/>
          <c:tx>
            <c:strRef>
              <c:f>'All_2006-2016'!$B$1</c:f>
              <c:strCache>
                <c:ptCount val="1"/>
                <c:pt idx="0">
                  <c:v>8th Grade</c:v>
                </c:pt>
              </c:strCache>
            </c:strRef>
          </c:tx>
          <c:spPr>
            <a:ln w="28575" cap="rnd">
              <a:solidFill>
                <a:schemeClr val="accent1">
                  <a:lumMod val="60000"/>
                  <a:lumOff val="40000"/>
                </a:schemeClr>
              </a:solidFill>
              <a:round/>
            </a:ln>
            <a:effectLst/>
          </c:spPr>
          <c:marker>
            <c:symbol val="none"/>
          </c:marker>
          <c:cat>
            <c:numRef>
              <c:f>'All_2006-2016'!$A$2:$A$7</c:f>
              <c:numCache>
                <c:formatCode>General</c:formatCode>
                <c:ptCount val="6"/>
                <c:pt idx="0">
                  <c:v>2006</c:v>
                </c:pt>
                <c:pt idx="1">
                  <c:v>2008</c:v>
                </c:pt>
                <c:pt idx="2">
                  <c:v>2010</c:v>
                </c:pt>
                <c:pt idx="3">
                  <c:v>2012</c:v>
                </c:pt>
                <c:pt idx="4">
                  <c:v>2014</c:v>
                </c:pt>
                <c:pt idx="5">
                  <c:v>2016</c:v>
                </c:pt>
              </c:numCache>
            </c:numRef>
          </c:cat>
          <c:val>
            <c:numRef>
              <c:f>'All_2006-2016'!$B$2:$B$7</c:f>
              <c:numCache>
                <c:formatCode>0.0%</c:formatCode>
                <c:ptCount val="6"/>
                <c:pt idx="0">
                  <c:v>3.5999999999999997E-2</c:v>
                </c:pt>
                <c:pt idx="1">
                  <c:v>4.2999999999999997E-2</c:v>
                </c:pt>
                <c:pt idx="2">
                  <c:v>4.2999999999999997E-2</c:v>
                </c:pt>
                <c:pt idx="3">
                  <c:v>3.2000000000000001E-2</c:v>
                </c:pt>
                <c:pt idx="4">
                  <c:v>2.3E-2</c:v>
                </c:pt>
                <c:pt idx="5">
                  <c:v>2.1000000000000001E-2</c:v>
                </c:pt>
              </c:numCache>
            </c:numRef>
          </c:val>
          <c:smooth val="0"/>
          <c:extLst xmlns:c16r2="http://schemas.microsoft.com/office/drawing/2015/06/chart">
            <c:ext xmlns:c16="http://schemas.microsoft.com/office/drawing/2014/chart" uri="{C3380CC4-5D6E-409C-BE32-E72D297353CC}">
              <c16:uniqueId val="{00000002-9F84-48D6-B38A-B16ED294A9FA}"/>
            </c:ext>
          </c:extLst>
        </c:ser>
        <c:ser>
          <c:idx val="1"/>
          <c:order val="1"/>
          <c:tx>
            <c:strRef>
              <c:f>'All_2006-2016'!$C$1</c:f>
              <c:strCache>
                <c:ptCount val="1"/>
                <c:pt idx="0">
                  <c:v>10th Grade</c:v>
                </c:pt>
              </c:strCache>
            </c:strRef>
          </c:tx>
          <c:spPr>
            <a:ln w="28575" cap="rnd">
              <a:solidFill>
                <a:schemeClr val="accent1">
                  <a:lumMod val="75000"/>
                </a:schemeClr>
              </a:solidFill>
              <a:round/>
            </a:ln>
            <a:effectLst/>
          </c:spPr>
          <c:marker>
            <c:symbol val="none"/>
          </c:marker>
          <c:cat>
            <c:numRef>
              <c:f>'All_2006-2016'!$A$2:$A$7</c:f>
              <c:numCache>
                <c:formatCode>General</c:formatCode>
                <c:ptCount val="6"/>
                <c:pt idx="0">
                  <c:v>2006</c:v>
                </c:pt>
                <c:pt idx="1">
                  <c:v>2008</c:v>
                </c:pt>
                <c:pt idx="2">
                  <c:v>2010</c:v>
                </c:pt>
                <c:pt idx="3">
                  <c:v>2012</c:v>
                </c:pt>
                <c:pt idx="4">
                  <c:v>2014</c:v>
                </c:pt>
                <c:pt idx="5">
                  <c:v>2016</c:v>
                </c:pt>
              </c:numCache>
            </c:numRef>
          </c:cat>
          <c:val>
            <c:numRef>
              <c:f>'All_2006-2016'!$C$2:$C$7</c:f>
              <c:numCache>
                <c:formatCode>0.0%</c:formatCode>
                <c:ptCount val="6"/>
                <c:pt idx="0">
                  <c:v>0.1</c:v>
                </c:pt>
                <c:pt idx="1">
                  <c:v>9.5000000000000001E-2</c:v>
                </c:pt>
                <c:pt idx="2">
                  <c:v>8.3000000000000004E-2</c:v>
                </c:pt>
                <c:pt idx="3">
                  <c:v>0.06</c:v>
                </c:pt>
                <c:pt idx="4">
                  <c:v>4.5999999999999999E-2</c:v>
                </c:pt>
                <c:pt idx="5">
                  <c:v>4.3999999999999997E-2</c:v>
                </c:pt>
              </c:numCache>
            </c:numRef>
          </c:val>
          <c:smooth val="0"/>
          <c:extLst xmlns:c16r2="http://schemas.microsoft.com/office/drawing/2015/06/chart">
            <c:ext xmlns:c16="http://schemas.microsoft.com/office/drawing/2014/chart" uri="{C3380CC4-5D6E-409C-BE32-E72D297353CC}">
              <c16:uniqueId val="{00000007-9F84-48D6-B38A-B16ED294A9FA}"/>
            </c:ext>
          </c:extLst>
        </c:ser>
        <c:ser>
          <c:idx val="2"/>
          <c:order val="2"/>
          <c:tx>
            <c:strRef>
              <c:f>'All_2006-2016'!$D$1</c:f>
              <c:strCache>
                <c:ptCount val="1"/>
                <c:pt idx="0">
                  <c:v>12th Grade</c:v>
                </c:pt>
              </c:strCache>
            </c:strRef>
          </c:tx>
          <c:spPr>
            <a:ln w="28575" cap="rnd">
              <a:solidFill>
                <a:schemeClr val="accent1">
                  <a:lumMod val="50000"/>
                  <a:alpha val="99000"/>
                </a:schemeClr>
              </a:solidFill>
              <a:round/>
            </a:ln>
            <a:effectLst/>
          </c:spPr>
          <c:marker>
            <c:symbol val="none"/>
          </c:marker>
          <c:cat>
            <c:numRef>
              <c:f>'All_2006-2016'!$A$2:$A$7</c:f>
              <c:numCache>
                <c:formatCode>General</c:formatCode>
                <c:ptCount val="6"/>
                <c:pt idx="0">
                  <c:v>2006</c:v>
                </c:pt>
                <c:pt idx="1">
                  <c:v>2008</c:v>
                </c:pt>
                <c:pt idx="2">
                  <c:v>2010</c:v>
                </c:pt>
                <c:pt idx="3">
                  <c:v>2012</c:v>
                </c:pt>
                <c:pt idx="4">
                  <c:v>2014</c:v>
                </c:pt>
                <c:pt idx="5">
                  <c:v>2016</c:v>
                </c:pt>
              </c:numCache>
            </c:numRef>
          </c:cat>
          <c:val>
            <c:numRef>
              <c:f>'All_2006-2016'!$D$2:$D$7</c:f>
              <c:numCache>
                <c:formatCode>0.0%</c:formatCode>
                <c:ptCount val="6"/>
                <c:pt idx="0">
                  <c:v>0.11600000000000001</c:v>
                </c:pt>
                <c:pt idx="1">
                  <c:v>0.12</c:v>
                </c:pt>
                <c:pt idx="2">
                  <c:v>7.9000000000000001E-2</c:v>
                </c:pt>
                <c:pt idx="3">
                  <c:v>7.4999999999999997E-2</c:v>
                </c:pt>
                <c:pt idx="4">
                  <c:v>5.6000000000000001E-2</c:v>
                </c:pt>
                <c:pt idx="5">
                  <c:v>5.3999999999999999E-2</c:v>
                </c:pt>
              </c:numCache>
            </c:numRef>
          </c:val>
          <c:smooth val="0"/>
          <c:extLst xmlns:c16r2="http://schemas.microsoft.com/office/drawing/2015/06/chart">
            <c:ext xmlns:c16="http://schemas.microsoft.com/office/drawing/2014/chart" uri="{C3380CC4-5D6E-409C-BE32-E72D297353CC}">
              <c16:uniqueId val="{0000000B-9F84-48D6-B38A-B16ED294A9FA}"/>
            </c:ext>
          </c:extLst>
        </c:ser>
        <c:dLbls>
          <c:showLegendKey val="0"/>
          <c:showVal val="0"/>
          <c:showCatName val="0"/>
          <c:showSerName val="0"/>
          <c:showPercent val="0"/>
          <c:showBubbleSize val="0"/>
        </c:dLbls>
        <c:smooth val="0"/>
        <c:axId val="338902800"/>
        <c:axId val="338906328"/>
      </c:lineChart>
      <c:catAx>
        <c:axId val="338902800"/>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38906328"/>
        <c:crosses val="autoZero"/>
        <c:auto val="1"/>
        <c:lblAlgn val="ctr"/>
        <c:lblOffset val="100"/>
        <c:noMultiLvlLbl val="0"/>
      </c:catAx>
      <c:valAx>
        <c:axId val="338906328"/>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338902800"/>
        <c:crosses val="autoZero"/>
        <c:crossBetween val="between"/>
        <c:majorUnit val="5.000000000000001E-2"/>
      </c:valAx>
      <c:spPr>
        <a:noFill/>
        <a:ln>
          <a:noFill/>
        </a:ln>
        <a:effectLst/>
      </c:spPr>
    </c:plotArea>
    <c:legend>
      <c:legendPos val="b"/>
      <c:layout>
        <c:manualLayout>
          <c:xMode val="edge"/>
          <c:yMode val="edge"/>
          <c:x val="0.21983092526055606"/>
          <c:y val="1.5803964980183181E-2"/>
          <c:w val="0.635318044837899"/>
          <c:h val="0.1975871084948033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254664112931829"/>
          <c:y val="5.6804970373812942E-2"/>
          <c:w val="0.83851658745359536"/>
          <c:h val="0.68002889198719119"/>
        </c:manualLayout>
      </c:layout>
      <c:barChart>
        <c:barDir val="bar"/>
        <c:grouping val="stacked"/>
        <c:varyColors val="0"/>
        <c:ser>
          <c:idx val="0"/>
          <c:order val="0"/>
          <c:tx>
            <c:strRef>
              <c:f>Sheet1!$H$1</c:f>
              <c:strCache>
                <c:ptCount val="1"/>
                <c:pt idx="0">
                  <c:v>Receiving methadone or buprenorphine</c:v>
                </c:pt>
              </c:strCache>
            </c:strRef>
          </c:tx>
          <c:spPr>
            <a:solidFill>
              <a:srgbClr val="FFC000"/>
            </a:solidFill>
            <a:ln>
              <a:noFill/>
            </a:ln>
            <a:effectLst>
              <a:outerShdw blurRad="40000" dist="23000" dir="5400000" rotWithShape="0">
                <a:srgbClr val="000000">
                  <a:alpha val="35000"/>
                </a:srgbClr>
              </a:outerShdw>
            </a:effectLst>
          </c:spPr>
          <c:invertIfNegative val="0"/>
          <c:cat>
            <c:strRef>
              <c:f>Sheet1!$G$2:$G$10</c:f>
              <c:strCache>
                <c:ptCount val="9"/>
                <c:pt idx="0">
                  <c:v>Better Health</c:v>
                </c:pt>
                <c:pt idx="1">
                  <c:v>Cascade Pacific</c:v>
                </c:pt>
                <c:pt idx="2">
                  <c:v>Greater Columbia</c:v>
                </c:pt>
                <c:pt idx="3">
                  <c:v>King</c:v>
                </c:pt>
                <c:pt idx="4">
                  <c:v>North Central</c:v>
                </c:pt>
                <c:pt idx="5">
                  <c:v>North Sound</c:v>
                </c:pt>
                <c:pt idx="6">
                  <c:v>Olympic</c:v>
                </c:pt>
                <c:pt idx="7">
                  <c:v>Pierce</c:v>
                </c:pt>
                <c:pt idx="8">
                  <c:v>SW Washington</c:v>
                </c:pt>
              </c:strCache>
            </c:strRef>
          </c:cat>
          <c:val>
            <c:numRef>
              <c:f>Sheet1!$H$2:$H$10</c:f>
              <c:numCache>
                <c:formatCode>General</c:formatCode>
                <c:ptCount val="9"/>
                <c:pt idx="0">
                  <c:v>1930</c:v>
                </c:pt>
                <c:pt idx="1">
                  <c:v>1823</c:v>
                </c:pt>
                <c:pt idx="2">
                  <c:v>1154</c:v>
                </c:pt>
                <c:pt idx="3">
                  <c:v>4707</c:v>
                </c:pt>
                <c:pt idx="4">
                  <c:v>266</c:v>
                </c:pt>
                <c:pt idx="5">
                  <c:v>3759</c:v>
                </c:pt>
                <c:pt idx="6">
                  <c:v>597</c:v>
                </c:pt>
                <c:pt idx="7">
                  <c:v>2093</c:v>
                </c:pt>
                <c:pt idx="8">
                  <c:v>527</c:v>
                </c:pt>
              </c:numCache>
            </c:numRef>
          </c:val>
          <c:extLst xmlns:c16r2="http://schemas.microsoft.com/office/drawing/2015/06/chart">
            <c:ext xmlns:c16="http://schemas.microsoft.com/office/drawing/2014/chart" uri="{C3380CC4-5D6E-409C-BE32-E72D297353CC}">
              <c16:uniqueId val="{00000000-77D4-4124-A1CB-2A97A14F94F5}"/>
            </c:ext>
          </c:extLst>
        </c:ser>
        <c:ser>
          <c:idx val="1"/>
          <c:order val="1"/>
          <c:tx>
            <c:strRef>
              <c:f>Sheet1!$I$1</c:f>
              <c:strCache>
                <c:ptCount val="1"/>
                <c:pt idx="0">
                  <c:v>Not receiving methadone or buprenorphine</c:v>
                </c:pt>
              </c:strCache>
            </c:strRef>
          </c:tx>
          <c:spPr>
            <a:solidFill>
              <a:srgbClr val="0070C0"/>
            </a:solidFill>
            <a:ln>
              <a:noFill/>
            </a:ln>
            <a:effectLst>
              <a:outerShdw blurRad="40000" dist="23000" dir="5400000" rotWithShape="0">
                <a:srgbClr val="000000">
                  <a:alpha val="35000"/>
                </a:srgbClr>
              </a:outerShdw>
            </a:effectLst>
          </c:spPr>
          <c:invertIfNegative val="0"/>
          <c:cat>
            <c:strRef>
              <c:f>Sheet1!$G$2:$G$10</c:f>
              <c:strCache>
                <c:ptCount val="9"/>
                <c:pt idx="0">
                  <c:v>Better Health</c:v>
                </c:pt>
                <c:pt idx="1">
                  <c:v>Cascade Pacific</c:v>
                </c:pt>
                <c:pt idx="2">
                  <c:v>Greater Columbia</c:v>
                </c:pt>
                <c:pt idx="3">
                  <c:v>King</c:v>
                </c:pt>
                <c:pt idx="4">
                  <c:v>North Central</c:v>
                </c:pt>
                <c:pt idx="5">
                  <c:v>North Sound</c:v>
                </c:pt>
                <c:pt idx="6">
                  <c:v>Olympic</c:v>
                </c:pt>
                <c:pt idx="7">
                  <c:v>Pierce</c:v>
                </c:pt>
                <c:pt idx="8">
                  <c:v>SW Washington</c:v>
                </c:pt>
              </c:strCache>
            </c:strRef>
          </c:cat>
          <c:val>
            <c:numRef>
              <c:f>Sheet1!$I$2:$I$10</c:f>
              <c:numCache>
                <c:formatCode>#,##0</c:formatCode>
                <c:ptCount val="9"/>
                <c:pt idx="0">
                  <c:v>6832</c:v>
                </c:pt>
                <c:pt idx="1">
                  <c:v>6982</c:v>
                </c:pt>
                <c:pt idx="2">
                  <c:v>5184</c:v>
                </c:pt>
                <c:pt idx="3">
                  <c:v>12626</c:v>
                </c:pt>
                <c:pt idx="4">
                  <c:v>1508</c:v>
                </c:pt>
                <c:pt idx="5">
                  <c:v>10927</c:v>
                </c:pt>
                <c:pt idx="6">
                  <c:v>2841</c:v>
                </c:pt>
                <c:pt idx="7">
                  <c:v>7185</c:v>
                </c:pt>
                <c:pt idx="8">
                  <c:v>2495</c:v>
                </c:pt>
              </c:numCache>
            </c:numRef>
          </c:val>
          <c:extLst xmlns:c16r2="http://schemas.microsoft.com/office/drawing/2015/06/chart">
            <c:ext xmlns:c16="http://schemas.microsoft.com/office/drawing/2014/chart" uri="{C3380CC4-5D6E-409C-BE32-E72D297353CC}">
              <c16:uniqueId val="{00000001-77D4-4124-A1CB-2A97A14F94F5}"/>
            </c:ext>
          </c:extLst>
        </c:ser>
        <c:dLbls>
          <c:showLegendKey val="0"/>
          <c:showVal val="0"/>
          <c:showCatName val="0"/>
          <c:showSerName val="0"/>
          <c:showPercent val="0"/>
          <c:showBubbleSize val="0"/>
        </c:dLbls>
        <c:gapWidth val="150"/>
        <c:overlap val="100"/>
        <c:axId val="395776224"/>
        <c:axId val="395779360"/>
      </c:barChart>
      <c:catAx>
        <c:axId val="395776224"/>
        <c:scaling>
          <c:orientation val="minMax"/>
        </c:scaling>
        <c:delete val="0"/>
        <c:axPos val="l"/>
        <c:numFmt formatCode="General" sourceLinked="1"/>
        <c:majorTickMark val="none"/>
        <c:minorTickMark val="none"/>
        <c:tickLblPos val="nextTo"/>
        <c:spPr>
          <a:noFill/>
          <a:ln w="951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395779360"/>
        <c:crosses val="autoZero"/>
        <c:auto val="1"/>
        <c:lblAlgn val="ctr"/>
        <c:lblOffset val="100"/>
        <c:noMultiLvlLbl val="0"/>
      </c:catAx>
      <c:valAx>
        <c:axId val="395779360"/>
        <c:scaling>
          <c:orientation val="minMax"/>
          <c:max val="18000"/>
        </c:scaling>
        <c:delete val="0"/>
        <c:axPos val="b"/>
        <c:title>
          <c:tx>
            <c:rich>
              <a:bodyPr/>
              <a:lstStyle/>
              <a:p>
                <a:pPr>
                  <a:defRPr sz="1600" b="0"/>
                </a:pPr>
                <a:r>
                  <a:rPr lang="en-US" sz="1600" b="0" dirty="0" smtClean="0"/>
                  <a:t>Number of patients with OUD</a:t>
                </a:r>
                <a:endParaRPr lang="en-US" sz="1600" b="0" dirty="0"/>
              </a:p>
            </c:rich>
          </c:tx>
          <c:layout>
            <c:manualLayout>
              <c:xMode val="edge"/>
              <c:yMode val="edge"/>
              <c:x val="0.37168239105246981"/>
              <c:y val="0.82901279527559057"/>
            </c:manualLayout>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395776224"/>
        <c:crosses val="autoZero"/>
        <c:crossBetween val="between"/>
      </c:valAx>
      <c:spPr>
        <a:noFill/>
        <a:ln w="25373">
          <a:noFill/>
        </a:ln>
      </c:spPr>
    </c:plotArea>
    <c:legend>
      <c:legendPos val="tr"/>
      <c:layout>
        <c:manualLayout>
          <c:xMode val="edge"/>
          <c:yMode val="edge"/>
          <c:x val="0.67485327847532561"/>
          <c:y val="1.7831813188949899E-2"/>
          <c:w val="0.32064221702016976"/>
          <c:h val="0.223419467410769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246E-4FAA-8604-DCA54D6AF310}"/>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46E-4FAA-8604-DCA54D6AF310}"/>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46E-4FAA-8604-DCA54D6AF310}"/>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46E-4FAA-8604-DCA54D6AF310}"/>
              </c:ext>
            </c:extLst>
          </c:dPt>
          <c:dLbls>
            <c:dLbl>
              <c:idx val="0"/>
              <c:layout>
                <c:manualLayout>
                  <c:x val="-0.26698771716897041"/>
                  <c:y val="-1.6495375535846853E-2"/>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246E-4FAA-8604-DCA54D6AF310}"/>
                </c:ext>
                <c:ext xmlns:c15="http://schemas.microsoft.com/office/drawing/2012/chart" uri="{CE6537A1-D6FC-4f65-9D91-7224C49458BB}">
                  <c15:layout>
                    <c:manualLayout>
                      <c:w val="0.15708513549797976"/>
                      <c:h val="0.20530000000000001"/>
                    </c:manualLayout>
                  </c15:layout>
                </c:ext>
              </c:extLst>
            </c:dLbl>
            <c:dLbl>
              <c:idx val="1"/>
              <c:layout>
                <c:manualLayout>
                  <c:x val="0.16826908657566347"/>
                  <c:y val="-0.19743266607832091"/>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246E-4FAA-8604-DCA54D6AF310}"/>
                </c:ext>
                <c:ext xmlns:c15="http://schemas.microsoft.com/office/drawing/2012/chart" uri="{CE6537A1-D6FC-4f65-9D91-7224C49458BB}">
                  <c15:layout>
                    <c:manualLayout>
                      <c:w val="0.39753995660620617"/>
                      <c:h val="0.30295013123359577"/>
                    </c:manualLayout>
                  </c15:layout>
                </c:ext>
              </c:extLst>
            </c:dLbl>
            <c:dLbl>
              <c:idx val="2"/>
              <c:layout>
                <c:manualLayout>
                  <c:x val="4.18634066264734E-2"/>
                  <c:y val="1.6239007835261825E-2"/>
                </c:manualLayout>
              </c:layout>
              <c:spPr>
                <a:noFill/>
                <a:ln>
                  <a:noFill/>
                </a:ln>
                <a:effectLst/>
              </c:spPr>
              <c:txPr>
                <a:bodyPr rot="0" spcFirstLastPara="1" vertOverflow="ellipsis" vert="horz" wrap="square" anchor="ctr" anchorCtr="0"/>
                <a:lstStyle/>
                <a:p>
                  <a:pPr algn="r">
                    <a:defRPr sz="20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246E-4FAA-8604-DCA54D6AF310}"/>
                </c:ext>
                <c:ext xmlns:c15="http://schemas.microsoft.com/office/drawing/2012/chart" uri="{CE6537A1-D6FC-4f65-9D91-7224C49458BB}">
                  <c15:layout>
                    <c:manualLayout>
                      <c:w val="0.24857257085110801"/>
                      <c:h val="0.30295015930599412"/>
                    </c:manualLayout>
                  </c15:layout>
                </c:ext>
              </c:extLst>
            </c:dLbl>
            <c:dLbl>
              <c:idx val="3"/>
              <c:layout>
                <c:manualLayout>
                  <c:x val="0.22050081079081596"/>
                  <c:y val="0.10714609941338467"/>
                </c:manualLayout>
              </c:layout>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246E-4FAA-8604-DCA54D6AF310}"/>
                </c:ext>
                <c:ext xmlns:c15="http://schemas.microsoft.com/office/drawing/2012/chart" uri="{CE6537A1-D6FC-4f65-9D91-7224C49458BB}">
                  <c15:layout>
                    <c:manualLayout>
                      <c:w val="0.2998919745165341"/>
                      <c:h val="0.40060004106997776"/>
                    </c:manualLayout>
                  </c15:layout>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Sheet1!$B$1696:$B$1699</c:f>
              <c:strCache>
                <c:ptCount val="4"/>
                <c:pt idx="0">
                  <c:v>Very</c:v>
                </c:pt>
                <c:pt idx="1">
                  <c:v>Somewhat</c:v>
                </c:pt>
                <c:pt idx="2">
                  <c:v>Not sure</c:v>
                </c:pt>
                <c:pt idx="3">
                  <c:v>Not interested</c:v>
                </c:pt>
              </c:strCache>
            </c:strRef>
          </c:cat>
          <c:val>
            <c:numRef>
              <c:f>Sheet1!$C$1696:$C$1699</c:f>
              <c:numCache>
                <c:formatCode>###0</c:formatCode>
                <c:ptCount val="4"/>
                <c:pt idx="0">
                  <c:v>375</c:v>
                </c:pt>
                <c:pt idx="1">
                  <c:v>155</c:v>
                </c:pt>
                <c:pt idx="2">
                  <c:v>58</c:v>
                </c:pt>
                <c:pt idx="3">
                  <c:v>146</c:v>
                </c:pt>
              </c:numCache>
            </c:numRef>
          </c:val>
          <c:extLst xmlns:c16r2="http://schemas.microsoft.com/office/drawing/2015/06/chart">
            <c:ext xmlns:c16="http://schemas.microsoft.com/office/drawing/2014/chart" uri="{C3380CC4-5D6E-409C-BE32-E72D297353CC}">
              <c16:uniqueId val="{00000008-246E-4FAA-8604-DCA54D6AF310}"/>
            </c:ext>
          </c:extLst>
        </c:ser>
        <c:ser>
          <c:idx val="1"/>
          <c:order val="1"/>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A-246E-4FAA-8604-DCA54D6AF310}"/>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C-246E-4FAA-8604-DCA54D6AF310}"/>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E-246E-4FAA-8604-DCA54D6AF310}"/>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0-246E-4FAA-8604-DCA54D6AF310}"/>
              </c:ext>
            </c:extLst>
          </c:dPt>
          <c:cat>
            <c:strRef>
              <c:f>Sheet1!$B$1696:$B$1699</c:f>
              <c:strCache>
                <c:ptCount val="4"/>
                <c:pt idx="0">
                  <c:v>Very</c:v>
                </c:pt>
                <c:pt idx="1">
                  <c:v>Somewhat</c:v>
                </c:pt>
                <c:pt idx="2">
                  <c:v>Not sure</c:v>
                </c:pt>
                <c:pt idx="3">
                  <c:v>Not interested</c:v>
                </c:pt>
              </c:strCache>
            </c:strRef>
          </c:cat>
          <c:val>
            <c:numRef>
              <c:f>Sheet1!$D$1696:$D$1699</c:f>
              <c:numCache>
                <c:formatCode>####.0</c:formatCode>
                <c:ptCount val="4"/>
                <c:pt idx="0">
                  <c:v>41.574279379157431</c:v>
                </c:pt>
                <c:pt idx="1">
                  <c:v>17.184035476718403</c:v>
                </c:pt>
                <c:pt idx="2">
                  <c:v>6.4301552106430151</c:v>
                </c:pt>
                <c:pt idx="3">
                  <c:v>16.186252771618626</c:v>
                </c:pt>
              </c:numCache>
            </c:numRef>
          </c:val>
          <c:extLst xmlns:c16r2="http://schemas.microsoft.com/office/drawing/2015/06/chart">
            <c:ext xmlns:c16="http://schemas.microsoft.com/office/drawing/2014/chart" uri="{C3380CC4-5D6E-409C-BE32-E72D297353CC}">
              <c16:uniqueId val="{00000011-246E-4FAA-8604-DCA54D6AF310}"/>
            </c:ext>
          </c:extLst>
        </c:ser>
        <c:ser>
          <c:idx val="2"/>
          <c:order val="2"/>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13-246E-4FAA-8604-DCA54D6AF310}"/>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15-246E-4FAA-8604-DCA54D6AF310}"/>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17-246E-4FAA-8604-DCA54D6AF310}"/>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19-246E-4FAA-8604-DCA54D6AF310}"/>
              </c:ext>
            </c:extLst>
          </c:dPt>
          <c:cat>
            <c:strRef>
              <c:f>Sheet1!$B$1696:$B$1699</c:f>
              <c:strCache>
                <c:ptCount val="4"/>
                <c:pt idx="0">
                  <c:v>Very</c:v>
                </c:pt>
                <c:pt idx="1">
                  <c:v>Somewhat</c:v>
                </c:pt>
                <c:pt idx="2">
                  <c:v>Not sure</c:v>
                </c:pt>
                <c:pt idx="3">
                  <c:v>Not interested</c:v>
                </c:pt>
              </c:strCache>
            </c:strRef>
          </c:cat>
          <c:val>
            <c:numRef>
              <c:f>Sheet1!$E$1696:$E$1699</c:f>
              <c:numCache>
                <c:formatCode>####.0</c:formatCode>
                <c:ptCount val="4"/>
                <c:pt idx="0">
                  <c:v>51.089918256130787</c:v>
                </c:pt>
                <c:pt idx="1">
                  <c:v>21.117166212534059</c:v>
                </c:pt>
                <c:pt idx="2">
                  <c:v>7.9019073569482288</c:v>
                </c:pt>
                <c:pt idx="3">
                  <c:v>19.891008174386922</c:v>
                </c:pt>
              </c:numCache>
            </c:numRef>
          </c:val>
          <c:extLst xmlns:c16r2="http://schemas.microsoft.com/office/drawing/2015/06/chart">
            <c:ext xmlns:c16="http://schemas.microsoft.com/office/drawing/2014/chart" uri="{C3380CC4-5D6E-409C-BE32-E72D297353CC}">
              <c16:uniqueId val="{0000001A-246E-4FAA-8604-DCA54D6AF3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9872538422241"/>
          <c:y val="0.13441388008317143"/>
          <c:w val="0.77363286020626698"/>
          <c:h val="0.63842344382276894"/>
        </c:manualLayout>
      </c:layout>
      <c:lineChart>
        <c:grouping val="standard"/>
        <c:varyColors val="0"/>
        <c:ser>
          <c:idx val="0"/>
          <c:order val="0"/>
          <c:tx>
            <c:strRef>
              <c:f>Sheet1!$C$2</c:f>
              <c:strCache>
                <c:ptCount val="1"/>
                <c:pt idx="0">
                  <c:v>10–17 years</c:v>
                </c:pt>
              </c:strCache>
            </c:strRef>
          </c:tx>
          <c:spPr>
            <a:ln w="28575" cap="rnd">
              <a:solidFill>
                <a:schemeClr val="accent1"/>
              </a:solidFill>
              <a:round/>
            </a:ln>
            <a:effectLst/>
          </c:spPr>
          <c:marker>
            <c:symbol val="none"/>
          </c:marker>
          <c:dLbls>
            <c:dLbl>
              <c:idx val="24"/>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B04-4EE1-A5C3-3CB861E063F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(Sheet1!$A$2:$A$5,Sheet1!$A$18:$A$21,Sheet1!$A$34:$A$37,Sheet1!$A$50:$A$53,Sheet1!$A$66:$A$69,Sheet1!$A$82:$A$85,Sheet1!$A$98:$A$101)</c:f>
              <c:strCache>
                <c:ptCount val="25"/>
                <c:pt idx="0">
                  <c:v>2012Q1</c:v>
                </c:pt>
                <c:pt idx="4">
                  <c:v>2013Q1</c:v>
                </c:pt>
                <c:pt idx="8">
                  <c:v>2014Q1</c:v>
                </c:pt>
                <c:pt idx="12">
                  <c:v>2015Q1</c:v>
                </c:pt>
                <c:pt idx="16">
                  <c:v>2016Q1</c:v>
                </c:pt>
                <c:pt idx="20">
                  <c:v>2017Q1</c:v>
                </c:pt>
                <c:pt idx="24">
                  <c:v>2018Q1</c:v>
                </c:pt>
              </c:strCache>
            </c:strRef>
          </c:cat>
          <c:val>
            <c:numRef>
              <c:f>(Sheet1!$F$2,Sheet1!$F$6,Sheet1!$F$10,Sheet1!$F$14,Sheet1!$F$18,Sheet1!$F$22,Sheet1!$F$26,Sheet1!$F$30,Sheet1!$F$34,Sheet1!$F$38,Sheet1!$F$42,Sheet1!$F$46,Sheet1!$F$50,Sheet1!$F$54,Sheet1!$F$58,Sheet1!$F$62,Sheet1!$F$66,Sheet1!$F$70,Sheet1!$F$74,Sheet1!$F$78,Sheet1!$F$82,Sheet1!$F$86,Sheet1!$F$90,Sheet1!$F$94,Sheet1!$F$98)</c:f>
              <c:numCache>
                <c:formatCode>0.00</c:formatCode>
                <c:ptCount val="25"/>
                <c:pt idx="0">
                  <c:v>34.6</c:v>
                </c:pt>
                <c:pt idx="1">
                  <c:v>35.5</c:v>
                </c:pt>
                <c:pt idx="2">
                  <c:v>32.299999999999997</c:v>
                </c:pt>
                <c:pt idx="3">
                  <c:v>32.200000000000003</c:v>
                </c:pt>
                <c:pt idx="4">
                  <c:v>33.4</c:v>
                </c:pt>
                <c:pt idx="5">
                  <c:v>29.4</c:v>
                </c:pt>
                <c:pt idx="6">
                  <c:v>30.1</c:v>
                </c:pt>
                <c:pt idx="7">
                  <c:v>29</c:v>
                </c:pt>
                <c:pt idx="8">
                  <c:v>28</c:v>
                </c:pt>
                <c:pt idx="9">
                  <c:v>26.7</c:v>
                </c:pt>
                <c:pt idx="10">
                  <c:v>28.3</c:v>
                </c:pt>
                <c:pt idx="11">
                  <c:v>28.9</c:v>
                </c:pt>
                <c:pt idx="12">
                  <c:v>28.2</c:v>
                </c:pt>
                <c:pt idx="13">
                  <c:v>27.3</c:v>
                </c:pt>
                <c:pt idx="14">
                  <c:v>27.6</c:v>
                </c:pt>
                <c:pt idx="15">
                  <c:v>25.5</c:v>
                </c:pt>
                <c:pt idx="16">
                  <c:v>26.4</c:v>
                </c:pt>
                <c:pt idx="17">
                  <c:v>23.3</c:v>
                </c:pt>
                <c:pt idx="18">
                  <c:v>23.9</c:v>
                </c:pt>
                <c:pt idx="19">
                  <c:v>22.9</c:v>
                </c:pt>
                <c:pt idx="20">
                  <c:v>20.6</c:v>
                </c:pt>
                <c:pt idx="21">
                  <c:v>20.100000000000001</c:v>
                </c:pt>
                <c:pt idx="22">
                  <c:v>20.3</c:v>
                </c:pt>
                <c:pt idx="23">
                  <c:v>18.2</c:v>
                </c:pt>
                <c:pt idx="24">
                  <c:v>16.600000000000001</c:v>
                </c:pt>
              </c:numCache>
            </c:numRef>
          </c:val>
          <c:smooth val="0"/>
          <c:extLst xmlns:c16r2="http://schemas.microsoft.com/office/drawing/2015/06/chart">
            <c:ext xmlns:c16="http://schemas.microsoft.com/office/drawing/2014/chart" uri="{C3380CC4-5D6E-409C-BE32-E72D297353CC}">
              <c16:uniqueId val="{00000001-5B04-4EE1-A5C3-3CB861E063FD}"/>
            </c:ext>
          </c:extLst>
        </c:ser>
        <c:ser>
          <c:idx val="1"/>
          <c:order val="1"/>
          <c:tx>
            <c:strRef>
              <c:f>Sheet1!$C$3</c:f>
              <c:strCache>
                <c:ptCount val="1"/>
                <c:pt idx="0">
                  <c:v>18–24 years</c:v>
                </c:pt>
              </c:strCache>
            </c:strRef>
          </c:tx>
          <c:spPr>
            <a:ln w="28575" cap="rnd">
              <a:solidFill>
                <a:schemeClr val="accent3"/>
              </a:solidFill>
              <a:round/>
            </a:ln>
            <a:effectLst/>
          </c:spPr>
          <c:marker>
            <c:symbol val="none"/>
          </c:marker>
          <c:dLbls>
            <c:dLbl>
              <c:idx val="24"/>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B04-4EE1-A5C3-3CB861E063FD}"/>
                </c:ext>
                <c:ext xmlns:c15="http://schemas.microsoft.com/office/drawing/2012/chart" uri="{CE6537A1-D6FC-4f65-9D91-7224C49458BB}"/>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(Sheet1!$A$2:$A$5,Sheet1!$A$18:$A$21,Sheet1!$A$34:$A$37,Sheet1!$A$50:$A$53,Sheet1!$A$66:$A$69,Sheet1!$A$82:$A$85,Sheet1!$A$98:$A$101)</c:f>
              <c:strCache>
                <c:ptCount val="25"/>
                <c:pt idx="0">
                  <c:v>2012Q1</c:v>
                </c:pt>
                <c:pt idx="4">
                  <c:v>2013Q1</c:v>
                </c:pt>
                <c:pt idx="8">
                  <c:v>2014Q1</c:v>
                </c:pt>
                <c:pt idx="12">
                  <c:v>2015Q1</c:v>
                </c:pt>
                <c:pt idx="16">
                  <c:v>2016Q1</c:v>
                </c:pt>
                <c:pt idx="20">
                  <c:v>2017Q1</c:v>
                </c:pt>
                <c:pt idx="24">
                  <c:v>2018Q1</c:v>
                </c:pt>
              </c:strCache>
            </c:strRef>
          </c:cat>
          <c:val>
            <c:numRef>
              <c:f>(Sheet1!$F$3,Sheet1!$F$7,Sheet1!$F$11,Sheet1!$F$15,Sheet1!$F$19,Sheet1!$F$23,Sheet1!$F$27,Sheet1!$F$31,Sheet1!$F$35,Sheet1!$F$39,Sheet1!$F$43,Sheet1!$F$47,Sheet1!$F$51,Sheet1!$F$55,Sheet1!$F$59,Sheet1!$F$63,Sheet1!$F$67,Sheet1!$F$71,Sheet1!$F$75,Sheet1!$F$79,Sheet1!$F$83,Sheet1!$F$87,Sheet1!$F$91,Sheet1!$F$95,Sheet1!$F$99)</c:f>
              <c:numCache>
                <c:formatCode>0.00</c:formatCode>
                <c:ptCount val="25"/>
                <c:pt idx="0">
                  <c:v>75.7</c:v>
                </c:pt>
                <c:pt idx="1">
                  <c:v>75</c:v>
                </c:pt>
                <c:pt idx="2">
                  <c:v>72.099999999999994</c:v>
                </c:pt>
                <c:pt idx="3">
                  <c:v>70.2</c:v>
                </c:pt>
                <c:pt idx="4">
                  <c:v>71</c:v>
                </c:pt>
                <c:pt idx="5">
                  <c:v>65.400000000000006</c:v>
                </c:pt>
                <c:pt idx="6">
                  <c:v>65.599999999999994</c:v>
                </c:pt>
                <c:pt idx="7">
                  <c:v>63.5</c:v>
                </c:pt>
                <c:pt idx="8">
                  <c:v>64.5</c:v>
                </c:pt>
                <c:pt idx="9">
                  <c:v>63.8</c:v>
                </c:pt>
                <c:pt idx="10">
                  <c:v>66.400000000000006</c:v>
                </c:pt>
                <c:pt idx="11">
                  <c:v>65.900000000000006</c:v>
                </c:pt>
                <c:pt idx="12">
                  <c:v>62.5</c:v>
                </c:pt>
                <c:pt idx="13">
                  <c:v>63.1</c:v>
                </c:pt>
                <c:pt idx="14">
                  <c:v>63.5</c:v>
                </c:pt>
                <c:pt idx="15">
                  <c:v>60.3</c:v>
                </c:pt>
                <c:pt idx="16">
                  <c:v>61.6</c:v>
                </c:pt>
                <c:pt idx="17">
                  <c:v>56</c:v>
                </c:pt>
                <c:pt idx="18">
                  <c:v>54.9</c:v>
                </c:pt>
                <c:pt idx="19">
                  <c:v>54</c:v>
                </c:pt>
                <c:pt idx="20">
                  <c:v>53.2</c:v>
                </c:pt>
                <c:pt idx="21">
                  <c:v>48.2</c:v>
                </c:pt>
                <c:pt idx="22">
                  <c:v>45.2</c:v>
                </c:pt>
                <c:pt idx="23">
                  <c:v>42.3</c:v>
                </c:pt>
                <c:pt idx="24">
                  <c:v>41.3</c:v>
                </c:pt>
              </c:numCache>
            </c:numRef>
          </c:val>
          <c:smooth val="0"/>
          <c:extLst xmlns:c16r2="http://schemas.microsoft.com/office/drawing/2015/06/chart">
            <c:ext xmlns:c16="http://schemas.microsoft.com/office/drawing/2014/chart" uri="{C3380CC4-5D6E-409C-BE32-E72D297353CC}">
              <c16:uniqueId val="{00000003-5B04-4EE1-A5C3-3CB861E063FD}"/>
            </c:ext>
          </c:extLst>
        </c:ser>
        <c:ser>
          <c:idx val="2"/>
          <c:order val="2"/>
          <c:tx>
            <c:strRef>
              <c:f>Sheet1!$C$4</c:f>
              <c:strCache>
                <c:ptCount val="1"/>
                <c:pt idx="0">
                  <c:v>25–44 years</c:v>
                </c:pt>
              </c:strCache>
            </c:strRef>
          </c:tx>
          <c:spPr>
            <a:ln w="28575" cap="rnd">
              <a:solidFill>
                <a:schemeClr val="accent5"/>
              </a:solidFill>
              <a:round/>
            </a:ln>
            <a:effectLst/>
          </c:spPr>
          <c:marker>
            <c:symbol val="none"/>
          </c:marker>
          <c:dLbls>
            <c:dLbl>
              <c:idx val="24"/>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B04-4EE1-A5C3-3CB861E063F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(Sheet1!$A$2:$A$5,Sheet1!$A$18:$A$21,Sheet1!$A$34:$A$37,Sheet1!$A$50:$A$53,Sheet1!$A$66:$A$69,Sheet1!$A$82:$A$85,Sheet1!$A$98:$A$101)</c:f>
              <c:strCache>
                <c:ptCount val="25"/>
                <c:pt idx="0">
                  <c:v>2012Q1</c:v>
                </c:pt>
                <c:pt idx="4">
                  <c:v>2013Q1</c:v>
                </c:pt>
                <c:pt idx="8">
                  <c:v>2014Q1</c:v>
                </c:pt>
                <c:pt idx="12">
                  <c:v>2015Q1</c:v>
                </c:pt>
                <c:pt idx="16">
                  <c:v>2016Q1</c:v>
                </c:pt>
                <c:pt idx="20">
                  <c:v>2017Q1</c:v>
                </c:pt>
                <c:pt idx="24">
                  <c:v>2018Q1</c:v>
                </c:pt>
              </c:strCache>
            </c:strRef>
          </c:cat>
          <c:val>
            <c:numRef>
              <c:f>(Sheet1!$F$4,Sheet1!$F$8,Sheet1!$F$12,Sheet1!$F$16,Sheet1!$F$20,Sheet1!$F$24,Sheet1!$F$28,Sheet1!$F$32,Sheet1!$F$36,Sheet1!$F$40,Sheet1!$F$44,Sheet1!$F$48,Sheet1!$F$52,Sheet1!$F$56,Sheet1!$F$60,Sheet1!$F$64,Sheet1!$F$68,Sheet1!$F$72,Sheet1!$F$76,Sheet1!$F$80,Sheet1!$F$84,Sheet1!$F$88,Sheet1!$F$92,Sheet1!$F$96,Sheet1!$F$100)</c:f>
              <c:numCache>
                <c:formatCode>0.00</c:formatCode>
                <c:ptCount val="25"/>
                <c:pt idx="0">
                  <c:v>109.27445469723887</c:v>
                </c:pt>
                <c:pt idx="1">
                  <c:v>105.99353647226209</c:v>
                </c:pt>
                <c:pt idx="2">
                  <c:v>99.290178689588089</c:v>
                </c:pt>
                <c:pt idx="3">
                  <c:v>105.59273941547369</c:v>
                </c:pt>
                <c:pt idx="4">
                  <c:v>106.36173071754905</c:v>
                </c:pt>
                <c:pt idx="5">
                  <c:v>98.07471109916689</c:v>
                </c:pt>
                <c:pt idx="6">
                  <c:v>93.226014512227891</c:v>
                </c:pt>
                <c:pt idx="7">
                  <c:v>98.433754367105621</c:v>
                </c:pt>
                <c:pt idx="8">
                  <c:v>101.75403059225519</c:v>
                </c:pt>
                <c:pt idx="9">
                  <c:v>98.435738406633391</c:v>
                </c:pt>
                <c:pt idx="10">
                  <c:v>99.405372701516285</c:v>
                </c:pt>
                <c:pt idx="11">
                  <c:v>106.2690402006434</c:v>
                </c:pt>
                <c:pt idx="12">
                  <c:v>104.03693949534423</c:v>
                </c:pt>
                <c:pt idx="13">
                  <c:v>103.03022932794164</c:v>
                </c:pt>
                <c:pt idx="14">
                  <c:v>98.204471083255044</c:v>
                </c:pt>
                <c:pt idx="15">
                  <c:v>101.33352085777628</c:v>
                </c:pt>
                <c:pt idx="16">
                  <c:v>104.26179802500137</c:v>
                </c:pt>
                <c:pt idx="17">
                  <c:v>94.331061034282456</c:v>
                </c:pt>
                <c:pt idx="18">
                  <c:v>88.327919583015316</c:v>
                </c:pt>
                <c:pt idx="19">
                  <c:v>92.619673403681702</c:v>
                </c:pt>
                <c:pt idx="20">
                  <c:v>91.803837744096285</c:v>
                </c:pt>
                <c:pt idx="21">
                  <c:v>82.897396221271421</c:v>
                </c:pt>
                <c:pt idx="22">
                  <c:v>74.201286803651399</c:v>
                </c:pt>
                <c:pt idx="23">
                  <c:v>75.868628200736467</c:v>
                </c:pt>
                <c:pt idx="24">
                  <c:v>75.291235941060052</c:v>
                </c:pt>
              </c:numCache>
            </c:numRef>
          </c:val>
          <c:smooth val="0"/>
          <c:extLst xmlns:c16r2="http://schemas.microsoft.com/office/drawing/2015/06/chart">
            <c:ext xmlns:c16="http://schemas.microsoft.com/office/drawing/2014/chart" uri="{C3380CC4-5D6E-409C-BE32-E72D297353CC}">
              <c16:uniqueId val="{00000005-5B04-4EE1-A5C3-3CB861E063FD}"/>
            </c:ext>
          </c:extLst>
        </c:ser>
        <c:ser>
          <c:idx val="3"/>
          <c:order val="3"/>
          <c:tx>
            <c:strRef>
              <c:f>Sheet1!$C$5</c:f>
              <c:strCache>
                <c:ptCount val="1"/>
                <c:pt idx="0">
                  <c:v>45–64 years</c:v>
                </c:pt>
              </c:strCache>
            </c:strRef>
          </c:tx>
          <c:spPr>
            <a:ln w="28575" cap="rnd">
              <a:solidFill>
                <a:schemeClr val="accent1">
                  <a:lumMod val="60000"/>
                </a:schemeClr>
              </a:solidFill>
              <a:round/>
            </a:ln>
            <a:effectLst/>
          </c:spPr>
          <c:marker>
            <c:symbol val="none"/>
          </c:marker>
          <c:dLbls>
            <c:dLbl>
              <c:idx val="24"/>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5B04-4EE1-A5C3-3CB861E063FD}"/>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(Sheet1!$A$2:$A$5,Sheet1!$A$18:$A$21,Sheet1!$A$34:$A$37,Sheet1!$A$50:$A$53,Sheet1!$A$66:$A$69,Sheet1!$A$82:$A$85,Sheet1!$A$98:$A$101)</c:f>
              <c:strCache>
                <c:ptCount val="25"/>
                <c:pt idx="0">
                  <c:v>2012Q1</c:v>
                </c:pt>
                <c:pt idx="4">
                  <c:v>2013Q1</c:v>
                </c:pt>
                <c:pt idx="8">
                  <c:v>2014Q1</c:v>
                </c:pt>
                <c:pt idx="12">
                  <c:v>2015Q1</c:v>
                </c:pt>
                <c:pt idx="16">
                  <c:v>2016Q1</c:v>
                </c:pt>
                <c:pt idx="20">
                  <c:v>2017Q1</c:v>
                </c:pt>
                <c:pt idx="24">
                  <c:v>2018Q1</c:v>
                </c:pt>
              </c:strCache>
            </c:strRef>
          </c:cat>
          <c:val>
            <c:numRef>
              <c:f>(Sheet1!$F$5,Sheet1!$F$9,Sheet1!$F$13,Sheet1!$F$17,Sheet1!$F$21,Sheet1!$F$25,Sheet1!$F$29,Sheet1!$F$33,Sheet1!$F$37,Sheet1!$F$41,Sheet1!$F$45,Sheet1!$F$49,Sheet1!$F$53,Sheet1!$F$57,Sheet1!$F$61,Sheet1!$F$65,Sheet1!$F$69,Sheet1!$F$73,Sheet1!$F$77,Sheet1!$F$81,Sheet1!$F$85,Sheet1!$F$89,Sheet1!$F$93,Sheet1!$F$97,Sheet1!$F$101)</c:f>
              <c:numCache>
                <c:formatCode>0.00</c:formatCode>
                <c:ptCount val="25"/>
                <c:pt idx="0">
                  <c:v>146.61758810847121</c:v>
                </c:pt>
                <c:pt idx="1">
                  <c:v>143.94318588097639</c:v>
                </c:pt>
                <c:pt idx="2">
                  <c:v>137.88420493819135</c:v>
                </c:pt>
                <c:pt idx="3">
                  <c:v>147.60078439020162</c:v>
                </c:pt>
                <c:pt idx="4">
                  <c:v>147.64479632628442</c:v>
                </c:pt>
                <c:pt idx="5">
                  <c:v>139.25343059570318</c:v>
                </c:pt>
                <c:pt idx="6">
                  <c:v>133.87971348823532</c:v>
                </c:pt>
                <c:pt idx="7">
                  <c:v>142.77645293592403</c:v>
                </c:pt>
                <c:pt idx="8">
                  <c:v>143.66180089818832</c:v>
                </c:pt>
                <c:pt idx="9">
                  <c:v>138.86208357565516</c:v>
                </c:pt>
                <c:pt idx="10">
                  <c:v>144.1150299673557</c:v>
                </c:pt>
                <c:pt idx="11">
                  <c:v>154.6123307304882</c:v>
                </c:pt>
                <c:pt idx="12">
                  <c:v>151.26876430589564</c:v>
                </c:pt>
                <c:pt idx="13">
                  <c:v>152.119733926972</c:v>
                </c:pt>
                <c:pt idx="14">
                  <c:v>146.63393351793184</c:v>
                </c:pt>
                <c:pt idx="15">
                  <c:v>153.50129561322234</c:v>
                </c:pt>
                <c:pt idx="16">
                  <c:v>154.24101416208831</c:v>
                </c:pt>
                <c:pt idx="17">
                  <c:v>143.73020860935702</c:v>
                </c:pt>
                <c:pt idx="18">
                  <c:v>136.41816064063656</c:v>
                </c:pt>
                <c:pt idx="19">
                  <c:v>145.11307070718777</c:v>
                </c:pt>
                <c:pt idx="20">
                  <c:v>144.96639090104458</c:v>
                </c:pt>
                <c:pt idx="21">
                  <c:v>132.36749860999245</c:v>
                </c:pt>
                <c:pt idx="22">
                  <c:v>122.03192117648354</c:v>
                </c:pt>
                <c:pt idx="23">
                  <c:v>126.04342273575497</c:v>
                </c:pt>
                <c:pt idx="24">
                  <c:v>123.90692477923641</c:v>
                </c:pt>
              </c:numCache>
            </c:numRef>
          </c:val>
          <c:smooth val="0"/>
          <c:extLst xmlns:c16r2="http://schemas.microsoft.com/office/drawing/2015/06/chart">
            <c:ext xmlns:c16="http://schemas.microsoft.com/office/drawing/2014/chart" uri="{C3380CC4-5D6E-409C-BE32-E72D297353CC}">
              <c16:uniqueId val="{00000007-5B04-4EE1-A5C3-3CB861E063FD}"/>
            </c:ext>
          </c:extLst>
        </c:ser>
        <c:dLbls>
          <c:showLegendKey val="0"/>
          <c:showVal val="0"/>
          <c:showCatName val="0"/>
          <c:showSerName val="0"/>
          <c:showPercent val="0"/>
          <c:showBubbleSize val="0"/>
        </c:dLbls>
        <c:smooth val="0"/>
        <c:axId val="338903976"/>
        <c:axId val="338903192"/>
      </c:lineChart>
      <c:catAx>
        <c:axId val="3389039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8903192"/>
        <c:crosses val="autoZero"/>
        <c:auto val="0"/>
        <c:lblAlgn val="ctr"/>
        <c:lblOffset val="100"/>
        <c:noMultiLvlLbl val="0"/>
      </c:catAx>
      <c:valAx>
        <c:axId val="338903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smtClean="0"/>
                  <a:t>Patients</a:t>
                </a:r>
                <a:r>
                  <a:rPr lang="en-US" sz="1600" b="1" baseline="0" dirty="0" smtClean="0"/>
                  <a:t> with an Opioid Prescription</a:t>
                </a:r>
                <a:r>
                  <a:rPr lang="en-US" sz="1600" b="1" dirty="0" smtClean="0"/>
                  <a:t> </a:t>
                </a:r>
                <a:r>
                  <a:rPr lang="en-US" sz="1600" b="1" dirty="0"/>
                  <a:t>per 1000 population</a:t>
                </a:r>
              </a:p>
            </c:rich>
          </c:tx>
          <c:layout>
            <c:manualLayout>
              <c:xMode val="edge"/>
              <c:yMode val="edge"/>
              <c:x val="9.0417199159005656E-3"/>
              <c:y val="0.115414225819175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8903976"/>
        <c:crosses val="autoZero"/>
        <c:crossBetween val="between"/>
      </c:valAx>
      <c:spPr>
        <a:noFill/>
        <a:ln>
          <a:noFill/>
        </a:ln>
        <a:effectLst/>
      </c:spPr>
    </c:plotArea>
    <c:legend>
      <c:legendPos val="b"/>
      <c:layout>
        <c:manualLayout>
          <c:xMode val="edge"/>
          <c:yMode val="edge"/>
          <c:x val="0.1634322051366616"/>
          <c:y val="0.90929299421987841"/>
          <c:w val="0.71385682483406854"/>
          <c:h val="7.833842198296640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0074774531169"/>
          <c:y val="0.19565686556622286"/>
          <c:w val="0.84514330708661423"/>
          <c:h val="0.49294571174926666"/>
        </c:manualLayout>
      </c:layout>
      <c:lineChart>
        <c:grouping val="standard"/>
        <c:varyColors val="0"/>
        <c:ser>
          <c:idx val="0"/>
          <c:order val="0"/>
          <c:tx>
            <c:strRef>
              <c:f>Sheet1!$B$2</c:f>
              <c:strCache>
                <c:ptCount val="1"/>
                <c:pt idx="0">
                  <c:v>0–3 days</c:v>
                </c:pt>
              </c:strCache>
            </c:strRef>
          </c:tx>
          <c:spPr>
            <a:ln w="28575" cap="rnd">
              <a:solidFill>
                <a:srgbClr val="000000"/>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00-6A23-4108-BBD2-663D55A8B70F}"/>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6A23-4108-BBD2-663D55A8B70F}"/>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6A23-4108-BBD2-663D55A8B70F}"/>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3-6A23-4108-BBD2-663D55A8B70F}"/>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6A23-4108-BBD2-663D55A8B70F}"/>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5-6A23-4108-BBD2-663D55A8B70F}"/>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6-6A23-4108-BBD2-663D55A8B70F}"/>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7-6A23-4108-BBD2-663D55A8B70F}"/>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8-6A23-4108-BBD2-663D55A8B70F}"/>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09-6A23-4108-BBD2-663D55A8B70F}"/>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0A-6A23-4108-BBD2-663D55A8B70F}"/>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0B-6A23-4108-BBD2-663D55A8B70F}"/>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0C-6A23-4108-BBD2-663D55A8B70F}"/>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D-6A23-4108-BBD2-663D55A8B70F}"/>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0E-6A23-4108-BBD2-663D55A8B70F}"/>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0F-6A23-4108-BBD2-663D55A8B70F}"/>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10-6A23-4108-BBD2-663D55A8B70F}"/>
                </c:ext>
                <c:ext xmlns:c15="http://schemas.microsoft.com/office/drawing/2012/chart" uri="{CE6537A1-D6FC-4f65-9D91-7224C49458BB}"/>
              </c:extLst>
            </c:dLbl>
            <c:dLbl>
              <c:idx val="17"/>
              <c:delete val="1"/>
              <c:extLst xmlns:c16r2="http://schemas.microsoft.com/office/drawing/2015/06/chart">
                <c:ext xmlns:c16="http://schemas.microsoft.com/office/drawing/2014/chart" uri="{C3380CC4-5D6E-409C-BE32-E72D297353CC}">
                  <c16:uniqueId val="{00000011-6A23-4108-BBD2-663D55A8B70F}"/>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12-6A23-4108-BBD2-663D55A8B70F}"/>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13-6A23-4108-BBD2-663D55A8B70F}"/>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14-6A23-4108-BBD2-663D55A8B70F}"/>
                </c:ext>
                <c:ext xmlns:c15="http://schemas.microsoft.com/office/drawing/2012/chart" uri="{CE6537A1-D6FC-4f65-9D91-7224C49458BB}"/>
              </c:extLst>
            </c:dLbl>
            <c:dLbl>
              <c:idx val="21"/>
              <c:delete val="1"/>
              <c:extLst xmlns:c16r2="http://schemas.microsoft.com/office/drawing/2015/06/chart">
                <c:ext xmlns:c16="http://schemas.microsoft.com/office/drawing/2014/chart" uri="{C3380CC4-5D6E-409C-BE32-E72D297353CC}">
                  <c16:uniqueId val="{00000015-6A23-4108-BBD2-663D55A8B70F}"/>
                </c:ext>
                <c:ext xmlns:c15="http://schemas.microsoft.com/office/drawing/2012/chart" uri="{CE6537A1-D6FC-4f65-9D91-7224C49458BB}"/>
              </c:extLst>
            </c:dLbl>
            <c:dLbl>
              <c:idx val="22"/>
              <c:delete val="1"/>
              <c:extLst xmlns:c16r2="http://schemas.microsoft.com/office/drawing/2015/06/chart">
                <c:ext xmlns:c16="http://schemas.microsoft.com/office/drawing/2014/chart" uri="{C3380CC4-5D6E-409C-BE32-E72D297353CC}">
                  <c16:uniqueId val="{00000016-6A23-4108-BBD2-663D55A8B70F}"/>
                </c:ext>
                <c:ext xmlns:c15="http://schemas.microsoft.com/office/drawing/2012/chart" uri="{CE6537A1-D6FC-4f65-9D91-7224C49458BB}"/>
              </c:extLst>
            </c:dLbl>
            <c:dLbl>
              <c:idx val="23"/>
              <c:delete val="1"/>
              <c:extLst xmlns:c16r2="http://schemas.microsoft.com/office/drawing/2015/06/chart">
                <c:ext xmlns:c16="http://schemas.microsoft.com/office/drawing/2014/chart" uri="{C3380CC4-5D6E-409C-BE32-E72D297353CC}">
                  <c16:uniqueId val="{00000017-6A23-4108-BBD2-663D55A8B70F}"/>
                </c:ex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Sheet1!$K$3:$K$27</c:f>
              <c:strCache>
                <c:ptCount val="25"/>
                <c:pt idx="0">
                  <c:v>2012q1</c:v>
                </c:pt>
                <c:pt idx="1">
                  <c:v>2012q2</c:v>
                </c:pt>
                <c:pt idx="2">
                  <c:v>2012q3</c:v>
                </c:pt>
                <c:pt idx="3">
                  <c:v>2012q4</c:v>
                </c:pt>
                <c:pt idx="4">
                  <c:v>2013q1</c:v>
                </c:pt>
                <c:pt idx="5">
                  <c:v>2013q2</c:v>
                </c:pt>
                <c:pt idx="6">
                  <c:v>2013q3</c:v>
                </c:pt>
                <c:pt idx="7">
                  <c:v>2013q4</c:v>
                </c:pt>
                <c:pt idx="8">
                  <c:v>2014q1</c:v>
                </c:pt>
                <c:pt idx="9">
                  <c:v>2014q2</c:v>
                </c:pt>
                <c:pt idx="10">
                  <c:v>2014q3</c:v>
                </c:pt>
                <c:pt idx="11">
                  <c:v>2014q4</c:v>
                </c:pt>
                <c:pt idx="12">
                  <c:v>2015q1</c:v>
                </c:pt>
                <c:pt idx="13">
                  <c:v>2015q2</c:v>
                </c:pt>
                <c:pt idx="14">
                  <c:v>2015q3</c:v>
                </c:pt>
                <c:pt idx="15">
                  <c:v>2015q4</c:v>
                </c:pt>
                <c:pt idx="16">
                  <c:v>2016q1</c:v>
                </c:pt>
                <c:pt idx="17">
                  <c:v>2016q2</c:v>
                </c:pt>
                <c:pt idx="18">
                  <c:v>2016q3</c:v>
                </c:pt>
                <c:pt idx="19">
                  <c:v>2016q4</c:v>
                </c:pt>
                <c:pt idx="20">
                  <c:v>2017q1</c:v>
                </c:pt>
                <c:pt idx="21">
                  <c:v>2017q2</c:v>
                </c:pt>
                <c:pt idx="22">
                  <c:v>2017q3</c:v>
                </c:pt>
                <c:pt idx="23">
                  <c:v>2017q4</c:v>
                </c:pt>
                <c:pt idx="24">
                  <c:v>2018q1</c:v>
                </c:pt>
              </c:strCache>
            </c:strRef>
          </c:cat>
          <c:val>
            <c:numRef>
              <c:f>(Sheet1!$E$2,Sheet1!$E$6,Sheet1!$E$10,Sheet1!$E$14,Sheet1!$E$18,Sheet1!$E$22,Sheet1!$E$26,Sheet1!$E$30,Sheet1!$E$34,Sheet1!$E$38,Sheet1!$E$42,Sheet1!$E$46,Sheet1!$E$50,Sheet1!$E$54,Sheet1!$E$58,Sheet1!$E$62,Sheet1!$E$66,Sheet1!$E$70,Sheet1!$E$74,Sheet1!$E$78,Sheet1!$E$82,Sheet1!$E$86,Sheet1!$E$90,Sheet1!$E$94,Sheet1!$E$98)</c:f>
              <c:numCache>
                <c:formatCode>General</c:formatCode>
                <c:ptCount val="25"/>
                <c:pt idx="0">
                  <c:v>47.58</c:v>
                </c:pt>
                <c:pt idx="1">
                  <c:v>45.93</c:v>
                </c:pt>
                <c:pt idx="2">
                  <c:v>41.4</c:v>
                </c:pt>
                <c:pt idx="3">
                  <c:v>38.880000000000003</c:v>
                </c:pt>
                <c:pt idx="4">
                  <c:v>45.46</c:v>
                </c:pt>
                <c:pt idx="5">
                  <c:v>49.01</c:v>
                </c:pt>
                <c:pt idx="6">
                  <c:v>50</c:v>
                </c:pt>
                <c:pt idx="7">
                  <c:v>45.09</c:v>
                </c:pt>
                <c:pt idx="8">
                  <c:v>42.16</c:v>
                </c:pt>
                <c:pt idx="9">
                  <c:v>44.87</c:v>
                </c:pt>
                <c:pt idx="10">
                  <c:v>44.69</c:v>
                </c:pt>
                <c:pt idx="11">
                  <c:v>41.85</c:v>
                </c:pt>
                <c:pt idx="12">
                  <c:v>40.26</c:v>
                </c:pt>
                <c:pt idx="13">
                  <c:v>43.23</c:v>
                </c:pt>
                <c:pt idx="14">
                  <c:v>45.31</c:v>
                </c:pt>
                <c:pt idx="15">
                  <c:v>42.71</c:v>
                </c:pt>
                <c:pt idx="16">
                  <c:v>41.68</c:v>
                </c:pt>
                <c:pt idx="17">
                  <c:v>45.37</c:v>
                </c:pt>
                <c:pt idx="18">
                  <c:v>46.73</c:v>
                </c:pt>
                <c:pt idx="19">
                  <c:v>43.96</c:v>
                </c:pt>
                <c:pt idx="20">
                  <c:v>44.02</c:v>
                </c:pt>
                <c:pt idx="21">
                  <c:v>47.03</c:v>
                </c:pt>
                <c:pt idx="22">
                  <c:v>49.2</c:v>
                </c:pt>
                <c:pt idx="23">
                  <c:v>50.18</c:v>
                </c:pt>
                <c:pt idx="24">
                  <c:v>50.08</c:v>
                </c:pt>
              </c:numCache>
            </c:numRef>
          </c:val>
          <c:smooth val="0"/>
          <c:extLst xmlns:c16r2="http://schemas.microsoft.com/office/drawing/2015/06/chart">
            <c:ext xmlns:c16="http://schemas.microsoft.com/office/drawing/2014/chart" uri="{C3380CC4-5D6E-409C-BE32-E72D297353CC}">
              <c16:uniqueId val="{00000018-6A23-4108-BBD2-663D55A8B70F}"/>
            </c:ext>
          </c:extLst>
        </c:ser>
        <c:ser>
          <c:idx val="1"/>
          <c:order val="1"/>
          <c:tx>
            <c:strRef>
              <c:f>Sheet1!$B$3</c:f>
              <c:strCache>
                <c:ptCount val="1"/>
                <c:pt idx="0">
                  <c:v>4–7 days</c:v>
                </c:pt>
              </c:strCache>
            </c:strRef>
          </c:tx>
          <c:spPr>
            <a:ln w="28575" cap="rnd">
              <a:solidFill>
                <a:srgbClr val="349D96"/>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19-6A23-4108-BBD2-663D55A8B70F}"/>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1A-6A23-4108-BBD2-663D55A8B70F}"/>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1B-6A23-4108-BBD2-663D55A8B70F}"/>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1C-6A23-4108-BBD2-663D55A8B70F}"/>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D-6A23-4108-BBD2-663D55A8B70F}"/>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1E-6A23-4108-BBD2-663D55A8B70F}"/>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1F-6A23-4108-BBD2-663D55A8B70F}"/>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20-6A23-4108-BBD2-663D55A8B70F}"/>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21-6A23-4108-BBD2-663D55A8B70F}"/>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22-6A23-4108-BBD2-663D55A8B70F}"/>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23-6A23-4108-BBD2-663D55A8B70F}"/>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24-6A23-4108-BBD2-663D55A8B70F}"/>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25-6A23-4108-BBD2-663D55A8B70F}"/>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26-6A23-4108-BBD2-663D55A8B70F}"/>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27-6A23-4108-BBD2-663D55A8B70F}"/>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28-6A23-4108-BBD2-663D55A8B70F}"/>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29-6A23-4108-BBD2-663D55A8B70F}"/>
                </c:ext>
                <c:ext xmlns:c15="http://schemas.microsoft.com/office/drawing/2012/chart" uri="{CE6537A1-D6FC-4f65-9D91-7224C49458BB}"/>
              </c:extLst>
            </c:dLbl>
            <c:dLbl>
              <c:idx val="17"/>
              <c:delete val="1"/>
              <c:extLst xmlns:c16r2="http://schemas.microsoft.com/office/drawing/2015/06/chart">
                <c:ext xmlns:c16="http://schemas.microsoft.com/office/drawing/2014/chart" uri="{C3380CC4-5D6E-409C-BE32-E72D297353CC}">
                  <c16:uniqueId val="{0000002A-6A23-4108-BBD2-663D55A8B70F}"/>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2B-6A23-4108-BBD2-663D55A8B70F}"/>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2C-6A23-4108-BBD2-663D55A8B70F}"/>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2D-6A23-4108-BBD2-663D55A8B70F}"/>
                </c:ext>
                <c:ext xmlns:c15="http://schemas.microsoft.com/office/drawing/2012/chart" uri="{CE6537A1-D6FC-4f65-9D91-7224C49458BB}"/>
              </c:extLst>
            </c:dLbl>
            <c:dLbl>
              <c:idx val="21"/>
              <c:delete val="1"/>
              <c:extLst xmlns:c16r2="http://schemas.microsoft.com/office/drawing/2015/06/chart">
                <c:ext xmlns:c16="http://schemas.microsoft.com/office/drawing/2014/chart" uri="{C3380CC4-5D6E-409C-BE32-E72D297353CC}">
                  <c16:uniqueId val="{0000002E-6A23-4108-BBD2-663D55A8B70F}"/>
                </c:ext>
                <c:ext xmlns:c15="http://schemas.microsoft.com/office/drawing/2012/chart" uri="{CE6537A1-D6FC-4f65-9D91-7224C49458BB}"/>
              </c:extLst>
            </c:dLbl>
            <c:dLbl>
              <c:idx val="22"/>
              <c:delete val="1"/>
              <c:extLst xmlns:c16r2="http://schemas.microsoft.com/office/drawing/2015/06/chart">
                <c:ext xmlns:c16="http://schemas.microsoft.com/office/drawing/2014/chart" uri="{C3380CC4-5D6E-409C-BE32-E72D297353CC}">
                  <c16:uniqueId val="{0000002F-6A23-4108-BBD2-663D55A8B70F}"/>
                </c:ext>
                <c:ext xmlns:c15="http://schemas.microsoft.com/office/drawing/2012/chart" uri="{CE6537A1-D6FC-4f65-9D91-7224C49458BB}"/>
              </c:extLst>
            </c:dLbl>
            <c:dLbl>
              <c:idx val="23"/>
              <c:delete val="1"/>
              <c:extLst xmlns:c16r2="http://schemas.microsoft.com/office/drawing/2015/06/chart">
                <c:ext xmlns:c16="http://schemas.microsoft.com/office/drawing/2014/chart" uri="{C3380CC4-5D6E-409C-BE32-E72D297353CC}">
                  <c16:uniqueId val="{00000030-6A23-4108-BBD2-663D55A8B70F}"/>
                </c:ex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lgn="ct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Sheet1!$K$3:$K$27</c:f>
              <c:strCache>
                <c:ptCount val="25"/>
                <c:pt idx="0">
                  <c:v>2012q1</c:v>
                </c:pt>
                <c:pt idx="1">
                  <c:v>2012q2</c:v>
                </c:pt>
                <c:pt idx="2">
                  <c:v>2012q3</c:v>
                </c:pt>
                <c:pt idx="3">
                  <c:v>2012q4</c:v>
                </c:pt>
                <c:pt idx="4">
                  <c:v>2013q1</c:v>
                </c:pt>
                <c:pt idx="5">
                  <c:v>2013q2</c:v>
                </c:pt>
                <c:pt idx="6">
                  <c:v>2013q3</c:v>
                </c:pt>
                <c:pt idx="7">
                  <c:v>2013q4</c:v>
                </c:pt>
                <c:pt idx="8">
                  <c:v>2014q1</c:v>
                </c:pt>
                <c:pt idx="9">
                  <c:v>2014q2</c:v>
                </c:pt>
                <c:pt idx="10">
                  <c:v>2014q3</c:v>
                </c:pt>
                <c:pt idx="11">
                  <c:v>2014q4</c:v>
                </c:pt>
                <c:pt idx="12">
                  <c:v>2015q1</c:v>
                </c:pt>
                <c:pt idx="13">
                  <c:v>2015q2</c:v>
                </c:pt>
                <c:pt idx="14">
                  <c:v>2015q3</c:v>
                </c:pt>
                <c:pt idx="15">
                  <c:v>2015q4</c:v>
                </c:pt>
                <c:pt idx="16">
                  <c:v>2016q1</c:v>
                </c:pt>
                <c:pt idx="17">
                  <c:v>2016q2</c:v>
                </c:pt>
                <c:pt idx="18">
                  <c:v>2016q3</c:v>
                </c:pt>
                <c:pt idx="19">
                  <c:v>2016q4</c:v>
                </c:pt>
                <c:pt idx="20">
                  <c:v>2017q1</c:v>
                </c:pt>
                <c:pt idx="21">
                  <c:v>2017q2</c:v>
                </c:pt>
                <c:pt idx="22">
                  <c:v>2017q3</c:v>
                </c:pt>
                <c:pt idx="23">
                  <c:v>2017q4</c:v>
                </c:pt>
                <c:pt idx="24">
                  <c:v>2018q1</c:v>
                </c:pt>
              </c:strCache>
            </c:strRef>
          </c:cat>
          <c:val>
            <c:numRef>
              <c:f>(Sheet1!$E$3,Sheet1!$E$7,Sheet1!$E$11,Sheet1!$E$15,Sheet1!$E$19,Sheet1!$E$23,Sheet1!$E$27,Sheet1!$E$31,Sheet1!$E$35,Sheet1!$E$39,Sheet1!$E$43,Sheet1!$E$47,Sheet1!$E$51,Sheet1!$E$55,Sheet1!$E$59,Sheet1!$E$63,Sheet1!$E$67,Sheet1!$E$71,Sheet1!$E$75,Sheet1!$E$79,Sheet1!$E$83,Sheet1!$E$87,Sheet1!$E$91,Sheet1!$E$95,Sheet1!$E$99)</c:f>
              <c:numCache>
                <c:formatCode>General</c:formatCode>
                <c:ptCount val="25"/>
                <c:pt idx="0">
                  <c:v>33.590000000000003</c:v>
                </c:pt>
                <c:pt idx="1">
                  <c:v>34.83</c:v>
                </c:pt>
                <c:pt idx="2">
                  <c:v>37.44</c:v>
                </c:pt>
                <c:pt idx="3">
                  <c:v>37.369999999999997</c:v>
                </c:pt>
                <c:pt idx="4">
                  <c:v>34.340000000000003</c:v>
                </c:pt>
                <c:pt idx="5">
                  <c:v>33.97</c:v>
                </c:pt>
                <c:pt idx="6">
                  <c:v>34.229999999999997</c:v>
                </c:pt>
                <c:pt idx="7">
                  <c:v>35.47</c:v>
                </c:pt>
                <c:pt idx="8">
                  <c:v>37.1</c:v>
                </c:pt>
                <c:pt idx="9">
                  <c:v>36.909999999999997</c:v>
                </c:pt>
                <c:pt idx="10">
                  <c:v>36.47</c:v>
                </c:pt>
                <c:pt idx="11">
                  <c:v>37.5</c:v>
                </c:pt>
                <c:pt idx="12">
                  <c:v>37.590000000000003</c:v>
                </c:pt>
                <c:pt idx="13">
                  <c:v>37.450000000000003</c:v>
                </c:pt>
                <c:pt idx="14">
                  <c:v>37.76</c:v>
                </c:pt>
                <c:pt idx="15">
                  <c:v>38.49</c:v>
                </c:pt>
                <c:pt idx="16">
                  <c:v>38.19</c:v>
                </c:pt>
                <c:pt idx="17">
                  <c:v>37.6</c:v>
                </c:pt>
                <c:pt idx="18">
                  <c:v>37.299999999999997</c:v>
                </c:pt>
                <c:pt idx="19">
                  <c:v>37.74</c:v>
                </c:pt>
                <c:pt idx="20">
                  <c:v>37.06</c:v>
                </c:pt>
                <c:pt idx="21">
                  <c:v>36.04</c:v>
                </c:pt>
                <c:pt idx="22">
                  <c:v>35.1</c:v>
                </c:pt>
                <c:pt idx="23">
                  <c:v>33.31</c:v>
                </c:pt>
                <c:pt idx="24">
                  <c:v>33.799999999999997</c:v>
                </c:pt>
              </c:numCache>
            </c:numRef>
          </c:val>
          <c:smooth val="0"/>
          <c:extLst xmlns:c16r2="http://schemas.microsoft.com/office/drawing/2015/06/chart">
            <c:ext xmlns:c16="http://schemas.microsoft.com/office/drawing/2014/chart" uri="{C3380CC4-5D6E-409C-BE32-E72D297353CC}">
              <c16:uniqueId val="{00000031-6A23-4108-BBD2-663D55A8B70F}"/>
            </c:ext>
          </c:extLst>
        </c:ser>
        <c:ser>
          <c:idx val="2"/>
          <c:order val="2"/>
          <c:tx>
            <c:strRef>
              <c:f>Sheet1!$B$4</c:f>
              <c:strCache>
                <c:ptCount val="1"/>
                <c:pt idx="0">
                  <c:v>8–13 days</c:v>
                </c:pt>
              </c:strCache>
            </c:strRef>
          </c:tx>
          <c:spPr>
            <a:ln w="28575" cap="rnd">
              <a:solidFill>
                <a:srgbClr val="EBB21C"/>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32-6A23-4108-BBD2-663D55A8B70F}"/>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33-6A23-4108-BBD2-663D55A8B70F}"/>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34-6A23-4108-BBD2-663D55A8B70F}"/>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35-6A23-4108-BBD2-663D55A8B70F}"/>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36-6A23-4108-BBD2-663D55A8B70F}"/>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37-6A23-4108-BBD2-663D55A8B70F}"/>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38-6A23-4108-BBD2-663D55A8B70F}"/>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39-6A23-4108-BBD2-663D55A8B70F}"/>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3A-6A23-4108-BBD2-663D55A8B70F}"/>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3B-6A23-4108-BBD2-663D55A8B70F}"/>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3C-6A23-4108-BBD2-663D55A8B70F}"/>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3D-6A23-4108-BBD2-663D55A8B70F}"/>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3E-6A23-4108-BBD2-663D55A8B70F}"/>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3F-6A23-4108-BBD2-663D55A8B70F}"/>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40-6A23-4108-BBD2-663D55A8B70F}"/>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41-6A23-4108-BBD2-663D55A8B70F}"/>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42-6A23-4108-BBD2-663D55A8B70F}"/>
                </c:ext>
                <c:ext xmlns:c15="http://schemas.microsoft.com/office/drawing/2012/chart" uri="{CE6537A1-D6FC-4f65-9D91-7224C49458BB}"/>
              </c:extLst>
            </c:dLbl>
            <c:dLbl>
              <c:idx val="17"/>
              <c:delete val="1"/>
              <c:extLst xmlns:c16r2="http://schemas.microsoft.com/office/drawing/2015/06/chart">
                <c:ext xmlns:c16="http://schemas.microsoft.com/office/drawing/2014/chart" uri="{C3380CC4-5D6E-409C-BE32-E72D297353CC}">
                  <c16:uniqueId val="{00000043-6A23-4108-BBD2-663D55A8B70F}"/>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44-6A23-4108-BBD2-663D55A8B70F}"/>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45-6A23-4108-BBD2-663D55A8B70F}"/>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46-6A23-4108-BBD2-663D55A8B70F}"/>
                </c:ext>
                <c:ext xmlns:c15="http://schemas.microsoft.com/office/drawing/2012/chart" uri="{CE6537A1-D6FC-4f65-9D91-7224C49458BB}"/>
              </c:extLst>
            </c:dLbl>
            <c:dLbl>
              <c:idx val="21"/>
              <c:delete val="1"/>
              <c:extLst xmlns:c16r2="http://schemas.microsoft.com/office/drawing/2015/06/chart">
                <c:ext xmlns:c16="http://schemas.microsoft.com/office/drawing/2014/chart" uri="{C3380CC4-5D6E-409C-BE32-E72D297353CC}">
                  <c16:uniqueId val="{00000047-6A23-4108-BBD2-663D55A8B70F}"/>
                </c:ext>
                <c:ext xmlns:c15="http://schemas.microsoft.com/office/drawing/2012/chart" uri="{CE6537A1-D6FC-4f65-9D91-7224C49458BB}"/>
              </c:extLst>
            </c:dLbl>
            <c:dLbl>
              <c:idx val="22"/>
              <c:delete val="1"/>
              <c:extLst xmlns:c16r2="http://schemas.microsoft.com/office/drawing/2015/06/chart">
                <c:ext xmlns:c16="http://schemas.microsoft.com/office/drawing/2014/chart" uri="{C3380CC4-5D6E-409C-BE32-E72D297353CC}">
                  <c16:uniqueId val="{00000048-6A23-4108-BBD2-663D55A8B70F}"/>
                </c:ext>
                <c:ext xmlns:c15="http://schemas.microsoft.com/office/drawing/2012/chart" uri="{CE6537A1-D6FC-4f65-9D91-7224C49458BB}"/>
              </c:extLst>
            </c:dLbl>
            <c:dLbl>
              <c:idx val="23"/>
              <c:delete val="1"/>
              <c:extLst xmlns:c16r2="http://schemas.microsoft.com/office/drawing/2015/06/chart">
                <c:ext xmlns:c16="http://schemas.microsoft.com/office/drawing/2014/chart" uri="{C3380CC4-5D6E-409C-BE32-E72D297353CC}">
                  <c16:uniqueId val="{00000049-6A23-4108-BBD2-663D55A8B70F}"/>
                </c:ext>
                <c:ext xmlns:c15="http://schemas.microsoft.com/office/drawing/2012/chart" uri="{CE6537A1-D6FC-4f65-9D91-7224C49458BB}"/>
              </c:extLst>
            </c:dLbl>
            <c:dLbl>
              <c:idx val="24"/>
              <c:layout>
                <c:manualLayout>
                  <c:x val="-1.2222081031699194E-16"/>
                  <c:y val="-2.144607843137266E-2"/>
                </c:manualLayout>
              </c:layout>
              <c:tx>
                <c:rich>
                  <a:bodyPr/>
                  <a:lstStyle/>
                  <a:p>
                    <a:fld id="{45B231D9-C035-411B-86C5-D38C98F214B6}" type="VALUE">
                      <a:rPr lang="en-US" sz="1600" b="0" i="0" u="none" strike="noStrike" kern="1200" baseline="0">
                        <a:solidFill>
                          <a:schemeClr val="tx1">
                            <a:lumMod val="75000"/>
                            <a:lumOff val="25000"/>
                          </a:schemeClr>
                        </a:solidFill>
                        <a:latin typeface="+mn-lt"/>
                        <a:ea typeface="+mn-ea"/>
                        <a:cs typeface="+mn-cs"/>
                      </a:rPr>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4A-6A23-4108-BBD2-663D55A8B70F}"/>
                </c:ext>
                <c:ext xmlns:c15="http://schemas.microsoft.com/office/drawing/2012/chart" uri="{CE6537A1-D6FC-4f65-9D91-7224C49458BB}">
                  <c15:dlblFieldTable/>
                  <c15:showDataLabelsRange val="0"/>
                </c:ext>
              </c:extLst>
            </c:dLbl>
            <c:numFmt formatCode="#,##0" sourceLinked="0"/>
            <c:spPr>
              <a:noFill/>
              <a:ln>
                <a:noFill/>
              </a:ln>
              <a:effectLst/>
            </c:spPr>
            <c:txPr>
              <a:bodyPr rot="0" spcFirstLastPara="1" vertOverflow="ellipsis" vert="horz" wrap="square" anchor="ctr" anchorCtr="0"/>
              <a:lstStyle/>
              <a:p>
                <a:pPr algn="ct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Sheet1!$K$3:$K$27</c:f>
              <c:strCache>
                <c:ptCount val="25"/>
                <c:pt idx="0">
                  <c:v>2012q1</c:v>
                </c:pt>
                <c:pt idx="1">
                  <c:v>2012q2</c:v>
                </c:pt>
                <c:pt idx="2">
                  <c:v>2012q3</c:v>
                </c:pt>
                <c:pt idx="3">
                  <c:v>2012q4</c:v>
                </c:pt>
                <c:pt idx="4">
                  <c:v>2013q1</c:v>
                </c:pt>
                <c:pt idx="5">
                  <c:v>2013q2</c:v>
                </c:pt>
                <c:pt idx="6">
                  <c:v>2013q3</c:v>
                </c:pt>
                <c:pt idx="7">
                  <c:v>2013q4</c:v>
                </c:pt>
                <c:pt idx="8">
                  <c:v>2014q1</c:v>
                </c:pt>
                <c:pt idx="9">
                  <c:v>2014q2</c:v>
                </c:pt>
                <c:pt idx="10">
                  <c:v>2014q3</c:v>
                </c:pt>
                <c:pt idx="11">
                  <c:v>2014q4</c:v>
                </c:pt>
                <c:pt idx="12">
                  <c:v>2015q1</c:v>
                </c:pt>
                <c:pt idx="13">
                  <c:v>2015q2</c:v>
                </c:pt>
                <c:pt idx="14">
                  <c:v>2015q3</c:v>
                </c:pt>
                <c:pt idx="15">
                  <c:v>2015q4</c:v>
                </c:pt>
                <c:pt idx="16">
                  <c:v>2016q1</c:v>
                </c:pt>
                <c:pt idx="17">
                  <c:v>2016q2</c:v>
                </c:pt>
                <c:pt idx="18">
                  <c:v>2016q3</c:v>
                </c:pt>
                <c:pt idx="19">
                  <c:v>2016q4</c:v>
                </c:pt>
                <c:pt idx="20">
                  <c:v>2017q1</c:v>
                </c:pt>
                <c:pt idx="21">
                  <c:v>2017q2</c:v>
                </c:pt>
                <c:pt idx="22">
                  <c:v>2017q3</c:v>
                </c:pt>
                <c:pt idx="23">
                  <c:v>2017q4</c:v>
                </c:pt>
                <c:pt idx="24">
                  <c:v>2018q1</c:v>
                </c:pt>
              </c:strCache>
            </c:strRef>
          </c:cat>
          <c:val>
            <c:numRef>
              <c:f>(Sheet1!$E$4,Sheet1!$E$8,Sheet1!$E$12,Sheet1!$E$16,Sheet1!$E$20,Sheet1!$E$24,Sheet1!$E$28,Sheet1!$E$32,Sheet1!$E$36,Sheet1!$E$40,Sheet1!$E$44,Sheet1!$E$48,Sheet1!$E$52,Sheet1!$E$56,Sheet1!$E$60,Sheet1!$E$64,Sheet1!$E$68,Sheet1!$E$72,Sheet1!$E$76,Sheet1!$E$80,Sheet1!$E$84,Sheet1!$E$88,Sheet1!$E$92,Sheet1!$E$96,Sheet1!$E$100)</c:f>
              <c:numCache>
                <c:formatCode>General</c:formatCode>
                <c:ptCount val="25"/>
                <c:pt idx="0">
                  <c:v>10.95</c:v>
                </c:pt>
                <c:pt idx="1">
                  <c:v>11.29</c:v>
                </c:pt>
                <c:pt idx="2">
                  <c:v>12.68</c:v>
                </c:pt>
                <c:pt idx="3">
                  <c:v>14.23</c:v>
                </c:pt>
                <c:pt idx="4">
                  <c:v>12.16</c:v>
                </c:pt>
                <c:pt idx="5">
                  <c:v>9.8000000000000007</c:v>
                </c:pt>
                <c:pt idx="6">
                  <c:v>9.16</c:v>
                </c:pt>
                <c:pt idx="7">
                  <c:v>11.62</c:v>
                </c:pt>
                <c:pt idx="8">
                  <c:v>12.41</c:v>
                </c:pt>
                <c:pt idx="9">
                  <c:v>10.75</c:v>
                </c:pt>
                <c:pt idx="10">
                  <c:v>9.9499999999999993</c:v>
                </c:pt>
                <c:pt idx="11">
                  <c:v>11.72</c:v>
                </c:pt>
                <c:pt idx="12">
                  <c:v>12.78</c:v>
                </c:pt>
                <c:pt idx="13">
                  <c:v>10.94</c:v>
                </c:pt>
                <c:pt idx="14">
                  <c:v>9.43</c:v>
                </c:pt>
                <c:pt idx="15">
                  <c:v>10.87</c:v>
                </c:pt>
                <c:pt idx="16">
                  <c:v>11.91</c:v>
                </c:pt>
                <c:pt idx="17">
                  <c:v>9.77</c:v>
                </c:pt>
                <c:pt idx="18">
                  <c:v>9.11</c:v>
                </c:pt>
                <c:pt idx="19">
                  <c:v>10.77</c:v>
                </c:pt>
                <c:pt idx="20">
                  <c:v>11.37</c:v>
                </c:pt>
                <c:pt idx="21">
                  <c:v>9.7100000000000009</c:v>
                </c:pt>
                <c:pt idx="22">
                  <c:v>9.14</c:v>
                </c:pt>
                <c:pt idx="23">
                  <c:v>9.8699999999999992</c:v>
                </c:pt>
                <c:pt idx="24">
                  <c:v>9.65</c:v>
                </c:pt>
              </c:numCache>
            </c:numRef>
          </c:val>
          <c:smooth val="0"/>
          <c:extLst xmlns:c16r2="http://schemas.microsoft.com/office/drawing/2015/06/chart">
            <c:ext xmlns:c16="http://schemas.microsoft.com/office/drawing/2014/chart" uri="{C3380CC4-5D6E-409C-BE32-E72D297353CC}">
              <c16:uniqueId val="{0000004B-6A23-4108-BBD2-663D55A8B70F}"/>
            </c:ext>
          </c:extLst>
        </c:ser>
        <c:ser>
          <c:idx val="3"/>
          <c:order val="3"/>
          <c:tx>
            <c:strRef>
              <c:f>Sheet1!$B$5</c:f>
              <c:strCache>
                <c:ptCount val="1"/>
                <c:pt idx="0">
                  <c:v>14–59 days</c:v>
                </c:pt>
              </c:strCache>
            </c:strRef>
          </c:tx>
          <c:spPr>
            <a:ln w="28575" cap="rnd">
              <a:solidFill>
                <a:srgbClr val="A4A4A4"/>
              </a:solidFill>
              <a:round/>
            </a:ln>
            <a:effectLst/>
          </c:spPr>
          <c:marker>
            <c:symbol val="none"/>
          </c:marker>
          <c:dLbls>
            <c:dLbl>
              <c:idx val="0"/>
              <c:delete val="1"/>
              <c:extLst xmlns:c16r2="http://schemas.microsoft.com/office/drawing/2015/06/chart">
                <c:ext xmlns:c16="http://schemas.microsoft.com/office/drawing/2014/chart" uri="{C3380CC4-5D6E-409C-BE32-E72D297353CC}">
                  <c16:uniqueId val="{0000004C-6A23-4108-BBD2-663D55A8B70F}"/>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4D-6A23-4108-BBD2-663D55A8B70F}"/>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4E-6A23-4108-BBD2-663D55A8B70F}"/>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4F-6A23-4108-BBD2-663D55A8B70F}"/>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50-6A23-4108-BBD2-663D55A8B70F}"/>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51-6A23-4108-BBD2-663D55A8B70F}"/>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52-6A23-4108-BBD2-663D55A8B70F}"/>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53-6A23-4108-BBD2-663D55A8B70F}"/>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54-6A23-4108-BBD2-663D55A8B70F}"/>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55-6A23-4108-BBD2-663D55A8B70F}"/>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56-6A23-4108-BBD2-663D55A8B70F}"/>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57-6A23-4108-BBD2-663D55A8B70F}"/>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58-6A23-4108-BBD2-663D55A8B70F}"/>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59-6A23-4108-BBD2-663D55A8B70F}"/>
                </c:ext>
                <c:ext xmlns:c15="http://schemas.microsoft.com/office/drawing/2012/chart" uri="{CE6537A1-D6FC-4f65-9D91-7224C49458BB}"/>
              </c:extLst>
            </c:dLbl>
            <c:dLbl>
              <c:idx val="14"/>
              <c:delete val="1"/>
              <c:extLst xmlns:c16r2="http://schemas.microsoft.com/office/drawing/2015/06/chart">
                <c:ext xmlns:c16="http://schemas.microsoft.com/office/drawing/2014/chart" uri="{C3380CC4-5D6E-409C-BE32-E72D297353CC}">
                  <c16:uniqueId val="{0000005A-6A23-4108-BBD2-663D55A8B70F}"/>
                </c:ext>
                <c:ext xmlns:c15="http://schemas.microsoft.com/office/drawing/2012/chart" uri="{CE6537A1-D6FC-4f65-9D91-7224C49458BB}"/>
              </c:extLst>
            </c:dLbl>
            <c:dLbl>
              <c:idx val="15"/>
              <c:delete val="1"/>
              <c:extLst xmlns:c16r2="http://schemas.microsoft.com/office/drawing/2015/06/chart">
                <c:ext xmlns:c16="http://schemas.microsoft.com/office/drawing/2014/chart" uri="{C3380CC4-5D6E-409C-BE32-E72D297353CC}">
                  <c16:uniqueId val="{0000005B-6A23-4108-BBD2-663D55A8B70F}"/>
                </c:ext>
                <c:ext xmlns:c15="http://schemas.microsoft.com/office/drawing/2012/chart" uri="{CE6537A1-D6FC-4f65-9D91-7224C49458BB}"/>
              </c:extLst>
            </c:dLbl>
            <c:dLbl>
              <c:idx val="16"/>
              <c:delete val="1"/>
              <c:extLst xmlns:c16r2="http://schemas.microsoft.com/office/drawing/2015/06/chart">
                <c:ext xmlns:c16="http://schemas.microsoft.com/office/drawing/2014/chart" uri="{C3380CC4-5D6E-409C-BE32-E72D297353CC}">
                  <c16:uniqueId val="{0000005C-6A23-4108-BBD2-663D55A8B70F}"/>
                </c:ext>
                <c:ext xmlns:c15="http://schemas.microsoft.com/office/drawing/2012/chart" uri="{CE6537A1-D6FC-4f65-9D91-7224C49458BB}"/>
              </c:extLst>
            </c:dLbl>
            <c:dLbl>
              <c:idx val="17"/>
              <c:delete val="1"/>
              <c:extLst xmlns:c16r2="http://schemas.microsoft.com/office/drawing/2015/06/chart">
                <c:ext xmlns:c16="http://schemas.microsoft.com/office/drawing/2014/chart" uri="{C3380CC4-5D6E-409C-BE32-E72D297353CC}">
                  <c16:uniqueId val="{0000005D-6A23-4108-BBD2-663D55A8B70F}"/>
                </c:ext>
                <c:ext xmlns:c15="http://schemas.microsoft.com/office/drawing/2012/chart" uri="{CE6537A1-D6FC-4f65-9D91-7224C49458BB}"/>
              </c:extLst>
            </c:dLbl>
            <c:dLbl>
              <c:idx val="18"/>
              <c:delete val="1"/>
              <c:extLst xmlns:c16r2="http://schemas.microsoft.com/office/drawing/2015/06/chart">
                <c:ext xmlns:c16="http://schemas.microsoft.com/office/drawing/2014/chart" uri="{C3380CC4-5D6E-409C-BE32-E72D297353CC}">
                  <c16:uniqueId val="{0000005E-6A23-4108-BBD2-663D55A8B70F}"/>
                </c:ext>
                <c:ext xmlns:c15="http://schemas.microsoft.com/office/drawing/2012/chart" uri="{CE6537A1-D6FC-4f65-9D91-7224C49458BB}"/>
              </c:extLst>
            </c:dLbl>
            <c:dLbl>
              <c:idx val="19"/>
              <c:delete val="1"/>
              <c:extLst xmlns:c16r2="http://schemas.microsoft.com/office/drawing/2015/06/chart">
                <c:ext xmlns:c16="http://schemas.microsoft.com/office/drawing/2014/chart" uri="{C3380CC4-5D6E-409C-BE32-E72D297353CC}">
                  <c16:uniqueId val="{0000005F-6A23-4108-BBD2-663D55A8B70F}"/>
                </c:ext>
                <c:ext xmlns:c15="http://schemas.microsoft.com/office/drawing/2012/chart" uri="{CE6537A1-D6FC-4f65-9D91-7224C49458BB}"/>
              </c:extLst>
            </c:dLbl>
            <c:dLbl>
              <c:idx val="20"/>
              <c:delete val="1"/>
              <c:extLst xmlns:c16r2="http://schemas.microsoft.com/office/drawing/2015/06/chart">
                <c:ext xmlns:c16="http://schemas.microsoft.com/office/drawing/2014/chart" uri="{C3380CC4-5D6E-409C-BE32-E72D297353CC}">
                  <c16:uniqueId val="{00000060-6A23-4108-BBD2-663D55A8B70F}"/>
                </c:ext>
                <c:ext xmlns:c15="http://schemas.microsoft.com/office/drawing/2012/chart" uri="{CE6537A1-D6FC-4f65-9D91-7224C49458BB}"/>
              </c:extLst>
            </c:dLbl>
            <c:dLbl>
              <c:idx val="21"/>
              <c:delete val="1"/>
              <c:extLst xmlns:c16r2="http://schemas.microsoft.com/office/drawing/2015/06/chart">
                <c:ext xmlns:c16="http://schemas.microsoft.com/office/drawing/2014/chart" uri="{C3380CC4-5D6E-409C-BE32-E72D297353CC}">
                  <c16:uniqueId val="{00000061-6A23-4108-BBD2-663D55A8B70F}"/>
                </c:ext>
                <c:ext xmlns:c15="http://schemas.microsoft.com/office/drawing/2012/chart" uri="{CE6537A1-D6FC-4f65-9D91-7224C49458BB}"/>
              </c:extLst>
            </c:dLbl>
            <c:dLbl>
              <c:idx val="22"/>
              <c:delete val="1"/>
              <c:extLst xmlns:c16r2="http://schemas.microsoft.com/office/drawing/2015/06/chart">
                <c:ext xmlns:c16="http://schemas.microsoft.com/office/drawing/2014/chart" uri="{C3380CC4-5D6E-409C-BE32-E72D297353CC}">
                  <c16:uniqueId val="{00000062-6A23-4108-BBD2-663D55A8B70F}"/>
                </c:ext>
                <c:ext xmlns:c15="http://schemas.microsoft.com/office/drawing/2012/chart" uri="{CE6537A1-D6FC-4f65-9D91-7224C49458BB}"/>
              </c:extLst>
            </c:dLbl>
            <c:dLbl>
              <c:idx val="23"/>
              <c:delete val="1"/>
              <c:extLst xmlns:c16r2="http://schemas.microsoft.com/office/drawing/2015/06/chart">
                <c:ext xmlns:c16="http://schemas.microsoft.com/office/drawing/2014/chart" uri="{C3380CC4-5D6E-409C-BE32-E72D297353CC}">
                  <c16:uniqueId val="{00000063-6A23-4108-BBD2-663D55A8B70F}"/>
                </c:ext>
                <c:ext xmlns:c15="http://schemas.microsoft.com/office/drawing/2012/chart" uri="{CE6537A1-D6FC-4f65-9D91-7224C49458BB}"/>
              </c:extLst>
            </c:dLbl>
            <c:dLbl>
              <c:idx val="24"/>
              <c:layout>
                <c:manualLayout>
                  <c:x val="8.3333333333332118E-3"/>
                  <c:y val="3.0637254901960784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64-6A23-4108-BBD2-663D55A8B70F}"/>
                </c:ex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0"/>
              <a:lstStyle/>
              <a:p>
                <a:pPr algn="ctr">
                  <a:defRPr lang="en-US"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Sheet1!$K$3:$K$27</c:f>
              <c:strCache>
                <c:ptCount val="25"/>
                <c:pt idx="0">
                  <c:v>2012q1</c:v>
                </c:pt>
                <c:pt idx="1">
                  <c:v>2012q2</c:v>
                </c:pt>
                <c:pt idx="2">
                  <c:v>2012q3</c:v>
                </c:pt>
                <c:pt idx="3">
                  <c:v>2012q4</c:v>
                </c:pt>
                <c:pt idx="4">
                  <c:v>2013q1</c:v>
                </c:pt>
                <c:pt idx="5">
                  <c:v>2013q2</c:v>
                </c:pt>
                <c:pt idx="6">
                  <c:v>2013q3</c:v>
                </c:pt>
                <c:pt idx="7">
                  <c:v>2013q4</c:v>
                </c:pt>
                <c:pt idx="8">
                  <c:v>2014q1</c:v>
                </c:pt>
                <c:pt idx="9">
                  <c:v>2014q2</c:v>
                </c:pt>
                <c:pt idx="10">
                  <c:v>2014q3</c:v>
                </c:pt>
                <c:pt idx="11">
                  <c:v>2014q4</c:v>
                </c:pt>
                <c:pt idx="12">
                  <c:v>2015q1</c:v>
                </c:pt>
                <c:pt idx="13">
                  <c:v>2015q2</c:v>
                </c:pt>
                <c:pt idx="14">
                  <c:v>2015q3</c:v>
                </c:pt>
                <c:pt idx="15">
                  <c:v>2015q4</c:v>
                </c:pt>
                <c:pt idx="16">
                  <c:v>2016q1</c:v>
                </c:pt>
                <c:pt idx="17">
                  <c:v>2016q2</c:v>
                </c:pt>
                <c:pt idx="18">
                  <c:v>2016q3</c:v>
                </c:pt>
                <c:pt idx="19">
                  <c:v>2016q4</c:v>
                </c:pt>
                <c:pt idx="20">
                  <c:v>2017q1</c:v>
                </c:pt>
                <c:pt idx="21">
                  <c:v>2017q2</c:v>
                </c:pt>
                <c:pt idx="22">
                  <c:v>2017q3</c:v>
                </c:pt>
                <c:pt idx="23">
                  <c:v>2017q4</c:v>
                </c:pt>
                <c:pt idx="24">
                  <c:v>2018q1</c:v>
                </c:pt>
              </c:strCache>
            </c:strRef>
          </c:cat>
          <c:val>
            <c:numRef>
              <c:f>(Sheet1!$E$5,Sheet1!$E$9,Sheet1!$E$13,Sheet1!$E$17,Sheet1!$E$21,Sheet1!$E$25,Sheet1!$E$29,Sheet1!$E$33,Sheet1!$E$37,Sheet1!$E$41,Sheet1!$E$45,Sheet1!$E$49,Sheet1!$E$53,Sheet1!$E$57,Sheet1!$E$61,Sheet1!$E$65,Sheet1!$E$69,Sheet1!$E$73,Sheet1!$E$77,Sheet1!$E$81,Sheet1!$E$85,Sheet1!$E$89,Sheet1!$E$93,Sheet1!$E$97,Sheet1!$E$101)</c:f>
              <c:numCache>
                <c:formatCode>General</c:formatCode>
                <c:ptCount val="25"/>
                <c:pt idx="0">
                  <c:v>7.88</c:v>
                </c:pt>
                <c:pt idx="1">
                  <c:v>7.94</c:v>
                </c:pt>
                <c:pt idx="2">
                  <c:v>8.48</c:v>
                </c:pt>
                <c:pt idx="3">
                  <c:v>9.52</c:v>
                </c:pt>
                <c:pt idx="4">
                  <c:v>8.0399999999999991</c:v>
                </c:pt>
                <c:pt idx="5">
                  <c:v>7.22</c:v>
                </c:pt>
                <c:pt idx="6">
                  <c:v>6.61</c:v>
                </c:pt>
                <c:pt idx="7">
                  <c:v>7.83</c:v>
                </c:pt>
                <c:pt idx="8">
                  <c:v>8.33</c:v>
                </c:pt>
                <c:pt idx="9">
                  <c:v>7.47</c:v>
                </c:pt>
                <c:pt idx="10">
                  <c:v>8.8800000000000008</c:v>
                </c:pt>
                <c:pt idx="11">
                  <c:v>8.93</c:v>
                </c:pt>
                <c:pt idx="12">
                  <c:v>9.3699999999999992</c:v>
                </c:pt>
                <c:pt idx="13">
                  <c:v>8.3699999999999992</c:v>
                </c:pt>
                <c:pt idx="14">
                  <c:v>7.49</c:v>
                </c:pt>
                <c:pt idx="15">
                  <c:v>7.93</c:v>
                </c:pt>
                <c:pt idx="16">
                  <c:v>8.2200000000000006</c:v>
                </c:pt>
                <c:pt idx="17">
                  <c:v>7.26</c:v>
                </c:pt>
                <c:pt idx="18">
                  <c:v>6.86</c:v>
                </c:pt>
                <c:pt idx="19">
                  <c:v>7.53</c:v>
                </c:pt>
                <c:pt idx="20">
                  <c:v>7.56</c:v>
                </c:pt>
                <c:pt idx="21">
                  <c:v>7.22</c:v>
                </c:pt>
                <c:pt idx="22">
                  <c:v>6.55</c:v>
                </c:pt>
                <c:pt idx="23">
                  <c:v>6.64</c:v>
                </c:pt>
                <c:pt idx="24">
                  <c:v>6.46</c:v>
                </c:pt>
              </c:numCache>
            </c:numRef>
          </c:val>
          <c:smooth val="0"/>
          <c:extLst xmlns:c16r2="http://schemas.microsoft.com/office/drawing/2015/06/chart">
            <c:ext xmlns:c16="http://schemas.microsoft.com/office/drawing/2014/chart" uri="{C3380CC4-5D6E-409C-BE32-E72D297353CC}">
              <c16:uniqueId val="{00000065-6A23-4108-BBD2-663D55A8B70F}"/>
            </c:ext>
          </c:extLst>
        </c:ser>
        <c:dLbls>
          <c:showLegendKey val="0"/>
          <c:showVal val="1"/>
          <c:showCatName val="0"/>
          <c:showSerName val="0"/>
          <c:showPercent val="0"/>
          <c:showBubbleSize val="0"/>
        </c:dLbls>
        <c:smooth val="0"/>
        <c:axId val="338903584"/>
        <c:axId val="338904760"/>
      </c:lineChart>
      <c:catAx>
        <c:axId val="3389035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a:solidFill>
                  <a:schemeClr val="tx1">
                    <a:lumMod val="75000"/>
                    <a:lumOff val="25000"/>
                  </a:schemeClr>
                </a:solidFill>
                <a:latin typeface="+mn-lt"/>
                <a:ea typeface="+mn-ea"/>
                <a:cs typeface="+mn-cs"/>
              </a:defRPr>
            </a:pPr>
            <a:endParaRPr lang="en-US"/>
          </a:p>
        </c:txPr>
        <c:crossAx val="338904760"/>
        <c:crosses val="autoZero"/>
        <c:auto val="1"/>
        <c:lblAlgn val="ctr"/>
        <c:lblOffset val="100"/>
        <c:tickLblSkip val="4"/>
        <c:noMultiLvlLbl val="0"/>
      </c:catAx>
      <c:valAx>
        <c:axId val="338904760"/>
        <c:scaling>
          <c:orientation val="minMax"/>
          <c:max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600" b="0" i="0" u="none" strike="noStrike" kern="1200" baseline="0">
                    <a:solidFill>
                      <a:schemeClr val="tx1">
                        <a:lumMod val="75000"/>
                        <a:lumOff val="25000"/>
                      </a:schemeClr>
                    </a:solidFill>
                    <a:latin typeface="+mn-lt"/>
                    <a:ea typeface="+mn-ea"/>
                    <a:cs typeface="+mn-cs"/>
                  </a:defRPr>
                </a:pPr>
                <a:r>
                  <a:rPr lang="en-US" dirty="0"/>
                  <a:t>Percent of Patients</a:t>
                </a:r>
              </a:p>
            </c:rich>
          </c:tx>
          <c:layout>
            <c:manualLayout>
              <c:xMode val="edge"/>
              <c:yMode val="edge"/>
              <c:x val="0"/>
              <c:y val="0.28904286673468144"/>
            </c:manualLayout>
          </c:layout>
          <c:overlay val="0"/>
          <c:spPr>
            <a:noFill/>
            <a:ln>
              <a:noFill/>
            </a:ln>
            <a:effectLst/>
          </c:spPr>
          <c:txPr>
            <a:bodyPr rot="-5400000" spcFirstLastPara="1" vertOverflow="ellipsis" vert="horz" wrap="square" anchor="ctr" anchorCtr="1"/>
            <a:lstStyle/>
            <a:p>
              <a:pPr>
                <a:defRPr lang="en-US" sz="16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600" b="0" i="0" u="none" strike="noStrike" kern="1200" baseline="0">
                <a:solidFill>
                  <a:schemeClr val="tx1">
                    <a:lumMod val="75000"/>
                    <a:lumOff val="25000"/>
                  </a:schemeClr>
                </a:solidFill>
                <a:latin typeface="+mn-lt"/>
                <a:ea typeface="+mn-ea"/>
                <a:cs typeface="+mn-cs"/>
              </a:defRPr>
            </a:pPr>
            <a:endParaRPr lang="en-US"/>
          </a:p>
        </c:txPr>
        <c:crossAx val="338903584"/>
        <c:crosses val="autoZero"/>
        <c:crossBetween val="between"/>
      </c:valAx>
      <c:spPr>
        <a:noFill/>
        <a:ln>
          <a:noFill/>
        </a:ln>
        <a:effectLst/>
      </c:spPr>
    </c:plotArea>
    <c:legend>
      <c:legendPos val="b"/>
      <c:layout>
        <c:manualLayout>
          <c:xMode val="edge"/>
          <c:yMode val="edge"/>
          <c:x val="0.13661601339374865"/>
          <c:y val="0.84220728153466107"/>
          <c:w val="0.75270381410590126"/>
          <c:h val="7.7618399722093556E-2"/>
        </c:manualLayout>
      </c:layout>
      <c:overlay val="0"/>
      <c:spPr>
        <a:noFill/>
        <a:ln>
          <a:noFill/>
        </a:ln>
        <a:effectLst/>
      </c:spPr>
      <c:txPr>
        <a:bodyPr rot="0" spcFirstLastPara="1" vertOverflow="ellipsis" vert="horz" wrap="square" anchor="ctr" anchorCtr="1"/>
        <a:lstStyle/>
        <a:p>
          <a:pPr>
            <a:defRPr lang="en-US" sz="16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600" b="0" i="0" u="none" strike="noStrike" kern="1200" baseline="0">
          <a:solidFill>
            <a:schemeClr val="tx1">
              <a:lumMod val="75000"/>
              <a:lumOff val="25000"/>
            </a:schemeClr>
          </a:solidFill>
          <a:latin typeface="+mn-lt"/>
          <a:ea typeface="+mn-ea"/>
          <a:cs typeface="+mn-cs"/>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06378259379884"/>
          <c:y val="0.1432046332046332"/>
          <c:w val="0.83172137874831564"/>
          <c:h val="0.66846041961726332"/>
        </c:manualLayout>
      </c:layout>
      <c:lineChart>
        <c:grouping val="standard"/>
        <c:varyColors val="0"/>
        <c:ser>
          <c:idx val="2"/>
          <c:order val="0"/>
          <c:tx>
            <c:strRef>
              <c:f>Sheet1!$C$1</c:f>
              <c:strCache>
                <c:ptCount val="1"/>
                <c:pt idx="0">
                  <c:v>Any drug</c:v>
                </c:pt>
              </c:strCache>
            </c:strRef>
          </c:tx>
          <c:spPr>
            <a:ln w="28575" cap="rnd">
              <a:solidFill>
                <a:schemeClr val="tx1"/>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Sheet1!$C$2:$C$20</c:f>
              <c:numCache>
                <c:formatCode>General</c:formatCode>
                <c:ptCount val="19"/>
                <c:pt idx="0">
                  <c:v>9.4</c:v>
                </c:pt>
                <c:pt idx="1">
                  <c:v>9.3000000000000007</c:v>
                </c:pt>
                <c:pt idx="2">
                  <c:v>8.1999999999999993</c:v>
                </c:pt>
                <c:pt idx="3">
                  <c:v>10.3</c:v>
                </c:pt>
                <c:pt idx="4">
                  <c:v>10.9</c:v>
                </c:pt>
                <c:pt idx="5">
                  <c:v>12.5</c:v>
                </c:pt>
                <c:pt idx="6">
                  <c:v>12.9</c:v>
                </c:pt>
                <c:pt idx="7">
                  <c:v>13.4</c:v>
                </c:pt>
                <c:pt idx="8">
                  <c:v>14.1</c:v>
                </c:pt>
                <c:pt idx="9">
                  <c:v>14.6</c:v>
                </c:pt>
                <c:pt idx="10">
                  <c:v>14.1</c:v>
                </c:pt>
                <c:pt idx="11">
                  <c:v>13.1</c:v>
                </c:pt>
                <c:pt idx="12">
                  <c:v>13.9</c:v>
                </c:pt>
                <c:pt idx="13">
                  <c:v>13.8</c:v>
                </c:pt>
                <c:pt idx="14">
                  <c:v>13.3</c:v>
                </c:pt>
                <c:pt idx="15">
                  <c:v>13.1</c:v>
                </c:pt>
                <c:pt idx="16">
                  <c:v>15.1</c:v>
                </c:pt>
                <c:pt idx="17">
                  <c:v>14.5</c:v>
                </c:pt>
                <c:pt idx="18">
                  <c:v>15.5</c:v>
                </c:pt>
              </c:numCache>
            </c:numRef>
          </c:val>
          <c:smooth val="0"/>
          <c:extLst xmlns:c16r2="http://schemas.microsoft.com/office/drawing/2015/06/chart">
            <c:ext xmlns:c16="http://schemas.microsoft.com/office/drawing/2014/chart" uri="{C3380CC4-5D6E-409C-BE32-E72D297353CC}">
              <c16:uniqueId val="{00000000-B36E-3048-B364-5EC2CE4EF1E5}"/>
            </c:ext>
          </c:extLst>
        </c:ser>
        <c:ser>
          <c:idx val="4"/>
          <c:order val="1"/>
          <c:tx>
            <c:strRef>
              <c:f>Sheet1!$E$1</c:f>
              <c:strCache>
                <c:ptCount val="1"/>
                <c:pt idx="0">
                  <c:v>Any opioid</c:v>
                </c:pt>
              </c:strCache>
            </c:strRef>
          </c:tx>
          <c:spPr>
            <a:ln w="28575" cap="rnd">
              <a:solidFill>
                <a:srgbClr val="002060"/>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Sheet1!$E$2:$E$20</c:f>
              <c:numCache>
                <c:formatCode>General</c:formatCode>
                <c:ptCount val="19"/>
                <c:pt idx="0">
                  <c:v>5.9</c:v>
                </c:pt>
                <c:pt idx="1">
                  <c:v>5.9</c:v>
                </c:pt>
                <c:pt idx="2">
                  <c:v>5.3</c:v>
                </c:pt>
                <c:pt idx="3">
                  <c:v>7.2</c:v>
                </c:pt>
                <c:pt idx="4">
                  <c:v>7.3</c:v>
                </c:pt>
                <c:pt idx="5">
                  <c:v>8.8000000000000007</c:v>
                </c:pt>
                <c:pt idx="6">
                  <c:v>9.1</c:v>
                </c:pt>
                <c:pt idx="7">
                  <c:v>9.8000000000000007</c:v>
                </c:pt>
                <c:pt idx="8">
                  <c:v>9.5</c:v>
                </c:pt>
                <c:pt idx="9">
                  <c:v>10</c:v>
                </c:pt>
                <c:pt idx="10">
                  <c:v>10.1</c:v>
                </c:pt>
                <c:pt idx="11">
                  <c:v>8.9</c:v>
                </c:pt>
                <c:pt idx="12">
                  <c:v>9.8000000000000007</c:v>
                </c:pt>
                <c:pt idx="13">
                  <c:v>9.6999999999999993</c:v>
                </c:pt>
                <c:pt idx="14">
                  <c:v>8.8000000000000007</c:v>
                </c:pt>
                <c:pt idx="15">
                  <c:v>9.1999999999999993</c:v>
                </c:pt>
                <c:pt idx="16">
                  <c:v>9.5</c:v>
                </c:pt>
                <c:pt idx="17">
                  <c:v>9.4</c:v>
                </c:pt>
                <c:pt idx="18">
                  <c:v>9.9</c:v>
                </c:pt>
              </c:numCache>
            </c:numRef>
          </c:val>
          <c:smooth val="0"/>
          <c:extLst xmlns:c16r2="http://schemas.microsoft.com/office/drawing/2015/06/chart">
            <c:ext xmlns:c16="http://schemas.microsoft.com/office/drawing/2014/chart" uri="{C3380CC4-5D6E-409C-BE32-E72D297353CC}">
              <c16:uniqueId val="{00000001-B36E-3048-B364-5EC2CE4EF1E5}"/>
            </c:ext>
          </c:extLst>
        </c:ser>
        <c:ser>
          <c:idx val="6"/>
          <c:order val="2"/>
          <c:tx>
            <c:strRef>
              <c:f>Sheet1!$G$1</c:f>
              <c:strCache>
                <c:ptCount val="1"/>
                <c:pt idx="0">
                  <c:v>Heroin</c:v>
                </c:pt>
              </c:strCache>
            </c:strRef>
          </c:tx>
          <c:spPr>
            <a:ln w="28575" cap="rnd">
              <a:solidFill>
                <a:srgbClr val="00B050"/>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Sheet1!$G$2:$G$20</c:f>
              <c:numCache>
                <c:formatCode>General</c:formatCode>
                <c:ptCount val="19"/>
                <c:pt idx="0">
                  <c:v>1</c:v>
                </c:pt>
                <c:pt idx="1">
                  <c:v>0.9</c:v>
                </c:pt>
                <c:pt idx="2">
                  <c:v>0.8</c:v>
                </c:pt>
                <c:pt idx="3">
                  <c:v>1.1000000000000001</c:v>
                </c:pt>
                <c:pt idx="4">
                  <c:v>1</c:v>
                </c:pt>
                <c:pt idx="5">
                  <c:v>0.8</c:v>
                </c:pt>
                <c:pt idx="6">
                  <c:v>0.8</c:v>
                </c:pt>
                <c:pt idx="7">
                  <c:v>0.8</c:v>
                </c:pt>
                <c:pt idx="8">
                  <c:v>1.1000000000000001</c:v>
                </c:pt>
                <c:pt idx="9">
                  <c:v>1</c:v>
                </c:pt>
                <c:pt idx="10">
                  <c:v>1</c:v>
                </c:pt>
                <c:pt idx="11">
                  <c:v>0.9</c:v>
                </c:pt>
                <c:pt idx="12">
                  <c:v>2.1</c:v>
                </c:pt>
                <c:pt idx="13">
                  <c:v>2.5</c:v>
                </c:pt>
                <c:pt idx="14">
                  <c:v>2.9</c:v>
                </c:pt>
                <c:pt idx="15">
                  <c:v>4.0999999999999996</c:v>
                </c:pt>
                <c:pt idx="16">
                  <c:v>4.3</c:v>
                </c:pt>
                <c:pt idx="17">
                  <c:v>4</c:v>
                </c:pt>
                <c:pt idx="18">
                  <c:v>4.0999999999999996</c:v>
                </c:pt>
              </c:numCache>
            </c:numRef>
          </c:val>
          <c:smooth val="0"/>
          <c:extLst xmlns:c16r2="http://schemas.microsoft.com/office/drawing/2015/06/chart">
            <c:ext xmlns:c16="http://schemas.microsoft.com/office/drawing/2014/chart" uri="{C3380CC4-5D6E-409C-BE32-E72D297353CC}">
              <c16:uniqueId val="{00000002-B36E-3048-B364-5EC2CE4EF1E5}"/>
            </c:ext>
          </c:extLst>
        </c:ser>
        <c:ser>
          <c:idx val="8"/>
          <c:order val="3"/>
          <c:tx>
            <c:strRef>
              <c:f>Sheet1!$I$1</c:f>
              <c:strCache>
                <c:ptCount val="1"/>
                <c:pt idx="0">
                  <c:v>Rx (non-fentanyl)</c:v>
                </c:pt>
              </c:strCache>
            </c:strRef>
          </c:tx>
          <c:spPr>
            <a:ln w="28575" cap="rnd">
              <a:solidFill>
                <a:srgbClr val="7030A0"/>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Sheet1!$I$2:$I$20</c:f>
              <c:numCache>
                <c:formatCode>General</c:formatCode>
                <c:ptCount val="19"/>
                <c:pt idx="0">
                  <c:v>2.4</c:v>
                </c:pt>
                <c:pt idx="1">
                  <c:v>2.5</c:v>
                </c:pt>
                <c:pt idx="2">
                  <c:v>3.2</c:v>
                </c:pt>
                <c:pt idx="3">
                  <c:v>4.0999999999999996</c:v>
                </c:pt>
                <c:pt idx="4">
                  <c:v>4.5999999999999996</c:v>
                </c:pt>
                <c:pt idx="5">
                  <c:v>6.5</c:v>
                </c:pt>
                <c:pt idx="6">
                  <c:v>6.9</c:v>
                </c:pt>
                <c:pt idx="7">
                  <c:v>7.8</c:v>
                </c:pt>
                <c:pt idx="8">
                  <c:v>7.1</c:v>
                </c:pt>
                <c:pt idx="9">
                  <c:v>7.6</c:v>
                </c:pt>
                <c:pt idx="10">
                  <c:v>7.6</c:v>
                </c:pt>
                <c:pt idx="11">
                  <c:v>6.7</c:v>
                </c:pt>
                <c:pt idx="12">
                  <c:v>7.1</c:v>
                </c:pt>
                <c:pt idx="13">
                  <c:v>6.6</c:v>
                </c:pt>
                <c:pt idx="14">
                  <c:v>5.4</c:v>
                </c:pt>
                <c:pt idx="15">
                  <c:v>4.9000000000000004</c:v>
                </c:pt>
                <c:pt idx="16">
                  <c:v>4.7</c:v>
                </c:pt>
                <c:pt idx="17">
                  <c:v>5</c:v>
                </c:pt>
                <c:pt idx="18">
                  <c:v>4.4000000000000004</c:v>
                </c:pt>
              </c:numCache>
            </c:numRef>
          </c:val>
          <c:smooth val="0"/>
          <c:extLst xmlns:c16r2="http://schemas.microsoft.com/office/drawing/2015/06/chart">
            <c:ext xmlns:c16="http://schemas.microsoft.com/office/drawing/2014/chart" uri="{C3380CC4-5D6E-409C-BE32-E72D297353CC}">
              <c16:uniqueId val="{00000003-B36E-3048-B364-5EC2CE4EF1E5}"/>
            </c:ext>
          </c:extLst>
        </c:ser>
        <c:ser>
          <c:idx val="10"/>
          <c:order val="4"/>
          <c:tx>
            <c:strRef>
              <c:f>Sheet1!$K$1</c:f>
              <c:strCache>
                <c:ptCount val="1"/>
                <c:pt idx="0">
                  <c:v>Psycho-stimulant</c:v>
                </c:pt>
              </c:strCache>
            </c:strRef>
          </c:tx>
          <c:spPr>
            <a:ln w="28575" cap="rnd">
              <a:solidFill>
                <a:srgbClr val="FF0000"/>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Sheet1!$K$2:$K$20</c:f>
              <c:numCache>
                <c:formatCode>General</c:formatCode>
                <c:ptCount val="19"/>
                <c:pt idx="0">
                  <c:v>0.8</c:v>
                </c:pt>
                <c:pt idx="1">
                  <c:v>0.9</c:v>
                </c:pt>
                <c:pt idx="2">
                  <c:v>0.7</c:v>
                </c:pt>
                <c:pt idx="3">
                  <c:v>1.1000000000000001</c:v>
                </c:pt>
                <c:pt idx="4">
                  <c:v>1.5</c:v>
                </c:pt>
                <c:pt idx="5">
                  <c:v>1.4</c:v>
                </c:pt>
                <c:pt idx="6">
                  <c:v>1.5</c:v>
                </c:pt>
                <c:pt idx="7">
                  <c:v>1.3</c:v>
                </c:pt>
                <c:pt idx="8">
                  <c:v>1.4</c:v>
                </c:pt>
                <c:pt idx="9">
                  <c:v>1.1000000000000001</c:v>
                </c:pt>
                <c:pt idx="10">
                  <c:v>1.6</c:v>
                </c:pt>
                <c:pt idx="11">
                  <c:v>1.4</c:v>
                </c:pt>
                <c:pt idx="12">
                  <c:v>1.8</c:v>
                </c:pt>
                <c:pt idx="13">
                  <c:v>2.1</c:v>
                </c:pt>
                <c:pt idx="14">
                  <c:v>2.7</c:v>
                </c:pt>
                <c:pt idx="15">
                  <c:v>3.1</c:v>
                </c:pt>
                <c:pt idx="16">
                  <c:v>4.3</c:v>
                </c:pt>
                <c:pt idx="17">
                  <c:v>4.4000000000000004</c:v>
                </c:pt>
                <c:pt idx="18">
                  <c:v>5.3</c:v>
                </c:pt>
              </c:numCache>
            </c:numRef>
          </c:val>
          <c:smooth val="0"/>
          <c:extLst xmlns:c16r2="http://schemas.microsoft.com/office/drawing/2015/06/chart">
            <c:ext xmlns:c16="http://schemas.microsoft.com/office/drawing/2014/chart" uri="{C3380CC4-5D6E-409C-BE32-E72D297353CC}">
              <c16:uniqueId val="{00000004-B36E-3048-B364-5EC2CE4EF1E5}"/>
            </c:ext>
          </c:extLst>
        </c:ser>
        <c:ser>
          <c:idx val="12"/>
          <c:order val="5"/>
          <c:tx>
            <c:strRef>
              <c:f>Sheet1!$M$1</c:f>
              <c:strCache>
                <c:ptCount val="1"/>
                <c:pt idx="0">
                  <c:v>Synthetic</c:v>
                </c:pt>
              </c:strCache>
            </c:strRef>
          </c:tx>
          <c:spPr>
            <a:ln w="28575" cap="rnd">
              <a:solidFill>
                <a:schemeClr val="accent1">
                  <a:lumMod val="80000"/>
                  <a:lumOff val="20000"/>
                </a:schemeClr>
              </a:solidFill>
              <a:round/>
            </a:ln>
            <a:effectLst/>
          </c:spPr>
          <c:marker>
            <c:symbol val="none"/>
          </c:marker>
          <c:cat>
            <c:numRef>
              <c:f>Sheet1!$A$2:$A$20</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Sheet1!$M$2:$M$20</c:f>
              <c:numCache>
                <c:formatCode>General</c:formatCode>
                <c:ptCount val="19"/>
                <c:pt idx="0">
                  <c:v>0.4</c:v>
                </c:pt>
                <c:pt idx="1">
                  <c:v>0.4</c:v>
                </c:pt>
                <c:pt idx="2">
                  <c:v>0.5</c:v>
                </c:pt>
                <c:pt idx="3">
                  <c:v>0.7</c:v>
                </c:pt>
                <c:pt idx="4">
                  <c:v>0.5</c:v>
                </c:pt>
                <c:pt idx="5">
                  <c:v>0.6</c:v>
                </c:pt>
                <c:pt idx="6">
                  <c:v>0.8</c:v>
                </c:pt>
                <c:pt idx="7">
                  <c:v>0.7</c:v>
                </c:pt>
                <c:pt idx="8">
                  <c:v>0.5</c:v>
                </c:pt>
                <c:pt idx="9">
                  <c:v>0.7</c:v>
                </c:pt>
                <c:pt idx="10">
                  <c:v>1</c:v>
                </c:pt>
                <c:pt idx="11">
                  <c:v>0.9</c:v>
                </c:pt>
                <c:pt idx="12">
                  <c:v>0.7</c:v>
                </c:pt>
                <c:pt idx="13">
                  <c:v>0.8</c:v>
                </c:pt>
                <c:pt idx="14">
                  <c:v>0.8</c:v>
                </c:pt>
                <c:pt idx="15">
                  <c:v>0.8</c:v>
                </c:pt>
                <c:pt idx="16">
                  <c:v>0.9</c:v>
                </c:pt>
                <c:pt idx="17">
                  <c:v>1.2</c:v>
                </c:pt>
                <c:pt idx="18">
                  <c:v>1.8</c:v>
                </c:pt>
              </c:numCache>
            </c:numRef>
          </c:val>
          <c:smooth val="0"/>
          <c:extLst xmlns:c16r2="http://schemas.microsoft.com/office/drawing/2015/06/chart">
            <c:ext xmlns:c16="http://schemas.microsoft.com/office/drawing/2014/chart" uri="{C3380CC4-5D6E-409C-BE32-E72D297353CC}">
              <c16:uniqueId val="{00000005-B36E-3048-B364-5EC2CE4EF1E5}"/>
            </c:ext>
          </c:extLst>
        </c:ser>
        <c:dLbls>
          <c:showLegendKey val="0"/>
          <c:showVal val="0"/>
          <c:showCatName val="0"/>
          <c:showSerName val="0"/>
          <c:showPercent val="0"/>
          <c:showBubbleSize val="0"/>
        </c:dLbls>
        <c:smooth val="0"/>
        <c:axId val="395779752"/>
        <c:axId val="341678176"/>
      </c:lineChart>
      <c:catAx>
        <c:axId val="39577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41678176"/>
        <c:crosses val="autoZero"/>
        <c:auto val="1"/>
        <c:lblAlgn val="ctr"/>
        <c:lblOffset val="100"/>
        <c:noMultiLvlLbl val="0"/>
      </c:catAx>
      <c:valAx>
        <c:axId val="341678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Age-adjusted rate per 100,000</a:t>
                </a:r>
              </a:p>
            </c:rich>
          </c:tx>
          <c:layout>
            <c:manualLayout>
              <c:xMode val="edge"/>
              <c:yMode val="edge"/>
              <c:x val="1.0583566684527536E-2"/>
              <c:y val="0.135611499229370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95779752"/>
        <c:crosses val="autoZero"/>
        <c:crossBetween val="between"/>
      </c:valAx>
      <c:spPr>
        <a:noFill/>
        <a:ln>
          <a:noFill/>
        </a:ln>
        <a:effectLst/>
      </c:spPr>
    </c:plotArea>
    <c:legend>
      <c:legendPos val="t"/>
      <c:layout>
        <c:manualLayout>
          <c:xMode val="edge"/>
          <c:yMode val="edge"/>
          <c:x val="0.13817516719895617"/>
          <c:y val="1.9575365832771217E-2"/>
          <c:w val="0.86182483280104383"/>
          <c:h val="0.120561630730738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bg1">
                <a:lumMod val="65000"/>
              </a:schemeClr>
            </a:solidFill>
          </c:spPr>
          <c:dPt>
            <c:idx val="0"/>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CA01-4F71-80A1-0273A9B99D1E}"/>
              </c:ext>
            </c:extLst>
          </c:dPt>
          <c:dPt>
            <c:idx val="1"/>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A01-4F71-80A1-0273A9B99D1E}"/>
              </c:ext>
            </c:extLst>
          </c:dPt>
          <c:dPt>
            <c:idx val="2"/>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CA01-4F71-80A1-0273A9B99D1E}"/>
              </c:ext>
            </c:extLst>
          </c:dPt>
          <c:dPt>
            <c:idx val="3"/>
            <c:bubble3D val="0"/>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CA01-4F71-80A1-0273A9B99D1E}"/>
              </c:ext>
            </c:extLst>
          </c:dPt>
          <c:dPt>
            <c:idx val="4"/>
            <c:bubble3D val="0"/>
            <c:spPr>
              <a:solidFill>
                <a:schemeClr val="accent1">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9-CA01-4F71-80A1-0273A9B99D1E}"/>
              </c:ext>
            </c:extLst>
          </c:dPt>
          <c:dLbls>
            <c:dLbl>
              <c:idx val="0"/>
              <c:layout>
                <c:manualLayout>
                  <c:x val="-0.23320866141732283"/>
                  <c:y val="0.1346383603545816"/>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r>
                      <a:rPr lang="en-US" sz="1800" baseline="0" dirty="0">
                        <a:solidFill>
                          <a:schemeClr val="bg1"/>
                        </a:solidFill>
                      </a:rPr>
                      <a:t>Prescription </a:t>
                    </a:r>
                    <a:r>
                      <a:rPr lang="en-US" sz="1800" baseline="0" dirty="0" smtClean="0">
                        <a:solidFill>
                          <a:schemeClr val="bg1"/>
                        </a:solidFill>
                      </a:rPr>
                      <a:t>opioid </a:t>
                    </a:r>
                    <a:r>
                      <a:rPr lang="en-US" sz="1800" baseline="0" dirty="0">
                        <a:solidFill>
                          <a:schemeClr val="bg1"/>
                        </a:solidFill>
                      </a:rPr>
                      <a:t>o</a:t>
                    </a:r>
                    <a:r>
                      <a:rPr lang="en-US" sz="1800" baseline="0" dirty="0" smtClean="0">
                        <a:solidFill>
                          <a:schemeClr val="bg1"/>
                        </a:solidFill>
                      </a:rPr>
                      <a:t>nly</a:t>
                    </a:r>
                    <a:r>
                      <a:rPr lang="en-US" sz="1800" baseline="0" dirty="0">
                        <a:solidFill>
                          <a:schemeClr val="bg1"/>
                        </a:solidFill>
                      </a:rPr>
                      <a:t>, </a:t>
                    </a:r>
                    <a:r>
                      <a:rPr lang="en-US" sz="1800" baseline="0" dirty="0" smtClean="0">
                        <a:solidFill>
                          <a:schemeClr val="bg1"/>
                        </a:solidFill>
                      </a:rPr>
                      <a:t/>
                    </a:r>
                    <a:br>
                      <a:rPr lang="en-US" sz="1800" baseline="0" dirty="0" smtClean="0">
                        <a:solidFill>
                          <a:schemeClr val="bg1"/>
                        </a:solidFill>
                      </a:rPr>
                    </a:br>
                    <a:r>
                      <a:rPr lang="en-US" sz="1800" baseline="0" dirty="0" smtClean="0">
                        <a:solidFill>
                          <a:schemeClr val="bg1"/>
                        </a:solidFill>
                      </a:rPr>
                      <a:t>n=</a:t>
                    </a:r>
                    <a:fld id="{4EEBF5F5-1FCE-43F1-A3EA-D2ABD54D96F6}" type="VALUE">
                      <a:rPr lang="en-US" sz="1800" baseline="0" smtClean="0">
                        <a:solidFill>
                          <a:schemeClr val="bg1"/>
                        </a:solidFill>
                      </a:rPr>
                      <a:pPr>
                        <a:defRPr sz="1800"/>
                      </a:pPr>
                      <a:t>[VALUE]</a:t>
                    </a:fld>
                    <a:endParaRPr lang="en-US" sz="1800" baseline="0" dirty="0" smtClean="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A01-4F71-80A1-0273A9B99D1E}"/>
                </c:ext>
                <c:ext xmlns:c15="http://schemas.microsoft.com/office/drawing/2012/chart" uri="{CE6537A1-D6FC-4f65-9D91-7224C49458BB}">
                  <c15:layout>
                    <c:manualLayout>
                      <c:w val="0.240681962168522"/>
                      <c:h val="0.34599852075847121"/>
                    </c:manualLayout>
                  </c15:layout>
                  <c15:dlblFieldTable/>
                  <c15:showDataLabelsRange val="0"/>
                </c:ext>
              </c:extLst>
            </c:dLbl>
            <c:dLbl>
              <c:idx val="2"/>
              <c:layout>
                <c:manualLayout>
                  <c:x val="0.2026395450568679"/>
                  <c:y val="-0.28017570720326623"/>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r>
                      <a:rPr lang="en-US" sz="1800" baseline="0" dirty="0">
                        <a:solidFill>
                          <a:schemeClr val="bg1"/>
                        </a:solidFill>
                      </a:rPr>
                      <a:t>Illicit </a:t>
                    </a:r>
                    <a:r>
                      <a:rPr lang="en-US" sz="1800" baseline="0" dirty="0" smtClean="0">
                        <a:solidFill>
                          <a:schemeClr val="bg1"/>
                        </a:solidFill>
                      </a:rPr>
                      <a:t>opioid </a:t>
                    </a:r>
                    <a:r>
                      <a:rPr lang="en-US" sz="1800" baseline="0" dirty="0">
                        <a:solidFill>
                          <a:schemeClr val="bg1"/>
                        </a:solidFill>
                      </a:rPr>
                      <a:t>o</a:t>
                    </a:r>
                    <a:r>
                      <a:rPr lang="en-US" sz="1800" baseline="0" dirty="0" smtClean="0">
                        <a:solidFill>
                          <a:schemeClr val="bg1"/>
                        </a:solidFill>
                      </a:rPr>
                      <a:t>nly</a:t>
                    </a:r>
                    <a:r>
                      <a:rPr lang="en-US" sz="1800" baseline="0" dirty="0">
                        <a:solidFill>
                          <a:schemeClr val="bg1"/>
                        </a:solidFill>
                      </a:rPr>
                      <a:t>, </a:t>
                    </a:r>
                    <a:r>
                      <a:rPr lang="en-US" sz="1800" baseline="0" dirty="0" smtClean="0">
                        <a:solidFill>
                          <a:schemeClr val="bg1"/>
                        </a:solidFill>
                      </a:rPr>
                      <a:t>n=</a:t>
                    </a:r>
                    <a:fld id="{FDA124BD-2611-485D-8451-DD3B9E7D1D76}" type="VALUE">
                      <a:rPr lang="en-US" sz="1800" baseline="0" smtClean="0">
                        <a:solidFill>
                          <a:schemeClr val="bg1"/>
                        </a:solidFill>
                      </a:rPr>
                      <a:pPr>
                        <a:defRPr sz="1800"/>
                      </a:pPr>
                      <a:t>[VALUE]</a:t>
                    </a:fld>
                    <a:endParaRPr lang="en-US" sz="1800" baseline="0" dirty="0" smtClean="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A01-4F71-80A1-0273A9B99D1E}"/>
                </c:ext>
                <c:ext xmlns:c15="http://schemas.microsoft.com/office/drawing/2012/chart" uri="{CE6537A1-D6FC-4f65-9D91-7224C49458BB}">
                  <c15:layout>
                    <c:manualLayout>
                      <c:w val="0.23522222222222222"/>
                      <c:h val="0.28233814523184603"/>
                    </c:manualLayout>
                  </c15:layout>
                  <c15:dlblFieldTable/>
                  <c15:showDataLabelsRange val="0"/>
                </c:ext>
              </c:extLst>
            </c:dLbl>
            <c:dLbl>
              <c:idx val="4"/>
              <c:layout>
                <c:manualLayout>
                  <c:x val="-0.17811559115455394"/>
                  <c:y val="2.660671156753747E-4"/>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r>
                      <a:rPr lang="en-US" sz="1800" baseline="0" dirty="0" smtClean="0">
                        <a:solidFill>
                          <a:schemeClr val="tx1"/>
                        </a:solidFill>
                      </a:rPr>
                      <a:t>Both illicit &amp; prescription opioid, n=</a:t>
                    </a:r>
                    <a:fld id="{398E98B7-FA4D-4F4D-A2FD-FC6E477C9A20}" type="VALUE">
                      <a:rPr lang="en-US" sz="1800" baseline="0" smtClean="0">
                        <a:solidFill>
                          <a:schemeClr val="tx1"/>
                        </a:solidFill>
                      </a:rPr>
                      <a:pPr>
                        <a:defRPr sz="1800"/>
                      </a:pPr>
                      <a:t>[VALUE]</a:t>
                    </a:fld>
                    <a:endParaRPr lang="en-US" sz="1800" baseline="0" dirty="0" smtClean="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CA01-4F71-80A1-0273A9B99D1E}"/>
                </c:ext>
                <c:ext xmlns:c15="http://schemas.microsoft.com/office/drawing/2012/chart" uri="{CE6537A1-D6FC-4f65-9D91-7224C49458BB}">
                  <c15:layout>
                    <c:manualLayout>
                      <c:w val="0.25033333333333335"/>
                      <c:h val="0.28696777486147562"/>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val>
            <c:numRef>
              <c:f>Sheet1!$L$2:$L$6</c:f>
              <c:numCache>
                <c:formatCode>General</c:formatCode>
                <c:ptCount val="5"/>
                <c:pt idx="0">
                  <c:v>277</c:v>
                </c:pt>
                <c:pt idx="2">
                  <c:v>373</c:v>
                </c:pt>
                <c:pt idx="4">
                  <c:v>65</c:v>
                </c:pt>
              </c:numCache>
            </c:numRef>
          </c:val>
          <c:extLst xmlns:c16r2="http://schemas.microsoft.com/office/drawing/2015/06/chart">
            <c:ext xmlns:c16="http://schemas.microsoft.com/office/drawing/2014/chart" uri="{C3380CC4-5D6E-409C-BE32-E72D297353CC}">
              <c16:uniqueId val="{0000000A-CA01-4F71-80A1-0273A9B99D1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5470218915414"/>
          <c:y val="4.4962190884937664E-2"/>
          <c:w val="0.81553321746654373"/>
          <c:h val="0.67678975750348802"/>
        </c:manualLayout>
      </c:layout>
      <c:barChart>
        <c:barDir val="col"/>
        <c:grouping val="stacked"/>
        <c:varyColors val="0"/>
        <c:ser>
          <c:idx val="0"/>
          <c:order val="0"/>
          <c:tx>
            <c:strRef>
              <c:f>Sheet3!$B$12</c:f>
              <c:strCache>
                <c:ptCount val="1"/>
                <c:pt idx="0">
                  <c:v>Controlled Substances Dispensed</c:v>
                </c:pt>
              </c:strCache>
            </c:strRef>
          </c:tx>
          <c:spPr>
            <a:solidFill>
              <a:srgbClr val="A4A4A4"/>
            </a:solidFill>
            <a:ln>
              <a:noFill/>
            </a:ln>
            <a:effectLst/>
          </c:spPr>
          <c:invertIfNegative val="0"/>
          <c:cat>
            <c:numRef>
              <c:f>Sheet3!$A$13:$A$26</c:f>
              <c:numCache>
                <c:formatCode>General</c:formatCode>
                <c:ptCount val="14"/>
                <c:pt idx="0">
                  <c:v>2012</c:v>
                </c:pt>
                <c:pt idx="2">
                  <c:v>2013</c:v>
                </c:pt>
                <c:pt idx="4">
                  <c:v>2014</c:v>
                </c:pt>
                <c:pt idx="6">
                  <c:v>2015</c:v>
                </c:pt>
                <c:pt idx="8">
                  <c:v>2016</c:v>
                </c:pt>
                <c:pt idx="10">
                  <c:v>2017</c:v>
                </c:pt>
                <c:pt idx="12">
                  <c:v>2018</c:v>
                </c:pt>
              </c:numCache>
            </c:numRef>
          </c:cat>
          <c:val>
            <c:numRef>
              <c:f>Sheet3!$B$13:$B$26</c:f>
              <c:numCache>
                <c:formatCode>General</c:formatCode>
                <c:ptCount val="14"/>
                <c:pt idx="0" formatCode="#,##0">
                  <c:v>11509488</c:v>
                </c:pt>
                <c:pt idx="2" formatCode="#,##0">
                  <c:v>11434877</c:v>
                </c:pt>
                <c:pt idx="4" formatCode="#,##0">
                  <c:v>11771216</c:v>
                </c:pt>
                <c:pt idx="6" formatCode="#,##0">
                  <c:v>11992986</c:v>
                </c:pt>
                <c:pt idx="8" formatCode="#,##0">
                  <c:v>11798943</c:v>
                </c:pt>
                <c:pt idx="10" formatCode="#,##0">
                  <c:v>11141708</c:v>
                </c:pt>
                <c:pt idx="12" formatCode="#,##0">
                  <c:v>11141708</c:v>
                </c:pt>
              </c:numCache>
            </c:numRef>
          </c:val>
          <c:extLst xmlns:c16r2="http://schemas.microsoft.com/office/drawing/2015/06/chart">
            <c:ext xmlns:c16="http://schemas.microsoft.com/office/drawing/2014/chart" uri="{C3380CC4-5D6E-409C-BE32-E72D297353CC}">
              <c16:uniqueId val="{00000000-2996-45B6-BD7A-22BA90B01F17}"/>
            </c:ext>
          </c:extLst>
        </c:ser>
        <c:ser>
          <c:idx val="1"/>
          <c:order val="1"/>
          <c:tx>
            <c:strRef>
              <c:f>Sheet3!$C$12</c:f>
              <c:strCache>
                <c:ptCount val="1"/>
                <c:pt idx="0">
                  <c:v>Prescriber Query</c:v>
                </c:pt>
              </c:strCache>
            </c:strRef>
          </c:tx>
          <c:spPr>
            <a:solidFill>
              <a:srgbClr val="EBB21C"/>
            </a:solidFill>
            <a:ln>
              <a:noFill/>
            </a:ln>
            <a:effectLst/>
          </c:spPr>
          <c:invertIfNegative val="0"/>
          <c:cat>
            <c:numRef>
              <c:f>Sheet3!$A$13:$A$26</c:f>
              <c:numCache>
                <c:formatCode>General</c:formatCode>
                <c:ptCount val="14"/>
                <c:pt idx="0">
                  <c:v>2012</c:v>
                </c:pt>
                <c:pt idx="2">
                  <c:v>2013</c:v>
                </c:pt>
                <c:pt idx="4">
                  <c:v>2014</c:v>
                </c:pt>
                <c:pt idx="6">
                  <c:v>2015</c:v>
                </c:pt>
                <c:pt idx="8">
                  <c:v>2016</c:v>
                </c:pt>
                <c:pt idx="10">
                  <c:v>2017</c:v>
                </c:pt>
                <c:pt idx="12">
                  <c:v>2018</c:v>
                </c:pt>
              </c:numCache>
            </c:numRef>
          </c:cat>
          <c:val>
            <c:numRef>
              <c:f>Sheet3!$C$13:$C$26</c:f>
              <c:numCache>
                <c:formatCode>#,##0</c:formatCode>
                <c:ptCount val="14"/>
                <c:pt idx="1">
                  <c:v>351380</c:v>
                </c:pt>
                <c:pt idx="3">
                  <c:v>424457</c:v>
                </c:pt>
                <c:pt idx="5">
                  <c:v>528415</c:v>
                </c:pt>
                <c:pt idx="7">
                  <c:v>609389</c:v>
                </c:pt>
                <c:pt idx="9">
                  <c:v>838995</c:v>
                </c:pt>
                <c:pt idx="11">
                  <c:v>1124944</c:v>
                </c:pt>
                <c:pt idx="13">
                  <c:v>1484944</c:v>
                </c:pt>
              </c:numCache>
            </c:numRef>
          </c:val>
          <c:extLst xmlns:c16r2="http://schemas.microsoft.com/office/drawing/2015/06/chart">
            <c:ext xmlns:c16="http://schemas.microsoft.com/office/drawing/2014/chart" uri="{C3380CC4-5D6E-409C-BE32-E72D297353CC}">
              <c16:uniqueId val="{00000001-2996-45B6-BD7A-22BA90B01F17}"/>
            </c:ext>
          </c:extLst>
        </c:ser>
        <c:ser>
          <c:idx val="2"/>
          <c:order val="2"/>
          <c:tx>
            <c:strRef>
              <c:f>Sheet3!$D$12</c:f>
              <c:strCache>
                <c:ptCount val="1"/>
                <c:pt idx="0">
                  <c:v>Pharmacist Query</c:v>
                </c:pt>
              </c:strCache>
            </c:strRef>
          </c:tx>
          <c:spPr>
            <a:solidFill>
              <a:srgbClr val="349D96"/>
            </a:solidFill>
            <a:ln>
              <a:noFill/>
            </a:ln>
            <a:effectLst/>
          </c:spPr>
          <c:invertIfNegative val="0"/>
          <c:cat>
            <c:numRef>
              <c:f>Sheet3!$A$13:$A$26</c:f>
              <c:numCache>
                <c:formatCode>General</c:formatCode>
                <c:ptCount val="14"/>
                <c:pt idx="0">
                  <c:v>2012</c:v>
                </c:pt>
                <c:pt idx="2">
                  <c:v>2013</c:v>
                </c:pt>
                <c:pt idx="4">
                  <c:v>2014</c:v>
                </c:pt>
                <c:pt idx="6">
                  <c:v>2015</c:v>
                </c:pt>
                <c:pt idx="8">
                  <c:v>2016</c:v>
                </c:pt>
                <c:pt idx="10">
                  <c:v>2017</c:v>
                </c:pt>
                <c:pt idx="12">
                  <c:v>2018</c:v>
                </c:pt>
              </c:numCache>
            </c:numRef>
          </c:cat>
          <c:val>
            <c:numRef>
              <c:f>Sheet3!$D$13:$D$26</c:f>
              <c:numCache>
                <c:formatCode>#,##0</c:formatCode>
                <c:ptCount val="14"/>
                <c:pt idx="1">
                  <c:v>55308</c:v>
                </c:pt>
                <c:pt idx="3">
                  <c:v>298174</c:v>
                </c:pt>
                <c:pt idx="5">
                  <c:v>394736</c:v>
                </c:pt>
                <c:pt idx="7">
                  <c:v>543520</c:v>
                </c:pt>
                <c:pt idx="9">
                  <c:v>683738</c:v>
                </c:pt>
                <c:pt idx="11">
                  <c:v>761188</c:v>
                </c:pt>
                <c:pt idx="13">
                  <c:v>968638</c:v>
                </c:pt>
              </c:numCache>
            </c:numRef>
          </c:val>
          <c:extLst xmlns:c16r2="http://schemas.microsoft.com/office/drawing/2015/06/chart">
            <c:ext xmlns:c16="http://schemas.microsoft.com/office/drawing/2014/chart" uri="{C3380CC4-5D6E-409C-BE32-E72D297353CC}">
              <c16:uniqueId val="{00000002-2996-45B6-BD7A-22BA90B01F17}"/>
            </c:ext>
          </c:extLst>
        </c:ser>
        <c:ser>
          <c:idx val="3"/>
          <c:order val="3"/>
          <c:tx>
            <c:strRef>
              <c:f>Sheet3!$E$12</c:f>
              <c:strCache>
                <c:ptCount val="1"/>
                <c:pt idx="0">
                  <c:v>HIE Query</c:v>
                </c:pt>
              </c:strCache>
            </c:strRef>
          </c:tx>
          <c:spPr>
            <a:solidFill>
              <a:srgbClr val="A1D1CE"/>
            </a:solidFill>
            <a:ln>
              <a:noFill/>
            </a:ln>
            <a:effectLst/>
          </c:spPr>
          <c:invertIfNegative val="0"/>
          <c:cat>
            <c:numRef>
              <c:f>Sheet3!$A$13:$A$26</c:f>
              <c:numCache>
                <c:formatCode>General</c:formatCode>
                <c:ptCount val="14"/>
                <c:pt idx="0">
                  <c:v>2012</c:v>
                </c:pt>
                <c:pt idx="2">
                  <c:v>2013</c:v>
                </c:pt>
                <c:pt idx="4">
                  <c:v>2014</c:v>
                </c:pt>
                <c:pt idx="6">
                  <c:v>2015</c:v>
                </c:pt>
                <c:pt idx="8">
                  <c:v>2016</c:v>
                </c:pt>
                <c:pt idx="10">
                  <c:v>2017</c:v>
                </c:pt>
                <c:pt idx="12">
                  <c:v>2018</c:v>
                </c:pt>
              </c:numCache>
            </c:numRef>
          </c:cat>
          <c:val>
            <c:numRef>
              <c:f>Sheet3!$E$13:$E$26</c:f>
              <c:numCache>
                <c:formatCode>#,##0</c:formatCode>
                <c:ptCount val="14"/>
                <c:pt idx="1">
                  <c:v>0</c:v>
                </c:pt>
                <c:pt idx="3">
                  <c:v>0</c:v>
                </c:pt>
                <c:pt idx="5">
                  <c:v>26546</c:v>
                </c:pt>
                <c:pt idx="7">
                  <c:v>2222446</c:v>
                </c:pt>
                <c:pt idx="9">
                  <c:v>2722172</c:v>
                </c:pt>
                <c:pt idx="11">
                  <c:v>4124241</c:v>
                </c:pt>
                <c:pt idx="13">
                  <c:v>12365507</c:v>
                </c:pt>
              </c:numCache>
            </c:numRef>
          </c:val>
          <c:extLst xmlns:c16r2="http://schemas.microsoft.com/office/drawing/2015/06/chart">
            <c:ext xmlns:c16="http://schemas.microsoft.com/office/drawing/2014/chart" uri="{C3380CC4-5D6E-409C-BE32-E72D297353CC}">
              <c16:uniqueId val="{00000003-2996-45B6-BD7A-22BA90B01F17}"/>
            </c:ext>
          </c:extLst>
        </c:ser>
        <c:dLbls>
          <c:showLegendKey val="0"/>
          <c:showVal val="0"/>
          <c:showCatName val="0"/>
          <c:showSerName val="0"/>
          <c:showPercent val="0"/>
          <c:showBubbleSize val="0"/>
        </c:dLbls>
        <c:gapWidth val="30"/>
        <c:overlap val="100"/>
        <c:axId val="395669384"/>
        <c:axId val="400134416"/>
      </c:barChart>
      <c:catAx>
        <c:axId val="39566938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0134416"/>
        <c:crosses val="autoZero"/>
        <c:auto val="1"/>
        <c:lblAlgn val="ctr"/>
        <c:lblOffset val="100"/>
        <c:tickLblSkip val="1"/>
        <c:noMultiLvlLbl val="0"/>
      </c:catAx>
      <c:valAx>
        <c:axId val="400134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5669384"/>
        <c:crosses val="autoZero"/>
        <c:crossBetween val="between"/>
      </c:valAx>
      <c:spPr>
        <a:noFill/>
        <a:ln>
          <a:noFill/>
        </a:ln>
        <a:effectLst/>
      </c:spPr>
    </c:plotArea>
    <c:legend>
      <c:legendPos val="b"/>
      <c:layout>
        <c:manualLayout>
          <c:xMode val="edge"/>
          <c:yMode val="edge"/>
          <c:x val="0.17530317003968096"/>
          <c:y val="0.82645200434856525"/>
          <c:w val="0.81955297553221285"/>
          <c:h val="0.1431435251685416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81233-BCE5-4A74-A9AF-AB506BCC6BFB}"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D5D039BD-F43E-4341-90CD-6BCFD13ED740}">
      <dgm:prSet phldrT="[Text]" custT="1"/>
      <dgm:spPr/>
      <dgm:t>
        <a:bodyPr/>
        <a:lstStyle/>
        <a:p>
          <a:r>
            <a:rPr lang="en-US" sz="2400" b="1" dirty="0" smtClean="0">
              <a:solidFill>
                <a:schemeClr val="tx1"/>
              </a:solidFill>
            </a:rPr>
            <a:t>Jason McGill, JD</a:t>
          </a:r>
          <a:endParaRPr lang="en-US" sz="2400" b="1" dirty="0">
            <a:solidFill>
              <a:schemeClr val="tx1"/>
            </a:solidFill>
          </a:endParaRPr>
        </a:p>
      </dgm:t>
    </dgm:pt>
    <dgm:pt modelId="{64725896-F18F-4E72-9567-F7A9F4866BDC}" type="parTrans" cxnId="{D4C3652C-8B21-4213-A705-49860774F50C}">
      <dgm:prSet/>
      <dgm:spPr/>
      <dgm:t>
        <a:bodyPr/>
        <a:lstStyle/>
        <a:p>
          <a:endParaRPr lang="en-US"/>
        </a:p>
      </dgm:t>
    </dgm:pt>
    <dgm:pt modelId="{0CDB80AF-71E1-4E6B-BEB5-0E5099EC6956}" type="sibTrans" cxnId="{D4C3652C-8B21-4213-A705-49860774F50C}">
      <dgm:prSet/>
      <dgm:spPr/>
      <dgm:t>
        <a:bodyPr/>
        <a:lstStyle/>
        <a:p>
          <a:endParaRPr lang="en-US"/>
        </a:p>
      </dgm:t>
    </dgm:pt>
    <dgm:pt modelId="{6A19CC43-5205-4CCC-8513-1FC3D7BF0932}">
      <dgm:prSet phldrT="[Text]" custT="1"/>
      <dgm:spPr>
        <a:noFill/>
        <a:ln>
          <a:noFill/>
        </a:ln>
      </dgm:spPr>
      <dgm:t>
        <a:bodyPr lIns="0" tIns="0" rIns="0" bIns="0" anchor="t" anchorCtr="0"/>
        <a:lstStyle/>
        <a:p>
          <a:pPr>
            <a:lnSpc>
              <a:spcPts val="600"/>
            </a:lnSpc>
            <a:spcAft>
              <a:spcPts val="1200"/>
            </a:spcAft>
          </a:pPr>
          <a:r>
            <a:rPr lang="en-US" sz="4400" dirty="0" smtClean="0">
              <a:solidFill>
                <a:schemeClr val="accent2"/>
              </a:solidFill>
            </a:rPr>
            <a:t>______</a:t>
          </a:r>
        </a:p>
        <a:p>
          <a:pPr>
            <a:lnSpc>
              <a:spcPct val="90000"/>
            </a:lnSpc>
            <a:spcAft>
              <a:spcPct val="35000"/>
            </a:spcAft>
          </a:pPr>
          <a:r>
            <a:rPr lang="en-US" sz="2000" dirty="0" smtClean="0">
              <a:solidFill>
                <a:schemeClr val="tx1"/>
              </a:solidFill>
            </a:rPr>
            <a:t>Senior Policy Advisor</a:t>
          </a:r>
          <a:endParaRPr lang="en-US" sz="2000" dirty="0">
            <a:solidFill>
              <a:schemeClr val="tx1"/>
            </a:solidFill>
          </a:endParaRPr>
        </a:p>
      </dgm:t>
    </dgm:pt>
    <dgm:pt modelId="{41022267-20EA-45E3-A554-A4787D47E9D4}" type="parTrans" cxnId="{CBDB3F0A-2233-4004-8C3D-69968EF2DC9C}">
      <dgm:prSet/>
      <dgm:spPr/>
      <dgm:t>
        <a:bodyPr/>
        <a:lstStyle/>
        <a:p>
          <a:endParaRPr lang="en-US"/>
        </a:p>
      </dgm:t>
    </dgm:pt>
    <dgm:pt modelId="{48BE2308-0EEA-453D-96E6-1AA3B4460F13}" type="sibTrans" cxnId="{CBDB3F0A-2233-4004-8C3D-69968EF2DC9C}">
      <dgm:prSet/>
      <dgm:spPr/>
      <dgm:t>
        <a:bodyPr/>
        <a:lstStyle/>
        <a:p>
          <a:endParaRPr lang="en-US"/>
        </a:p>
      </dgm:t>
    </dgm:pt>
    <dgm:pt modelId="{0716C637-7190-45CA-99F4-DA2C99BDBDCC}">
      <dgm:prSet phldrT="[Text]" custT="1"/>
      <dgm:spPr/>
      <dgm:t>
        <a:bodyPr/>
        <a:lstStyle/>
        <a:p>
          <a:r>
            <a:rPr lang="en-US" sz="2400" b="1" dirty="0" smtClean="0">
              <a:solidFill>
                <a:schemeClr val="tx1"/>
              </a:solidFill>
            </a:rPr>
            <a:t>Kathy Lofy, MD</a:t>
          </a:r>
          <a:endParaRPr lang="en-US" sz="2400" b="1" dirty="0">
            <a:solidFill>
              <a:schemeClr val="accent1"/>
            </a:solidFill>
          </a:endParaRPr>
        </a:p>
      </dgm:t>
    </dgm:pt>
    <dgm:pt modelId="{C8B10C8F-50AA-4DF3-B22C-1232B0A50B6B}" type="parTrans" cxnId="{C6CF5317-5042-4876-8508-0F195C907C54}">
      <dgm:prSet/>
      <dgm:spPr/>
      <dgm:t>
        <a:bodyPr/>
        <a:lstStyle/>
        <a:p>
          <a:endParaRPr lang="en-US"/>
        </a:p>
      </dgm:t>
    </dgm:pt>
    <dgm:pt modelId="{E23B055E-C58C-4CD7-913F-9C0015598966}" type="sibTrans" cxnId="{C6CF5317-5042-4876-8508-0F195C907C54}">
      <dgm:prSet/>
      <dgm:spPr/>
      <dgm:t>
        <a:bodyPr/>
        <a:lstStyle/>
        <a:p>
          <a:endParaRPr lang="en-US"/>
        </a:p>
      </dgm:t>
    </dgm:pt>
    <dgm:pt modelId="{CEDCF26E-F342-43F5-99B4-AF4ECABA2602}">
      <dgm:prSet phldrT="[Text]" custT="1"/>
      <dgm:spPr>
        <a:noFill/>
        <a:ln>
          <a:noFill/>
        </a:ln>
      </dgm:spPr>
      <dgm:t>
        <a:bodyPr lIns="0" tIns="0" rIns="0" bIns="0" anchor="t" anchorCtr="0"/>
        <a:lstStyle/>
        <a:p>
          <a:pPr algn="ctr">
            <a:lnSpc>
              <a:spcPts val="600"/>
            </a:lnSpc>
            <a:spcAft>
              <a:spcPts val="1200"/>
            </a:spcAft>
          </a:pPr>
          <a:r>
            <a:rPr lang="en-US" sz="4400" dirty="0" smtClean="0">
              <a:solidFill>
                <a:schemeClr val="accent2"/>
              </a:solidFill>
            </a:rPr>
            <a:t>_____</a:t>
          </a:r>
        </a:p>
        <a:p>
          <a:pPr algn="ctr">
            <a:lnSpc>
              <a:spcPct val="90000"/>
            </a:lnSpc>
            <a:spcAft>
              <a:spcPct val="35000"/>
            </a:spcAft>
          </a:pPr>
          <a:r>
            <a:rPr lang="en-US" sz="2000" dirty="0" smtClean="0">
              <a:solidFill>
                <a:schemeClr val="tx1"/>
              </a:solidFill>
            </a:rPr>
            <a:t>State Health Officer</a:t>
          </a:r>
          <a:endParaRPr lang="en-US" sz="2000" dirty="0">
            <a:solidFill>
              <a:schemeClr val="tx1"/>
            </a:solidFill>
          </a:endParaRPr>
        </a:p>
      </dgm:t>
    </dgm:pt>
    <dgm:pt modelId="{6BF69AD4-4C19-4E5D-ACDC-7158B2A6531A}" type="parTrans" cxnId="{2712020D-9F4F-4DB3-A510-FB9340E4FF95}">
      <dgm:prSet/>
      <dgm:spPr/>
      <dgm:t>
        <a:bodyPr/>
        <a:lstStyle/>
        <a:p>
          <a:endParaRPr lang="en-US"/>
        </a:p>
      </dgm:t>
    </dgm:pt>
    <dgm:pt modelId="{379E637F-1CA1-4297-B25D-A024AEBB17F4}" type="sibTrans" cxnId="{2712020D-9F4F-4DB3-A510-FB9340E4FF95}">
      <dgm:prSet/>
      <dgm:spPr/>
      <dgm:t>
        <a:bodyPr/>
        <a:lstStyle/>
        <a:p>
          <a:endParaRPr lang="en-US"/>
        </a:p>
      </dgm:t>
    </dgm:pt>
    <dgm:pt modelId="{BCE00ECF-0783-41D2-9750-347B0A87A1E2}">
      <dgm:prSet phldrT="[Text]" custT="1"/>
      <dgm:spPr/>
      <dgm:t>
        <a:bodyPr/>
        <a:lstStyle/>
        <a:p>
          <a:r>
            <a:rPr lang="en-US" sz="2400" b="1" dirty="0" smtClean="0">
              <a:solidFill>
                <a:schemeClr val="tx1"/>
              </a:solidFill>
            </a:rPr>
            <a:t>Charissa Fotinos, MD, MSc</a:t>
          </a:r>
          <a:endParaRPr lang="en-US" sz="2400" b="1" dirty="0">
            <a:solidFill>
              <a:schemeClr val="accent1"/>
            </a:solidFill>
          </a:endParaRPr>
        </a:p>
      </dgm:t>
    </dgm:pt>
    <dgm:pt modelId="{0CA3ABB4-9CA1-4396-9040-F04F98B6335D}" type="parTrans" cxnId="{5B17953B-715F-4F0C-A2AF-4E42B396572D}">
      <dgm:prSet/>
      <dgm:spPr/>
      <dgm:t>
        <a:bodyPr/>
        <a:lstStyle/>
        <a:p>
          <a:endParaRPr lang="en-US"/>
        </a:p>
      </dgm:t>
    </dgm:pt>
    <dgm:pt modelId="{BFA2E40C-5F9E-4082-B6C2-F54B6DAD8E1A}" type="sibTrans" cxnId="{5B17953B-715F-4F0C-A2AF-4E42B396572D}">
      <dgm:prSet/>
      <dgm:spPr/>
      <dgm:t>
        <a:bodyPr/>
        <a:lstStyle/>
        <a:p>
          <a:endParaRPr lang="en-US"/>
        </a:p>
      </dgm:t>
    </dgm:pt>
    <dgm:pt modelId="{486A1425-F119-4535-9542-75A9ACAD6706}">
      <dgm:prSet phldrT="[Text]" custT="1"/>
      <dgm:spPr>
        <a:noFill/>
        <a:ln>
          <a:noFill/>
        </a:ln>
      </dgm:spPr>
      <dgm:t>
        <a:bodyPr lIns="0" tIns="0" rIns="0" bIns="0" anchor="t" anchorCtr="0"/>
        <a:lstStyle/>
        <a:p>
          <a:pPr algn="ctr">
            <a:lnSpc>
              <a:spcPts val="600"/>
            </a:lnSpc>
            <a:spcAft>
              <a:spcPts val="1200"/>
            </a:spcAft>
          </a:pPr>
          <a:r>
            <a:rPr lang="en-US" sz="4400" b="0" dirty="0" smtClean="0">
              <a:solidFill>
                <a:schemeClr val="accent2"/>
              </a:solidFill>
            </a:rPr>
            <a:t>______</a:t>
          </a:r>
          <a:endParaRPr lang="en-US" sz="4400" b="0" dirty="0"/>
        </a:p>
      </dgm:t>
    </dgm:pt>
    <dgm:pt modelId="{CEA4E9F8-BE5E-4F53-BFBF-70E6DFEFAC07}" type="parTrans" cxnId="{109916E1-8440-4630-AD96-CDB20BC7BC67}">
      <dgm:prSet/>
      <dgm:spPr/>
      <dgm:t>
        <a:bodyPr/>
        <a:lstStyle/>
        <a:p>
          <a:endParaRPr lang="en-US"/>
        </a:p>
      </dgm:t>
    </dgm:pt>
    <dgm:pt modelId="{041B3939-F831-4D6E-B876-8F9667FE1298}" type="sibTrans" cxnId="{109916E1-8440-4630-AD96-CDB20BC7BC67}">
      <dgm:prSet/>
      <dgm:spPr/>
      <dgm:t>
        <a:bodyPr/>
        <a:lstStyle/>
        <a:p>
          <a:endParaRPr lang="en-US"/>
        </a:p>
      </dgm:t>
    </dgm:pt>
    <dgm:pt modelId="{BED8D348-1284-4EFB-BABD-2F3E5828D388}">
      <dgm:prSet custT="1"/>
      <dgm:spPr>
        <a:noFill/>
        <a:ln>
          <a:noFill/>
        </a:ln>
      </dgm:spPr>
      <dgm:t>
        <a:bodyPr lIns="0" tIns="0" rIns="0" bIns="0" anchor="t" anchorCtr="0"/>
        <a:lstStyle/>
        <a:p>
          <a:pPr algn="ctr">
            <a:lnSpc>
              <a:spcPct val="90000"/>
            </a:lnSpc>
            <a:spcAft>
              <a:spcPct val="35000"/>
            </a:spcAft>
          </a:pPr>
          <a:r>
            <a:rPr lang="en-US" sz="2000" dirty="0" smtClean="0">
              <a:solidFill>
                <a:schemeClr val="tx1"/>
              </a:solidFill>
            </a:rPr>
            <a:t>Deputy Chief Medical Officer,</a:t>
          </a:r>
          <a:br>
            <a:rPr lang="en-US" sz="2000" dirty="0" smtClean="0">
              <a:solidFill>
                <a:schemeClr val="tx1"/>
              </a:solidFill>
            </a:rPr>
          </a:br>
          <a:r>
            <a:rPr lang="en-US" sz="2000" dirty="0" smtClean="0">
              <a:solidFill>
                <a:schemeClr val="tx1"/>
              </a:solidFill>
            </a:rPr>
            <a:t>Clinical Quality and Care Transformation</a:t>
          </a:r>
        </a:p>
      </dgm:t>
    </dgm:pt>
    <dgm:pt modelId="{ED18C584-2DFC-45B1-8F56-8BB95EBCF7C4}" type="parTrans" cxnId="{C3C2A189-1F4B-416B-A91B-89DFEB2AD8DA}">
      <dgm:prSet/>
      <dgm:spPr/>
      <dgm:t>
        <a:bodyPr/>
        <a:lstStyle/>
        <a:p>
          <a:endParaRPr lang="en-US"/>
        </a:p>
      </dgm:t>
    </dgm:pt>
    <dgm:pt modelId="{2F0C9941-D70A-4417-843F-21988D0419EF}" type="sibTrans" cxnId="{C3C2A189-1F4B-416B-A91B-89DFEB2AD8DA}">
      <dgm:prSet/>
      <dgm:spPr/>
      <dgm:t>
        <a:bodyPr/>
        <a:lstStyle/>
        <a:p>
          <a:endParaRPr lang="en-US"/>
        </a:p>
      </dgm:t>
    </dgm:pt>
    <dgm:pt modelId="{0FEDDC2F-5E00-4C59-ABBB-AE2D69E0F702}">
      <dgm:prSet custT="1"/>
      <dgm:spPr>
        <a:noFill/>
        <a:ln>
          <a:noFill/>
        </a:ln>
      </dgm:spPr>
      <dgm:t>
        <a:bodyPr lIns="0" tIns="0" rIns="0" bIns="0" anchor="t" anchorCtr="0"/>
        <a:lstStyle/>
        <a:p>
          <a:pPr algn="ctr">
            <a:lnSpc>
              <a:spcPct val="90000"/>
            </a:lnSpc>
            <a:spcAft>
              <a:spcPct val="35000"/>
            </a:spcAft>
          </a:pPr>
          <a:endParaRPr lang="en-US" sz="2000" dirty="0" smtClean="0">
            <a:solidFill>
              <a:schemeClr val="tx1"/>
            </a:solidFill>
          </a:endParaRPr>
        </a:p>
      </dgm:t>
    </dgm:pt>
    <dgm:pt modelId="{070174FA-6C6E-4274-AF38-FC3F0CC7FA24}" type="sibTrans" cxnId="{16DF9A73-35AC-43EF-AEFE-69F41004D9D7}">
      <dgm:prSet/>
      <dgm:spPr/>
      <dgm:t>
        <a:bodyPr/>
        <a:lstStyle/>
        <a:p>
          <a:endParaRPr lang="en-US"/>
        </a:p>
      </dgm:t>
    </dgm:pt>
    <dgm:pt modelId="{B862A4A4-2254-4312-B05B-F999B94A8080}" type="parTrans" cxnId="{16DF9A73-35AC-43EF-AEFE-69F41004D9D7}">
      <dgm:prSet/>
      <dgm:spPr/>
      <dgm:t>
        <a:bodyPr/>
        <a:lstStyle/>
        <a:p>
          <a:endParaRPr lang="en-US"/>
        </a:p>
      </dgm:t>
    </dgm:pt>
    <dgm:pt modelId="{F18D831E-D823-41F5-9E95-1C4D1C4A0D6F}" type="pres">
      <dgm:prSet presAssocID="{28E81233-BCE5-4A74-A9AF-AB506BCC6BFB}" presName="Name0" presStyleCnt="0">
        <dgm:presLayoutVars>
          <dgm:chMax/>
          <dgm:chPref/>
          <dgm:dir/>
        </dgm:presLayoutVars>
      </dgm:prSet>
      <dgm:spPr/>
      <dgm:t>
        <a:bodyPr/>
        <a:lstStyle/>
        <a:p>
          <a:endParaRPr lang="en-US"/>
        </a:p>
      </dgm:t>
    </dgm:pt>
    <dgm:pt modelId="{91A660EB-EE53-49DC-9554-D4D76329DFFC}" type="pres">
      <dgm:prSet presAssocID="{D5D039BD-F43E-4341-90CD-6BCFD13ED740}" presName="composite" presStyleCnt="0">
        <dgm:presLayoutVars>
          <dgm:chMax val="1"/>
          <dgm:chPref val="1"/>
        </dgm:presLayoutVars>
      </dgm:prSet>
      <dgm:spPr/>
    </dgm:pt>
    <dgm:pt modelId="{3987F0B4-A46A-43D6-8ECA-180903BAE0E4}" type="pres">
      <dgm:prSet presAssocID="{D5D039BD-F43E-4341-90CD-6BCFD13ED740}" presName="Accent" presStyleLbl="trAlignAcc1" presStyleIdx="0" presStyleCnt="3">
        <dgm:presLayoutVars>
          <dgm:chMax val="0"/>
          <dgm:chPref val="0"/>
        </dgm:presLayoutVars>
      </dgm:prSet>
      <dgm:spPr>
        <a:noFill/>
        <a:ln>
          <a:noFill/>
        </a:ln>
      </dgm:spPr>
    </dgm:pt>
    <dgm:pt modelId="{46638E4E-FD0A-4C59-BEF8-BD1BE0FFC5C1}" type="pres">
      <dgm:prSet presAssocID="{D5D039BD-F43E-4341-90CD-6BCFD13ED740}" presName="Image" presStyleLbl="alignImgPlace1" presStyleIdx="0" presStyleCnt="3" custScaleX="95441" custScaleY="112327" custLinFactX="200000" custLinFactNeighborX="245412" custLinFactNeighborY="-54176">
        <dgm:presLayoutVars>
          <dgm:chMax val="0"/>
          <dgm:chPref val="0"/>
        </dgm:presLayoutVars>
      </dgm:prSet>
      <dgm:spPr>
        <a:prstGeom prst="ellipse">
          <a:avLst/>
        </a:prstGeom>
        <a:solidFill>
          <a:schemeClr val="bg1"/>
        </a:solidFill>
      </dgm:spPr>
      <dgm:t>
        <a:bodyPr/>
        <a:lstStyle/>
        <a:p>
          <a:endParaRPr lang="en-US"/>
        </a:p>
      </dgm:t>
    </dgm:pt>
    <dgm:pt modelId="{657C153E-E266-4BBA-AE53-8D0ED1649128}" type="pres">
      <dgm:prSet presAssocID="{D5D039BD-F43E-4341-90CD-6BCFD13ED740}" presName="ChildComposite" presStyleCnt="0"/>
      <dgm:spPr/>
    </dgm:pt>
    <dgm:pt modelId="{593BBA39-A6B7-47C8-AE60-95D2141F5D0D}" type="pres">
      <dgm:prSet presAssocID="{D5D039BD-F43E-4341-90CD-6BCFD13ED740}" presName="Child" presStyleLbl="node1" presStyleIdx="0" presStyleCnt="3" custScaleY="299971" custLinFactY="-35237" custLinFactNeighborX="8971" custLinFactNeighborY="-100000">
        <dgm:presLayoutVars>
          <dgm:chMax val="0"/>
          <dgm:chPref val="0"/>
          <dgm:bulletEnabled val="1"/>
        </dgm:presLayoutVars>
      </dgm:prSet>
      <dgm:spPr/>
      <dgm:t>
        <a:bodyPr/>
        <a:lstStyle/>
        <a:p>
          <a:endParaRPr lang="en-US"/>
        </a:p>
      </dgm:t>
    </dgm:pt>
    <dgm:pt modelId="{39EFB33A-A95F-48B4-AF43-2DD7858B3D98}" type="pres">
      <dgm:prSet presAssocID="{D5D039BD-F43E-4341-90CD-6BCFD13ED740}" presName="Parent" presStyleLbl="revTx" presStyleIdx="0" presStyleCnt="3" custScaleX="107859" custScaleY="268705" custLinFactY="-200000" custLinFactNeighborX="8971" custLinFactNeighborY="-247745">
        <dgm:presLayoutVars>
          <dgm:chMax val="1"/>
          <dgm:chPref val="0"/>
          <dgm:bulletEnabled val="1"/>
        </dgm:presLayoutVars>
      </dgm:prSet>
      <dgm:spPr/>
      <dgm:t>
        <a:bodyPr/>
        <a:lstStyle/>
        <a:p>
          <a:endParaRPr lang="en-US"/>
        </a:p>
      </dgm:t>
    </dgm:pt>
    <dgm:pt modelId="{55C71E97-304D-41AB-8FCE-0AE938927CC1}" type="pres">
      <dgm:prSet presAssocID="{0CDB80AF-71E1-4E6B-BEB5-0E5099EC6956}" presName="sibTrans" presStyleCnt="0"/>
      <dgm:spPr/>
    </dgm:pt>
    <dgm:pt modelId="{D299FFFB-23C3-4F7A-BC6D-A41F0EE9B26F}" type="pres">
      <dgm:prSet presAssocID="{0716C637-7190-45CA-99F4-DA2C99BDBDCC}" presName="composite" presStyleCnt="0">
        <dgm:presLayoutVars>
          <dgm:chMax val="1"/>
          <dgm:chPref val="1"/>
        </dgm:presLayoutVars>
      </dgm:prSet>
      <dgm:spPr/>
    </dgm:pt>
    <dgm:pt modelId="{C4712042-EE30-46AF-AE94-3F7C992A7B5B}" type="pres">
      <dgm:prSet presAssocID="{0716C637-7190-45CA-99F4-DA2C99BDBDCC}" presName="Accent" presStyleLbl="trAlignAcc1" presStyleIdx="1" presStyleCnt="3">
        <dgm:presLayoutVars>
          <dgm:chMax val="0"/>
          <dgm:chPref val="0"/>
        </dgm:presLayoutVars>
      </dgm:prSet>
      <dgm:spPr>
        <a:noFill/>
        <a:ln>
          <a:noFill/>
        </a:ln>
      </dgm:spPr>
    </dgm:pt>
    <dgm:pt modelId="{397C8B2E-0269-4CC0-AF36-D551D5FC3BCE}" type="pres">
      <dgm:prSet presAssocID="{0716C637-7190-45CA-99F4-DA2C99BDBDCC}" presName="Image" presStyleLbl="alignImgPlace1" presStyleIdx="1" presStyleCnt="3" custScaleX="95441" custScaleY="112327" custLinFactX="107971" custLinFactNeighborX="200000" custLinFactNeighborY="-52157">
        <dgm:presLayoutVars>
          <dgm:chMax val="0"/>
          <dgm:chPref val="0"/>
        </dgm:presLayoutVars>
      </dgm:prSet>
      <dgm:spPr>
        <a:prstGeom prst="ellipse">
          <a:avLst/>
        </a:prstGeom>
        <a:solidFill>
          <a:schemeClr val="bg1"/>
        </a:solidFill>
      </dgm:spPr>
      <dgm:t>
        <a:bodyPr/>
        <a:lstStyle/>
        <a:p>
          <a:endParaRPr lang="en-US"/>
        </a:p>
      </dgm:t>
    </dgm:pt>
    <dgm:pt modelId="{33B6FD7D-4580-4A8F-9512-94D6A472D9E6}" type="pres">
      <dgm:prSet presAssocID="{0716C637-7190-45CA-99F4-DA2C99BDBDCC}" presName="ChildComposite" presStyleCnt="0"/>
      <dgm:spPr/>
    </dgm:pt>
    <dgm:pt modelId="{97D08292-C2BE-4523-8398-D68F97B8FC49}" type="pres">
      <dgm:prSet presAssocID="{0716C637-7190-45CA-99F4-DA2C99BDBDCC}" presName="Child" presStyleLbl="node1" presStyleIdx="1" presStyleCnt="3" custScaleX="87380" custScaleY="246443" custLinFactY="-77123" custLinFactNeighborX="-38281" custLinFactNeighborY="-100000">
        <dgm:presLayoutVars>
          <dgm:chMax val="0"/>
          <dgm:chPref val="0"/>
          <dgm:bulletEnabled val="1"/>
        </dgm:presLayoutVars>
      </dgm:prSet>
      <dgm:spPr/>
      <dgm:t>
        <a:bodyPr/>
        <a:lstStyle/>
        <a:p>
          <a:endParaRPr lang="en-US"/>
        </a:p>
      </dgm:t>
    </dgm:pt>
    <dgm:pt modelId="{D50E7959-5389-4AAE-9C32-E6F1F812731C}" type="pres">
      <dgm:prSet presAssocID="{0716C637-7190-45CA-99F4-DA2C99BDBDCC}" presName="Parent" presStyleLbl="revTx" presStyleIdx="1" presStyleCnt="3" custScaleX="123985" custScaleY="269204" custLinFactY="-200000" custLinFactNeighborX="-31828" custLinFactNeighborY="-276787">
        <dgm:presLayoutVars>
          <dgm:chMax val="1"/>
          <dgm:chPref val="0"/>
          <dgm:bulletEnabled val="1"/>
        </dgm:presLayoutVars>
      </dgm:prSet>
      <dgm:spPr/>
      <dgm:t>
        <a:bodyPr/>
        <a:lstStyle/>
        <a:p>
          <a:endParaRPr lang="en-US"/>
        </a:p>
      </dgm:t>
    </dgm:pt>
    <dgm:pt modelId="{05903A4E-3A85-4C73-9F7B-3680565A4255}" type="pres">
      <dgm:prSet presAssocID="{E23B055E-C58C-4CD7-913F-9C0015598966}" presName="sibTrans" presStyleCnt="0"/>
      <dgm:spPr/>
    </dgm:pt>
    <dgm:pt modelId="{56983F44-61C9-4CDC-9BDC-A16CB318A591}" type="pres">
      <dgm:prSet presAssocID="{BCE00ECF-0783-41D2-9750-347B0A87A1E2}" presName="composite" presStyleCnt="0">
        <dgm:presLayoutVars>
          <dgm:chMax val="1"/>
          <dgm:chPref val="1"/>
        </dgm:presLayoutVars>
      </dgm:prSet>
      <dgm:spPr/>
    </dgm:pt>
    <dgm:pt modelId="{F34DEA79-33D9-4708-9F30-48FDD207AA5A}" type="pres">
      <dgm:prSet presAssocID="{BCE00ECF-0783-41D2-9750-347B0A87A1E2}" presName="Accent" presStyleLbl="trAlignAcc1" presStyleIdx="2" presStyleCnt="3">
        <dgm:presLayoutVars>
          <dgm:chMax val="0"/>
          <dgm:chPref val="0"/>
        </dgm:presLayoutVars>
      </dgm:prSet>
      <dgm:spPr>
        <a:noFill/>
        <a:ln>
          <a:noFill/>
        </a:ln>
      </dgm:spPr>
    </dgm:pt>
    <dgm:pt modelId="{10A3CFA5-84A3-4598-8D15-EAE219E033DE}" type="pres">
      <dgm:prSet presAssocID="{BCE00ECF-0783-41D2-9750-347B0A87A1E2}" presName="Image" presStyleLbl="alignImgPlace1" presStyleIdx="2" presStyleCnt="3" custScaleX="95441" custScaleY="103150" custLinFactX="100000" custLinFactNeighborX="139547" custLinFactNeighborY="-6290">
        <dgm:presLayoutVars>
          <dgm:chMax val="0"/>
          <dgm:chPref val="0"/>
        </dgm:presLayoutVars>
      </dgm:prSet>
      <dgm:spPr>
        <a:prstGeom prst="ellipse">
          <a:avLst/>
        </a:prstGeom>
        <a:solidFill>
          <a:schemeClr val="bg1">
            <a:alpha val="0"/>
          </a:schemeClr>
        </a:solidFill>
      </dgm:spPr>
      <dgm:t>
        <a:bodyPr/>
        <a:lstStyle/>
        <a:p>
          <a:endParaRPr lang="en-US"/>
        </a:p>
      </dgm:t>
    </dgm:pt>
    <dgm:pt modelId="{D50DA299-94D5-46B6-8332-A25082109E9A}" type="pres">
      <dgm:prSet presAssocID="{BCE00ECF-0783-41D2-9750-347B0A87A1E2}" presName="ChildComposite" presStyleCnt="0"/>
      <dgm:spPr/>
    </dgm:pt>
    <dgm:pt modelId="{5A140C83-3116-47C6-AE67-9D5E242E85F3}" type="pres">
      <dgm:prSet presAssocID="{BCE00ECF-0783-41D2-9750-347B0A87A1E2}" presName="Child" presStyleLbl="node1" presStyleIdx="2" presStyleCnt="3" custScaleX="125116" custScaleY="236047" custLinFactY="-87812" custLinFactNeighborX="-79562" custLinFactNeighborY="-100000">
        <dgm:presLayoutVars>
          <dgm:chMax val="0"/>
          <dgm:chPref val="0"/>
          <dgm:bulletEnabled val="1"/>
        </dgm:presLayoutVars>
      </dgm:prSet>
      <dgm:spPr/>
      <dgm:t>
        <a:bodyPr/>
        <a:lstStyle/>
        <a:p>
          <a:endParaRPr lang="en-US"/>
        </a:p>
      </dgm:t>
    </dgm:pt>
    <dgm:pt modelId="{B7DF9585-355C-4006-B88C-A0A63609B21A}" type="pres">
      <dgm:prSet presAssocID="{BCE00ECF-0783-41D2-9750-347B0A87A1E2}" presName="Parent" presStyleLbl="revTx" presStyleIdx="2" presStyleCnt="3" custScaleX="151044" custScaleY="269204" custLinFactY="-200000" custLinFactNeighborX="-82194" custLinFactNeighborY="-285827">
        <dgm:presLayoutVars>
          <dgm:chMax val="1"/>
          <dgm:chPref val="0"/>
          <dgm:bulletEnabled val="1"/>
        </dgm:presLayoutVars>
      </dgm:prSet>
      <dgm:spPr/>
      <dgm:t>
        <a:bodyPr/>
        <a:lstStyle/>
        <a:p>
          <a:endParaRPr lang="en-US"/>
        </a:p>
      </dgm:t>
    </dgm:pt>
  </dgm:ptLst>
  <dgm:cxnLst>
    <dgm:cxn modelId="{D4C3652C-8B21-4213-A705-49860774F50C}" srcId="{28E81233-BCE5-4A74-A9AF-AB506BCC6BFB}" destId="{D5D039BD-F43E-4341-90CD-6BCFD13ED740}" srcOrd="0" destOrd="0" parTransId="{64725896-F18F-4E72-9567-F7A9F4866BDC}" sibTransId="{0CDB80AF-71E1-4E6B-BEB5-0E5099EC6956}"/>
    <dgm:cxn modelId="{C6CF5317-5042-4876-8508-0F195C907C54}" srcId="{28E81233-BCE5-4A74-A9AF-AB506BCC6BFB}" destId="{0716C637-7190-45CA-99F4-DA2C99BDBDCC}" srcOrd="1" destOrd="0" parTransId="{C8B10C8F-50AA-4DF3-B22C-1232B0A50B6B}" sibTransId="{E23B055E-C58C-4CD7-913F-9C0015598966}"/>
    <dgm:cxn modelId="{1FA7F2F1-62A5-4B83-A859-44B781D0D0B8}" type="presOf" srcId="{6A19CC43-5205-4CCC-8513-1FC3D7BF0932}" destId="{593BBA39-A6B7-47C8-AE60-95D2141F5D0D}" srcOrd="0" destOrd="0" presId="urn:microsoft.com/office/officeart/2008/layout/CaptionedPictures"/>
    <dgm:cxn modelId="{16DF9A73-35AC-43EF-AEFE-69F41004D9D7}" srcId="{BCE00ECF-0783-41D2-9750-347B0A87A1E2}" destId="{0FEDDC2F-5E00-4C59-ABBB-AE2D69E0F702}" srcOrd="2" destOrd="0" parTransId="{B862A4A4-2254-4312-B05B-F999B94A8080}" sibTransId="{070174FA-6C6E-4274-AF38-FC3F0CC7FA24}"/>
    <dgm:cxn modelId="{04F88D99-06F9-4407-BA9F-C43C3FB279CA}" type="presOf" srcId="{D5D039BD-F43E-4341-90CD-6BCFD13ED740}" destId="{39EFB33A-A95F-48B4-AF43-2DD7858B3D98}" srcOrd="0" destOrd="0" presId="urn:microsoft.com/office/officeart/2008/layout/CaptionedPictures"/>
    <dgm:cxn modelId="{6982A239-2488-484F-8B43-E4E90158C346}" type="presOf" srcId="{BED8D348-1284-4EFB-BABD-2F3E5828D388}" destId="{5A140C83-3116-47C6-AE67-9D5E242E85F3}" srcOrd="0" destOrd="1" presId="urn:microsoft.com/office/officeart/2008/layout/CaptionedPictures"/>
    <dgm:cxn modelId="{C3C2A189-1F4B-416B-A91B-89DFEB2AD8DA}" srcId="{BCE00ECF-0783-41D2-9750-347B0A87A1E2}" destId="{BED8D348-1284-4EFB-BABD-2F3E5828D388}" srcOrd="1" destOrd="0" parTransId="{ED18C584-2DFC-45B1-8F56-8BB95EBCF7C4}" sibTransId="{2F0C9941-D70A-4417-843F-21988D0419EF}"/>
    <dgm:cxn modelId="{109916E1-8440-4630-AD96-CDB20BC7BC67}" srcId="{BCE00ECF-0783-41D2-9750-347B0A87A1E2}" destId="{486A1425-F119-4535-9542-75A9ACAD6706}" srcOrd="0" destOrd="0" parTransId="{CEA4E9F8-BE5E-4F53-BFBF-70E6DFEFAC07}" sibTransId="{041B3939-F831-4D6E-B876-8F9667FE1298}"/>
    <dgm:cxn modelId="{68B070CB-269C-4BCA-B594-720594B0A5EE}" type="presOf" srcId="{0716C637-7190-45CA-99F4-DA2C99BDBDCC}" destId="{D50E7959-5389-4AAE-9C32-E6F1F812731C}" srcOrd="0" destOrd="0" presId="urn:microsoft.com/office/officeart/2008/layout/CaptionedPictures"/>
    <dgm:cxn modelId="{2712020D-9F4F-4DB3-A510-FB9340E4FF95}" srcId="{0716C637-7190-45CA-99F4-DA2C99BDBDCC}" destId="{CEDCF26E-F342-43F5-99B4-AF4ECABA2602}" srcOrd="0" destOrd="0" parTransId="{6BF69AD4-4C19-4E5D-ACDC-7158B2A6531A}" sibTransId="{379E637F-1CA1-4297-B25D-A024AEBB17F4}"/>
    <dgm:cxn modelId="{5B17953B-715F-4F0C-A2AF-4E42B396572D}" srcId="{28E81233-BCE5-4A74-A9AF-AB506BCC6BFB}" destId="{BCE00ECF-0783-41D2-9750-347B0A87A1E2}" srcOrd="2" destOrd="0" parTransId="{0CA3ABB4-9CA1-4396-9040-F04F98B6335D}" sibTransId="{BFA2E40C-5F9E-4082-B6C2-F54B6DAD8E1A}"/>
    <dgm:cxn modelId="{6A8D102E-1C81-4F70-AFC5-3990A32E452E}" type="presOf" srcId="{BCE00ECF-0783-41D2-9750-347B0A87A1E2}" destId="{B7DF9585-355C-4006-B88C-A0A63609B21A}" srcOrd="0" destOrd="0" presId="urn:microsoft.com/office/officeart/2008/layout/CaptionedPictures"/>
    <dgm:cxn modelId="{B38B8B99-86EC-4C7E-A942-6285CD6533DB}" type="presOf" srcId="{0FEDDC2F-5E00-4C59-ABBB-AE2D69E0F702}" destId="{5A140C83-3116-47C6-AE67-9D5E242E85F3}" srcOrd="0" destOrd="2" presId="urn:microsoft.com/office/officeart/2008/layout/CaptionedPictures"/>
    <dgm:cxn modelId="{7A1BD729-F8DB-49CA-8D4C-B579FFD95543}" type="presOf" srcId="{28E81233-BCE5-4A74-A9AF-AB506BCC6BFB}" destId="{F18D831E-D823-41F5-9E95-1C4D1C4A0D6F}" srcOrd="0" destOrd="0" presId="urn:microsoft.com/office/officeart/2008/layout/CaptionedPictures"/>
    <dgm:cxn modelId="{E495E14F-05D5-4381-9B9F-DDE1938B4B26}" type="presOf" srcId="{CEDCF26E-F342-43F5-99B4-AF4ECABA2602}" destId="{97D08292-C2BE-4523-8398-D68F97B8FC49}" srcOrd="0" destOrd="0" presId="urn:microsoft.com/office/officeart/2008/layout/CaptionedPictures"/>
    <dgm:cxn modelId="{16BDA9E1-50C4-4C40-8A1E-175D57580C28}" type="presOf" srcId="{486A1425-F119-4535-9542-75A9ACAD6706}" destId="{5A140C83-3116-47C6-AE67-9D5E242E85F3}" srcOrd="0" destOrd="0" presId="urn:microsoft.com/office/officeart/2008/layout/CaptionedPictures"/>
    <dgm:cxn modelId="{CBDB3F0A-2233-4004-8C3D-69968EF2DC9C}" srcId="{D5D039BD-F43E-4341-90CD-6BCFD13ED740}" destId="{6A19CC43-5205-4CCC-8513-1FC3D7BF0932}" srcOrd="0" destOrd="0" parTransId="{41022267-20EA-45E3-A554-A4787D47E9D4}" sibTransId="{48BE2308-0EEA-453D-96E6-1AA3B4460F13}"/>
    <dgm:cxn modelId="{7CC84B8E-D885-4147-90EF-ACF5275698F8}" type="presParOf" srcId="{F18D831E-D823-41F5-9E95-1C4D1C4A0D6F}" destId="{91A660EB-EE53-49DC-9554-D4D76329DFFC}" srcOrd="0" destOrd="0" presId="urn:microsoft.com/office/officeart/2008/layout/CaptionedPictures"/>
    <dgm:cxn modelId="{2E9AEA9F-15A0-46A2-8C39-A740FCC8BB2C}" type="presParOf" srcId="{91A660EB-EE53-49DC-9554-D4D76329DFFC}" destId="{3987F0B4-A46A-43D6-8ECA-180903BAE0E4}" srcOrd="0" destOrd="0" presId="urn:microsoft.com/office/officeart/2008/layout/CaptionedPictures"/>
    <dgm:cxn modelId="{4BA37EB2-450F-433B-A4B7-C6FA095A656F}" type="presParOf" srcId="{91A660EB-EE53-49DC-9554-D4D76329DFFC}" destId="{46638E4E-FD0A-4C59-BEF8-BD1BE0FFC5C1}" srcOrd="1" destOrd="0" presId="urn:microsoft.com/office/officeart/2008/layout/CaptionedPictures"/>
    <dgm:cxn modelId="{F32CB625-47F3-44AF-9C65-0C809B458D1E}" type="presParOf" srcId="{91A660EB-EE53-49DC-9554-D4D76329DFFC}" destId="{657C153E-E266-4BBA-AE53-8D0ED1649128}" srcOrd="2" destOrd="0" presId="urn:microsoft.com/office/officeart/2008/layout/CaptionedPictures"/>
    <dgm:cxn modelId="{5A488CEB-7102-4C13-85F3-6FF54C601F63}" type="presParOf" srcId="{657C153E-E266-4BBA-AE53-8D0ED1649128}" destId="{593BBA39-A6B7-47C8-AE60-95D2141F5D0D}" srcOrd="0" destOrd="0" presId="urn:microsoft.com/office/officeart/2008/layout/CaptionedPictures"/>
    <dgm:cxn modelId="{CA821E06-5A54-4AD2-ACAC-FA71081EE4BE}" type="presParOf" srcId="{657C153E-E266-4BBA-AE53-8D0ED1649128}" destId="{39EFB33A-A95F-48B4-AF43-2DD7858B3D98}" srcOrd="1" destOrd="0" presId="urn:microsoft.com/office/officeart/2008/layout/CaptionedPictures"/>
    <dgm:cxn modelId="{D48CDB1B-05D9-44D9-B095-0D7D08C0B3AD}" type="presParOf" srcId="{F18D831E-D823-41F5-9E95-1C4D1C4A0D6F}" destId="{55C71E97-304D-41AB-8FCE-0AE938927CC1}" srcOrd="1" destOrd="0" presId="urn:microsoft.com/office/officeart/2008/layout/CaptionedPictures"/>
    <dgm:cxn modelId="{BBE8417D-1ECB-447D-B989-491B726DA2D0}" type="presParOf" srcId="{F18D831E-D823-41F5-9E95-1C4D1C4A0D6F}" destId="{D299FFFB-23C3-4F7A-BC6D-A41F0EE9B26F}" srcOrd="2" destOrd="0" presId="urn:microsoft.com/office/officeart/2008/layout/CaptionedPictures"/>
    <dgm:cxn modelId="{AFB056A2-E448-40DD-A428-ECBBE6992095}" type="presParOf" srcId="{D299FFFB-23C3-4F7A-BC6D-A41F0EE9B26F}" destId="{C4712042-EE30-46AF-AE94-3F7C992A7B5B}" srcOrd="0" destOrd="0" presId="urn:microsoft.com/office/officeart/2008/layout/CaptionedPictures"/>
    <dgm:cxn modelId="{6F519CCC-57A6-4531-8D2A-D63329486AD6}" type="presParOf" srcId="{D299FFFB-23C3-4F7A-BC6D-A41F0EE9B26F}" destId="{397C8B2E-0269-4CC0-AF36-D551D5FC3BCE}" srcOrd="1" destOrd="0" presId="urn:microsoft.com/office/officeart/2008/layout/CaptionedPictures"/>
    <dgm:cxn modelId="{C595341C-9F37-4AC8-8F7B-C26DAD7CAC8B}" type="presParOf" srcId="{D299FFFB-23C3-4F7A-BC6D-A41F0EE9B26F}" destId="{33B6FD7D-4580-4A8F-9512-94D6A472D9E6}" srcOrd="2" destOrd="0" presId="urn:microsoft.com/office/officeart/2008/layout/CaptionedPictures"/>
    <dgm:cxn modelId="{3AC29292-4074-4E8C-ACE2-ADE4C1DA9EB7}" type="presParOf" srcId="{33B6FD7D-4580-4A8F-9512-94D6A472D9E6}" destId="{97D08292-C2BE-4523-8398-D68F97B8FC49}" srcOrd="0" destOrd="0" presId="urn:microsoft.com/office/officeart/2008/layout/CaptionedPictures"/>
    <dgm:cxn modelId="{C6523E02-6776-409D-8F9B-769659009D9D}" type="presParOf" srcId="{33B6FD7D-4580-4A8F-9512-94D6A472D9E6}" destId="{D50E7959-5389-4AAE-9C32-E6F1F812731C}" srcOrd="1" destOrd="0" presId="urn:microsoft.com/office/officeart/2008/layout/CaptionedPictures"/>
    <dgm:cxn modelId="{38AA3C6B-81A4-476A-A6E4-13CB343B89DC}" type="presParOf" srcId="{F18D831E-D823-41F5-9E95-1C4D1C4A0D6F}" destId="{05903A4E-3A85-4C73-9F7B-3680565A4255}" srcOrd="3" destOrd="0" presId="urn:microsoft.com/office/officeart/2008/layout/CaptionedPictures"/>
    <dgm:cxn modelId="{DA751435-F329-465E-A28A-2F0A821B0172}" type="presParOf" srcId="{F18D831E-D823-41F5-9E95-1C4D1C4A0D6F}" destId="{56983F44-61C9-4CDC-9BDC-A16CB318A591}" srcOrd="4" destOrd="0" presId="urn:microsoft.com/office/officeart/2008/layout/CaptionedPictures"/>
    <dgm:cxn modelId="{731D1C1B-5B5C-4AE4-AAC2-9EDE5D67CDC3}" type="presParOf" srcId="{56983F44-61C9-4CDC-9BDC-A16CB318A591}" destId="{F34DEA79-33D9-4708-9F30-48FDD207AA5A}" srcOrd="0" destOrd="0" presId="urn:microsoft.com/office/officeart/2008/layout/CaptionedPictures"/>
    <dgm:cxn modelId="{9FC2C798-97D6-4753-A2FE-7628DED43984}" type="presParOf" srcId="{56983F44-61C9-4CDC-9BDC-A16CB318A591}" destId="{10A3CFA5-84A3-4598-8D15-EAE219E033DE}" srcOrd="1" destOrd="0" presId="urn:microsoft.com/office/officeart/2008/layout/CaptionedPictures"/>
    <dgm:cxn modelId="{287CB0E7-1553-4CB8-9495-A3EB5DAEFEB8}" type="presParOf" srcId="{56983F44-61C9-4CDC-9BDC-A16CB318A591}" destId="{D50DA299-94D5-46B6-8332-A25082109E9A}" srcOrd="2" destOrd="0" presId="urn:microsoft.com/office/officeart/2008/layout/CaptionedPictures"/>
    <dgm:cxn modelId="{7ADD6DC0-EB67-4488-AC99-3BD1FD9CF8A0}" type="presParOf" srcId="{D50DA299-94D5-46B6-8332-A25082109E9A}" destId="{5A140C83-3116-47C6-AE67-9D5E242E85F3}" srcOrd="0" destOrd="0" presId="urn:microsoft.com/office/officeart/2008/layout/CaptionedPictures"/>
    <dgm:cxn modelId="{E07D1905-35E3-4184-B648-73B6CA3E1858}" type="presParOf" srcId="{D50DA299-94D5-46B6-8332-A25082109E9A}" destId="{B7DF9585-355C-4006-B88C-A0A63609B21A}"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479BE9-7CD0-465C-A09F-FE220302713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26125F3E-B182-4219-A078-510BEB7AE22F}">
      <dgm:prSet phldrT="[Text]" custT="1"/>
      <dgm:spPr/>
      <dgm:t>
        <a:bodyPr/>
        <a:lstStyle/>
        <a:p>
          <a:r>
            <a:rPr lang="en-US" sz="2600" dirty="0" smtClean="0"/>
            <a:t>Naloxone</a:t>
          </a:r>
          <a:endParaRPr lang="en-US" sz="2600" dirty="0"/>
        </a:p>
      </dgm:t>
    </dgm:pt>
    <dgm:pt modelId="{BB0CC908-CC48-4318-8A44-AABFFC51CAF2}" type="parTrans" cxnId="{7E5FA10B-DFE4-44DD-8BDF-8C71C70F3C99}">
      <dgm:prSet/>
      <dgm:spPr/>
      <dgm:t>
        <a:bodyPr/>
        <a:lstStyle/>
        <a:p>
          <a:endParaRPr lang="en-US"/>
        </a:p>
      </dgm:t>
    </dgm:pt>
    <dgm:pt modelId="{05A8ED1B-7F80-435F-82A2-88E406C31B3B}" type="sibTrans" cxnId="{7E5FA10B-DFE4-44DD-8BDF-8C71C70F3C99}">
      <dgm:prSet/>
      <dgm:spPr/>
      <dgm:t>
        <a:bodyPr/>
        <a:lstStyle/>
        <a:p>
          <a:endParaRPr lang="en-US"/>
        </a:p>
      </dgm:t>
    </dgm:pt>
    <dgm:pt modelId="{BBFE4005-A757-4D8B-9D26-6FF8894E5428}">
      <dgm:prSet phldrT="[Text]" custT="1"/>
      <dgm:spPr/>
      <dgm:t>
        <a:bodyPr/>
        <a:lstStyle/>
        <a:p>
          <a:r>
            <a:rPr lang="en-US" sz="1600" dirty="0" smtClean="0"/>
            <a:t>Preventing overdose-related deaths</a:t>
          </a:r>
          <a:endParaRPr lang="en-US" sz="1600" dirty="0"/>
        </a:p>
      </dgm:t>
    </dgm:pt>
    <dgm:pt modelId="{77B8BA2D-D923-41CB-8F75-E39E0BCDF85B}" type="parTrans" cxnId="{6A79F6B3-A4A8-488F-B22C-11411472266B}">
      <dgm:prSet/>
      <dgm:spPr/>
      <dgm:t>
        <a:bodyPr/>
        <a:lstStyle/>
        <a:p>
          <a:endParaRPr lang="en-US"/>
        </a:p>
      </dgm:t>
    </dgm:pt>
    <dgm:pt modelId="{FC3C82C0-0603-477F-B61A-051ED2FF68F9}" type="sibTrans" cxnId="{6A79F6B3-A4A8-488F-B22C-11411472266B}">
      <dgm:prSet/>
      <dgm:spPr/>
      <dgm:t>
        <a:bodyPr/>
        <a:lstStyle/>
        <a:p>
          <a:endParaRPr lang="en-US"/>
        </a:p>
      </dgm:t>
    </dgm:pt>
    <dgm:pt modelId="{ADD9AD60-D856-4D78-ABD0-C2D212D8C0CF}">
      <dgm:prSet phldrT="[Text]" custT="1"/>
      <dgm:spPr/>
      <dgm:t>
        <a:bodyPr/>
        <a:lstStyle/>
        <a:p>
          <a:r>
            <a:rPr lang="en-US" sz="2600" dirty="0" smtClean="0"/>
            <a:t>Distribution</a:t>
          </a:r>
          <a:endParaRPr lang="en-US" sz="2600" dirty="0"/>
        </a:p>
      </dgm:t>
    </dgm:pt>
    <dgm:pt modelId="{6DBC6097-B15C-4CE0-B1FE-DEBFACCB5741}" type="parTrans" cxnId="{B651E033-0B2C-4670-B231-92D7305D75FA}">
      <dgm:prSet/>
      <dgm:spPr/>
      <dgm:t>
        <a:bodyPr/>
        <a:lstStyle/>
        <a:p>
          <a:endParaRPr lang="en-US"/>
        </a:p>
      </dgm:t>
    </dgm:pt>
    <dgm:pt modelId="{E32149DF-259E-4DDD-97B2-1A5CF110DACC}" type="sibTrans" cxnId="{B651E033-0B2C-4670-B231-92D7305D75FA}">
      <dgm:prSet/>
      <dgm:spPr/>
      <dgm:t>
        <a:bodyPr/>
        <a:lstStyle/>
        <a:p>
          <a:endParaRPr lang="en-US"/>
        </a:p>
      </dgm:t>
    </dgm:pt>
    <dgm:pt modelId="{C18C1822-BEC9-4F35-ACA2-8756CF5B3BB5}">
      <dgm:prSet phldrT="[Text]" custT="1"/>
      <dgm:spPr/>
      <dgm:t>
        <a:bodyPr/>
        <a:lstStyle/>
        <a:p>
          <a:r>
            <a:rPr lang="en-US" sz="1600" dirty="0" smtClean="0"/>
            <a:t>Supply Naloxone kits to formal and informal first responders</a:t>
          </a:r>
          <a:endParaRPr lang="en-US" sz="1600" dirty="0"/>
        </a:p>
      </dgm:t>
    </dgm:pt>
    <dgm:pt modelId="{5CC4FB70-E630-4C4F-BFE5-72CBC041FA80}" type="parTrans" cxnId="{E83614B2-9754-4524-8CA2-4D203756ED94}">
      <dgm:prSet/>
      <dgm:spPr/>
      <dgm:t>
        <a:bodyPr/>
        <a:lstStyle/>
        <a:p>
          <a:endParaRPr lang="en-US"/>
        </a:p>
      </dgm:t>
    </dgm:pt>
    <dgm:pt modelId="{3B04CE42-6DA2-4C0C-A8C9-FBC09D6FE55E}" type="sibTrans" cxnId="{E83614B2-9754-4524-8CA2-4D203756ED94}">
      <dgm:prSet/>
      <dgm:spPr/>
      <dgm:t>
        <a:bodyPr/>
        <a:lstStyle/>
        <a:p>
          <a:endParaRPr lang="en-US"/>
        </a:p>
      </dgm:t>
    </dgm:pt>
    <dgm:pt modelId="{C07F4FA4-A49C-4F8B-B2F9-FE23F789B5A6}">
      <dgm:prSet phldrT="[Text]" custT="1"/>
      <dgm:spPr/>
      <dgm:t>
        <a:bodyPr/>
        <a:lstStyle/>
        <a:p>
          <a:r>
            <a:rPr lang="en-US" sz="2600" dirty="0" smtClean="0"/>
            <a:t>Training</a:t>
          </a:r>
          <a:endParaRPr lang="en-US" sz="2600" dirty="0"/>
        </a:p>
      </dgm:t>
    </dgm:pt>
    <dgm:pt modelId="{48B5A6D6-8010-45CB-BF25-5A2BDCDD106B}" type="parTrans" cxnId="{CC7E1824-12E1-4A39-AC1B-4689B2DA34C9}">
      <dgm:prSet/>
      <dgm:spPr/>
      <dgm:t>
        <a:bodyPr/>
        <a:lstStyle/>
        <a:p>
          <a:endParaRPr lang="en-US"/>
        </a:p>
      </dgm:t>
    </dgm:pt>
    <dgm:pt modelId="{EB062A9C-C92B-466C-B4D6-A0C6ADB87879}" type="sibTrans" cxnId="{CC7E1824-12E1-4A39-AC1B-4689B2DA34C9}">
      <dgm:prSet/>
      <dgm:spPr/>
      <dgm:t>
        <a:bodyPr/>
        <a:lstStyle/>
        <a:p>
          <a:endParaRPr lang="en-US"/>
        </a:p>
      </dgm:t>
    </dgm:pt>
    <dgm:pt modelId="{01E9210A-1038-4D7C-9209-642A7585C536}">
      <dgm:prSet phldrT="[Text]" custT="1"/>
      <dgm:spPr/>
      <dgm:t>
        <a:bodyPr/>
        <a:lstStyle/>
        <a:p>
          <a:r>
            <a:rPr lang="en-US" sz="1600" dirty="0" smtClean="0"/>
            <a:t>How to use Naloxone, opioid guidelines, overdose, and opioid use disorders</a:t>
          </a:r>
          <a:endParaRPr lang="en-US" sz="1600" dirty="0"/>
        </a:p>
      </dgm:t>
    </dgm:pt>
    <dgm:pt modelId="{A0133F19-874E-43A6-A5A1-70F4F549CD0F}" type="parTrans" cxnId="{1D7A3986-B2D0-4B3D-AD93-71E5373BB6CA}">
      <dgm:prSet/>
      <dgm:spPr/>
      <dgm:t>
        <a:bodyPr/>
        <a:lstStyle/>
        <a:p>
          <a:endParaRPr lang="en-US"/>
        </a:p>
      </dgm:t>
    </dgm:pt>
    <dgm:pt modelId="{3842DAFA-0F26-41D7-B071-EF95EB02486D}" type="sibTrans" cxnId="{1D7A3986-B2D0-4B3D-AD93-71E5373BB6CA}">
      <dgm:prSet/>
      <dgm:spPr/>
      <dgm:t>
        <a:bodyPr/>
        <a:lstStyle/>
        <a:p>
          <a:endParaRPr lang="en-US"/>
        </a:p>
      </dgm:t>
    </dgm:pt>
    <dgm:pt modelId="{55EC555C-A5F2-4BA5-872A-11D91FCADABB}" type="pres">
      <dgm:prSet presAssocID="{86479BE9-7CD0-465C-A09F-FE2203027134}" presName="rootnode" presStyleCnt="0">
        <dgm:presLayoutVars>
          <dgm:chMax/>
          <dgm:chPref/>
          <dgm:dir/>
          <dgm:animLvl val="lvl"/>
        </dgm:presLayoutVars>
      </dgm:prSet>
      <dgm:spPr/>
      <dgm:t>
        <a:bodyPr/>
        <a:lstStyle/>
        <a:p>
          <a:endParaRPr lang="en-US"/>
        </a:p>
      </dgm:t>
    </dgm:pt>
    <dgm:pt modelId="{237A858B-0651-4764-BBC0-81AF8DD31AF0}" type="pres">
      <dgm:prSet presAssocID="{26125F3E-B182-4219-A078-510BEB7AE22F}" presName="composite" presStyleCnt="0"/>
      <dgm:spPr/>
    </dgm:pt>
    <dgm:pt modelId="{C2FFE512-199D-440C-BDBC-63F8896E808A}" type="pres">
      <dgm:prSet presAssocID="{26125F3E-B182-4219-A078-510BEB7AE22F}" presName="bentUpArrow1" presStyleLbl="alignImgPlace1" presStyleIdx="0" presStyleCnt="2"/>
      <dgm:spPr/>
    </dgm:pt>
    <dgm:pt modelId="{3AF2921D-9F31-40AB-A55C-6ACF25D4824A}" type="pres">
      <dgm:prSet presAssocID="{26125F3E-B182-4219-A078-510BEB7AE22F}" presName="ParentText" presStyleLbl="node1" presStyleIdx="0" presStyleCnt="3" custScaleX="107933">
        <dgm:presLayoutVars>
          <dgm:chMax val="1"/>
          <dgm:chPref val="1"/>
          <dgm:bulletEnabled val="1"/>
        </dgm:presLayoutVars>
      </dgm:prSet>
      <dgm:spPr/>
      <dgm:t>
        <a:bodyPr/>
        <a:lstStyle/>
        <a:p>
          <a:endParaRPr lang="en-US"/>
        </a:p>
      </dgm:t>
    </dgm:pt>
    <dgm:pt modelId="{25150D05-2491-4260-ABB5-C28BAF2808C4}" type="pres">
      <dgm:prSet presAssocID="{26125F3E-B182-4219-A078-510BEB7AE22F}" presName="ChildText" presStyleLbl="revTx" presStyleIdx="0" presStyleCnt="3" custScaleX="164955" custLinFactNeighborX="43217" custLinFactNeighborY="-935">
        <dgm:presLayoutVars>
          <dgm:chMax val="0"/>
          <dgm:chPref val="0"/>
          <dgm:bulletEnabled val="1"/>
        </dgm:presLayoutVars>
      </dgm:prSet>
      <dgm:spPr/>
      <dgm:t>
        <a:bodyPr/>
        <a:lstStyle/>
        <a:p>
          <a:endParaRPr lang="en-US"/>
        </a:p>
      </dgm:t>
    </dgm:pt>
    <dgm:pt modelId="{D2AB7FAA-9A75-4964-B263-6B07E0D50696}" type="pres">
      <dgm:prSet presAssocID="{05A8ED1B-7F80-435F-82A2-88E406C31B3B}" presName="sibTrans" presStyleCnt="0"/>
      <dgm:spPr/>
    </dgm:pt>
    <dgm:pt modelId="{C86E2DA9-E950-4A09-8927-A8D088390713}" type="pres">
      <dgm:prSet presAssocID="{ADD9AD60-D856-4D78-ABD0-C2D212D8C0CF}" presName="composite" presStyleCnt="0"/>
      <dgm:spPr/>
    </dgm:pt>
    <dgm:pt modelId="{610D232A-B3BA-4CF2-B486-0EBC158F40CE}" type="pres">
      <dgm:prSet presAssocID="{ADD9AD60-D856-4D78-ABD0-C2D212D8C0CF}" presName="bentUpArrow1" presStyleLbl="alignImgPlace1" presStyleIdx="1" presStyleCnt="2"/>
      <dgm:spPr/>
    </dgm:pt>
    <dgm:pt modelId="{5403DAEA-1156-499C-9757-AD9937DF7190}" type="pres">
      <dgm:prSet presAssocID="{ADD9AD60-D856-4D78-ABD0-C2D212D8C0CF}" presName="ParentText" presStyleLbl="node1" presStyleIdx="1" presStyleCnt="3" custScaleX="107677" custLinFactNeighborX="-7743" custLinFactNeighborY="-332">
        <dgm:presLayoutVars>
          <dgm:chMax val="1"/>
          <dgm:chPref val="1"/>
          <dgm:bulletEnabled val="1"/>
        </dgm:presLayoutVars>
      </dgm:prSet>
      <dgm:spPr/>
      <dgm:t>
        <a:bodyPr/>
        <a:lstStyle/>
        <a:p>
          <a:endParaRPr lang="en-US"/>
        </a:p>
      </dgm:t>
    </dgm:pt>
    <dgm:pt modelId="{F93AF59B-25C0-45BA-827B-80BC50A9853E}" type="pres">
      <dgm:prSet presAssocID="{ADD9AD60-D856-4D78-ABD0-C2D212D8C0CF}" presName="ChildText" presStyleLbl="revTx" presStyleIdx="1" presStyleCnt="3" custScaleX="133873" custLinFactNeighborX="30261" custLinFactNeighborY="-2454">
        <dgm:presLayoutVars>
          <dgm:chMax val="0"/>
          <dgm:chPref val="0"/>
          <dgm:bulletEnabled val="1"/>
        </dgm:presLayoutVars>
      </dgm:prSet>
      <dgm:spPr/>
      <dgm:t>
        <a:bodyPr/>
        <a:lstStyle/>
        <a:p>
          <a:endParaRPr lang="en-US"/>
        </a:p>
      </dgm:t>
    </dgm:pt>
    <dgm:pt modelId="{A2829995-FD82-4657-8AA9-404C58421A0B}" type="pres">
      <dgm:prSet presAssocID="{E32149DF-259E-4DDD-97B2-1A5CF110DACC}" presName="sibTrans" presStyleCnt="0"/>
      <dgm:spPr/>
    </dgm:pt>
    <dgm:pt modelId="{72E3898F-730C-453A-AECE-6337FE5F6EF9}" type="pres">
      <dgm:prSet presAssocID="{C07F4FA4-A49C-4F8B-B2F9-FE23F789B5A6}" presName="composite" presStyleCnt="0"/>
      <dgm:spPr/>
    </dgm:pt>
    <dgm:pt modelId="{D32DA412-8A92-4D44-8962-52B54A1C952B}" type="pres">
      <dgm:prSet presAssocID="{C07F4FA4-A49C-4F8B-B2F9-FE23F789B5A6}" presName="ParentText" presStyleLbl="node1" presStyleIdx="2" presStyleCnt="3" custScaleX="109375" custLinFactNeighborX="-12044">
        <dgm:presLayoutVars>
          <dgm:chMax val="1"/>
          <dgm:chPref val="1"/>
          <dgm:bulletEnabled val="1"/>
        </dgm:presLayoutVars>
      </dgm:prSet>
      <dgm:spPr/>
      <dgm:t>
        <a:bodyPr/>
        <a:lstStyle/>
        <a:p>
          <a:endParaRPr lang="en-US"/>
        </a:p>
      </dgm:t>
    </dgm:pt>
    <dgm:pt modelId="{18692BA2-B991-440A-94DE-518052BDAF2A}" type="pres">
      <dgm:prSet presAssocID="{C07F4FA4-A49C-4F8B-B2F9-FE23F789B5A6}" presName="FinalChildText" presStyleLbl="revTx" presStyleIdx="2" presStyleCnt="3" custScaleX="154803" custScaleY="90459" custLinFactNeighborX="20523" custLinFactNeighborY="-1865">
        <dgm:presLayoutVars>
          <dgm:chMax val="0"/>
          <dgm:chPref val="0"/>
          <dgm:bulletEnabled val="1"/>
        </dgm:presLayoutVars>
      </dgm:prSet>
      <dgm:spPr/>
      <dgm:t>
        <a:bodyPr/>
        <a:lstStyle/>
        <a:p>
          <a:endParaRPr lang="en-US"/>
        </a:p>
      </dgm:t>
    </dgm:pt>
  </dgm:ptLst>
  <dgm:cxnLst>
    <dgm:cxn modelId="{D150110A-CDD1-48F9-91C0-A2FDA3B8192F}" type="presOf" srcId="{01E9210A-1038-4D7C-9209-642A7585C536}" destId="{18692BA2-B991-440A-94DE-518052BDAF2A}" srcOrd="0" destOrd="0" presId="urn:microsoft.com/office/officeart/2005/8/layout/StepDownProcess"/>
    <dgm:cxn modelId="{E83614B2-9754-4524-8CA2-4D203756ED94}" srcId="{ADD9AD60-D856-4D78-ABD0-C2D212D8C0CF}" destId="{C18C1822-BEC9-4F35-ACA2-8756CF5B3BB5}" srcOrd="0" destOrd="0" parTransId="{5CC4FB70-E630-4C4F-BFE5-72CBC041FA80}" sibTransId="{3B04CE42-6DA2-4C0C-A8C9-FBC09D6FE55E}"/>
    <dgm:cxn modelId="{946748BC-91E4-460C-AFD4-53F6849C0269}" type="presOf" srcId="{C07F4FA4-A49C-4F8B-B2F9-FE23F789B5A6}" destId="{D32DA412-8A92-4D44-8962-52B54A1C952B}" srcOrd="0" destOrd="0" presId="urn:microsoft.com/office/officeart/2005/8/layout/StepDownProcess"/>
    <dgm:cxn modelId="{EB3A2939-8625-4AED-8D61-82A767EF865B}" type="presOf" srcId="{BBFE4005-A757-4D8B-9D26-6FF8894E5428}" destId="{25150D05-2491-4260-ABB5-C28BAF2808C4}" srcOrd="0" destOrd="0" presId="urn:microsoft.com/office/officeart/2005/8/layout/StepDownProcess"/>
    <dgm:cxn modelId="{A9222709-919B-44F0-A156-4ED784781A3E}" type="presOf" srcId="{C18C1822-BEC9-4F35-ACA2-8756CF5B3BB5}" destId="{F93AF59B-25C0-45BA-827B-80BC50A9853E}" srcOrd="0" destOrd="0" presId="urn:microsoft.com/office/officeart/2005/8/layout/StepDownProcess"/>
    <dgm:cxn modelId="{7E5FA10B-DFE4-44DD-8BDF-8C71C70F3C99}" srcId="{86479BE9-7CD0-465C-A09F-FE2203027134}" destId="{26125F3E-B182-4219-A078-510BEB7AE22F}" srcOrd="0" destOrd="0" parTransId="{BB0CC908-CC48-4318-8A44-AABFFC51CAF2}" sibTransId="{05A8ED1B-7F80-435F-82A2-88E406C31B3B}"/>
    <dgm:cxn modelId="{6A79F6B3-A4A8-488F-B22C-11411472266B}" srcId="{26125F3E-B182-4219-A078-510BEB7AE22F}" destId="{BBFE4005-A757-4D8B-9D26-6FF8894E5428}" srcOrd="0" destOrd="0" parTransId="{77B8BA2D-D923-41CB-8F75-E39E0BCDF85B}" sibTransId="{FC3C82C0-0603-477F-B61A-051ED2FF68F9}"/>
    <dgm:cxn modelId="{94240014-9619-45E3-A18C-CD653A2B3238}" type="presOf" srcId="{26125F3E-B182-4219-A078-510BEB7AE22F}" destId="{3AF2921D-9F31-40AB-A55C-6ACF25D4824A}" srcOrd="0" destOrd="0" presId="urn:microsoft.com/office/officeart/2005/8/layout/StepDownProcess"/>
    <dgm:cxn modelId="{1D7A3986-B2D0-4B3D-AD93-71E5373BB6CA}" srcId="{C07F4FA4-A49C-4F8B-B2F9-FE23F789B5A6}" destId="{01E9210A-1038-4D7C-9209-642A7585C536}" srcOrd="0" destOrd="0" parTransId="{A0133F19-874E-43A6-A5A1-70F4F549CD0F}" sibTransId="{3842DAFA-0F26-41D7-B071-EF95EB02486D}"/>
    <dgm:cxn modelId="{B651E033-0B2C-4670-B231-92D7305D75FA}" srcId="{86479BE9-7CD0-465C-A09F-FE2203027134}" destId="{ADD9AD60-D856-4D78-ABD0-C2D212D8C0CF}" srcOrd="1" destOrd="0" parTransId="{6DBC6097-B15C-4CE0-B1FE-DEBFACCB5741}" sibTransId="{E32149DF-259E-4DDD-97B2-1A5CF110DACC}"/>
    <dgm:cxn modelId="{CC7E1824-12E1-4A39-AC1B-4689B2DA34C9}" srcId="{86479BE9-7CD0-465C-A09F-FE2203027134}" destId="{C07F4FA4-A49C-4F8B-B2F9-FE23F789B5A6}" srcOrd="2" destOrd="0" parTransId="{48B5A6D6-8010-45CB-BF25-5A2BDCDD106B}" sibTransId="{EB062A9C-C92B-466C-B4D6-A0C6ADB87879}"/>
    <dgm:cxn modelId="{9798FD61-DF0E-4BFE-8513-4E08CF84C39B}" type="presOf" srcId="{ADD9AD60-D856-4D78-ABD0-C2D212D8C0CF}" destId="{5403DAEA-1156-499C-9757-AD9937DF7190}" srcOrd="0" destOrd="0" presId="urn:microsoft.com/office/officeart/2005/8/layout/StepDownProcess"/>
    <dgm:cxn modelId="{0DBFEB61-FE14-42BB-96A7-928D72797640}" type="presOf" srcId="{86479BE9-7CD0-465C-A09F-FE2203027134}" destId="{55EC555C-A5F2-4BA5-872A-11D91FCADABB}" srcOrd="0" destOrd="0" presId="urn:microsoft.com/office/officeart/2005/8/layout/StepDownProcess"/>
    <dgm:cxn modelId="{42F7F603-46B9-41AF-AF42-9CDAAA0C41EC}" type="presParOf" srcId="{55EC555C-A5F2-4BA5-872A-11D91FCADABB}" destId="{237A858B-0651-4764-BBC0-81AF8DD31AF0}" srcOrd="0" destOrd="0" presId="urn:microsoft.com/office/officeart/2005/8/layout/StepDownProcess"/>
    <dgm:cxn modelId="{EC0F5D7B-BD71-471C-AC24-2BBC0AE2073D}" type="presParOf" srcId="{237A858B-0651-4764-BBC0-81AF8DD31AF0}" destId="{C2FFE512-199D-440C-BDBC-63F8896E808A}" srcOrd="0" destOrd="0" presId="urn:microsoft.com/office/officeart/2005/8/layout/StepDownProcess"/>
    <dgm:cxn modelId="{7CE20034-FD3F-4D16-9A22-803092C9A0BF}" type="presParOf" srcId="{237A858B-0651-4764-BBC0-81AF8DD31AF0}" destId="{3AF2921D-9F31-40AB-A55C-6ACF25D4824A}" srcOrd="1" destOrd="0" presId="urn:microsoft.com/office/officeart/2005/8/layout/StepDownProcess"/>
    <dgm:cxn modelId="{7B14A0E5-2A13-4DA9-9AB5-1A864A02982F}" type="presParOf" srcId="{237A858B-0651-4764-BBC0-81AF8DD31AF0}" destId="{25150D05-2491-4260-ABB5-C28BAF2808C4}" srcOrd="2" destOrd="0" presId="urn:microsoft.com/office/officeart/2005/8/layout/StepDownProcess"/>
    <dgm:cxn modelId="{BD62D1FE-9AEC-427D-BD2F-AE852A5973C8}" type="presParOf" srcId="{55EC555C-A5F2-4BA5-872A-11D91FCADABB}" destId="{D2AB7FAA-9A75-4964-B263-6B07E0D50696}" srcOrd="1" destOrd="0" presId="urn:microsoft.com/office/officeart/2005/8/layout/StepDownProcess"/>
    <dgm:cxn modelId="{357C8B28-B0BF-4598-B4E0-F8795479A46A}" type="presParOf" srcId="{55EC555C-A5F2-4BA5-872A-11D91FCADABB}" destId="{C86E2DA9-E950-4A09-8927-A8D088390713}" srcOrd="2" destOrd="0" presId="urn:microsoft.com/office/officeart/2005/8/layout/StepDownProcess"/>
    <dgm:cxn modelId="{C7AFC89A-098C-4247-A4CC-B21156F534F2}" type="presParOf" srcId="{C86E2DA9-E950-4A09-8927-A8D088390713}" destId="{610D232A-B3BA-4CF2-B486-0EBC158F40CE}" srcOrd="0" destOrd="0" presId="urn:microsoft.com/office/officeart/2005/8/layout/StepDownProcess"/>
    <dgm:cxn modelId="{295A3CB1-D61D-48D9-8FAC-9084094A1CC9}" type="presParOf" srcId="{C86E2DA9-E950-4A09-8927-A8D088390713}" destId="{5403DAEA-1156-499C-9757-AD9937DF7190}" srcOrd="1" destOrd="0" presId="urn:microsoft.com/office/officeart/2005/8/layout/StepDownProcess"/>
    <dgm:cxn modelId="{5041EF4D-CE45-4C27-949D-D04F72A05876}" type="presParOf" srcId="{C86E2DA9-E950-4A09-8927-A8D088390713}" destId="{F93AF59B-25C0-45BA-827B-80BC50A9853E}" srcOrd="2" destOrd="0" presId="urn:microsoft.com/office/officeart/2005/8/layout/StepDownProcess"/>
    <dgm:cxn modelId="{FD64F9CE-708C-456F-9CEF-83053DD8E047}" type="presParOf" srcId="{55EC555C-A5F2-4BA5-872A-11D91FCADABB}" destId="{A2829995-FD82-4657-8AA9-404C58421A0B}" srcOrd="3" destOrd="0" presId="urn:microsoft.com/office/officeart/2005/8/layout/StepDownProcess"/>
    <dgm:cxn modelId="{717482D2-27A2-4F77-B8C7-1291B9940420}" type="presParOf" srcId="{55EC555C-A5F2-4BA5-872A-11D91FCADABB}" destId="{72E3898F-730C-453A-AECE-6337FE5F6EF9}" srcOrd="4" destOrd="0" presId="urn:microsoft.com/office/officeart/2005/8/layout/StepDownProcess"/>
    <dgm:cxn modelId="{1F52ACE9-F08E-4327-9DAD-D9317A6507FE}" type="presParOf" srcId="{72E3898F-730C-453A-AECE-6337FE5F6EF9}" destId="{D32DA412-8A92-4D44-8962-52B54A1C952B}" srcOrd="0" destOrd="0" presId="urn:microsoft.com/office/officeart/2005/8/layout/StepDownProcess"/>
    <dgm:cxn modelId="{EBED664E-1769-4DBF-848D-6F1A201095CF}" type="presParOf" srcId="{72E3898F-730C-453A-AECE-6337FE5F6EF9}" destId="{18692BA2-B991-440A-94DE-518052BDAF2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E9B61E-35AC-4E1D-9CDF-4954306724E9}"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CE4D4CBF-2213-42CB-B1A2-00758854467C}">
      <dgm:prSet phldrT="[Text]"/>
      <dgm:spPr/>
      <dgm:t>
        <a:bodyPr/>
        <a:lstStyle/>
        <a:p>
          <a:r>
            <a:rPr lang="en-US" dirty="0" smtClean="0"/>
            <a:t>Prevention</a:t>
          </a:r>
          <a:endParaRPr lang="en-US" dirty="0"/>
        </a:p>
      </dgm:t>
    </dgm:pt>
    <dgm:pt modelId="{9AB88D99-E0EB-44F7-8085-B752D312EC9B}" type="parTrans" cxnId="{20F142FF-F1F1-471C-87DD-0253A9944160}">
      <dgm:prSet/>
      <dgm:spPr/>
      <dgm:t>
        <a:bodyPr/>
        <a:lstStyle/>
        <a:p>
          <a:endParaRPr lang="en-US"/>
        </a:p>
      </dgm:t>
    </dgm:pt>
    <dgm:pt modelId="{D03506BA-E597-41E9-A530-C334A00FB125}" type="sibTrans" cxnId="{20F142FF-F1F1-471C-87DD-0253A9944160}">
      <dgm:prSet/>
      <dgm:spPr/>
      <dgm:t>
        <a:bodyPr/>
        <a:lstStyle/>
        <a:p>
          <a:endParaRPr lang="en-US"/>
        </a:p>
      </dgm:t>
    </dgm:pt>
    <dgm:pt modelId="{92F96504-1330-4F97-A519-25550E0DCDB9}">
      <dgm:prSet phldrT="[Text]"/>
      <dgm:spPr/>
      <dgm:t>
        <a:bodyPr/>
        <a:lstStyle/>
        <a:p>
          <a:endParaRPr lang="en-US" dirty="0"/>
        </a:p>
      </dgm:t>
    </dgm:pt>
    <dgm:pt modelId="{19FBA5C3-4CBD-4B93-9723-870C610615CF}" type="parTrans" cxnId="{4823AD53-86C2-4005-B35C-ED10F78A8E08}">
      <dgm:prSet/>
      <dgm:spPr/>
      <dgm:t>
        <a:bodyPr/>
        <a:lstStyle/>
        <a:p>
          <a:endParaRPr lang="en-US"/>
        </a:p>
      </dgm:t>
    </dgm:pt>
    <dgm:pt modelId="{46B7F680-7CCA-45DC-92F6-05C92436D613}" type="sibTrans" cxnId="{4823AD53-86C2-4005-B35C-ED10F78A8E08}">
      <dgm:prSet/>
      <dgm:spPr/>
      <dgm:t>
        <a:bodyPr/>
        <a:lstStyle/>
        <a:p>
          <a:endParaRPr lang="en-US"/>
        </a:p>
      </dgm:t>
    </dgm:pt>
    <dgm:pt modelId="{48645AFC-2D56-4211-AB11-C2A4DC5CBF3B}">
      <dgm:prSet phldrT="[Text]"/>
      <dgm:spPr/>
      <dgm:t>
        <a:bodyPr/>
        <a:lstStyle/>
        <a:p>
          <a:r>
            <a:rPr lang="en-US" dirty="0" smtClean="0"/>
            <a:t>CPWI expansion</a:t>
          </a:r>
          <a:endParaRPr lang="en-US" dirty="0"/>
        </a:p>
      </dgm:t>
    </dgm:pt>
    <dgm:pt modelId="{EC79E93F-1176-44B2-AB19-C0AA1091ACDE}" type="parTrans" cxnId="{0298AE2B-ED34-4BDD-ABDE-F4E21039CFFE}">
      <dgm:prSet/>
      <dgm:spPr/>
      <dgm:t>
        <a:bodyPr/>
        <a:lstStyle/>
        <a:p>
          <a:endParaRPr lang="en-US"/>
        </a:p>
      </dgm:t>
    </dgm:pt>
    <dgm:pt modelId="{AD7EBBD6-C6C6-4378-B9CD-7A158848D446}" type="sibTrans" cxnId="{0298AE2B-ED34-4BDD-ABDE-F4E21039CFFE}">
      <dgm:prSet/>
      <dgm:spPr/>
      <dgm:t>
        <a:bodyPr/>
        <a:lstStyle/>
        <a:p>
          <a:endParaRPr lang="en-US"/>
        </a:p>
      </dgm:t>
    </dgm:pt>
    <dgm:pt modelId="{DE388948-1CC2-441B-8F84-69C295AAEACF}">
      <dgm:prSet phldrT="[Text]"/>
      <dgm:spPr/>
      <dgm:t>
        <a:bodyPr/>
        <a:lstStyle/>
        <a:p>
          <a:r>
            <a:rPr lang="en-US" dirty="0" smtClean="0"/>
            <a:t>Treatment</a:t>
          </a:r>
          <a:endParaRPr lang="en-US" dirty="0"/>
        </a:p>
      </dgm:t>
    </dgm:pt>
    <dgm:pt modelId="{A79B9B83-0CAD-46BA-B8EB-83EE8DD02C7F}" type="parTrans" cxnId="{756C59A0-E187-4E1A-8100-49B6831BCF35}">
      <dgm:prSet/>
      <dgm:spPr/>
      <dgm:t>
        <a:bodyPr/>
        <a:lstStyle/>
        <a:p>
          <a:endParaRPr lang="en-US"/>
        </a:p>
      </dgm:t>
    </dgm:pt>
    <dgm:pt modelId="{0439CA00-F9C3-408B-95D8-540C1F170A3F}" type="sibTrans" cxnId="{756C59A0-E187-4E1A-8100-49B6831BCF35}">
      <dgm:prSet/>
      <dgm:spPr/>
      <dgm:t>
        <a:bodyPr/>
        <a:lstStyle/>
        <a:p>
          <a:endParaRPr lang="en-US"/>
        </a:p>
      </dgm:t>
    </dgm:pt>
    <dgm:pt modelId="{77800C52-F59E-45E3-A1CA-4C6F7FCD040B}">
      <dgm:prSet phldrT="[Text]"/>
      <dgm:spPr/>
      <dgm:t>
        <a:bodyPr/>
        <a:lstStyle/>
        <a:p>
          <a:r>
            <a:rPr lang="en-US" dirty="0" smtClean="0"/>
            <a:t>Opiate Treatment Network (OTN)</a:t>
          </a:r>
          <a:endParaRPr lang="en-US" dirty="0"/>
        </a:p>
      </dgm:t>
    </dgm:pt>
    <dgm:pt modelId="{FBEB1670-A37D-4203-9FEA-7798F2E094DC}" type="parTrans" cxnId="{C5CB89B3-7473-4890-8698-E75EDE51F9E4}">
      <dgm:prSet/>
      <dgm:spPr/>
      <dgm:t>
        <a:bodyPr/>
        <a:lstStyle/>
        <a:p>
          <a:endParaRPr lang="en-US"/>
        </a:p>
      </dgm:t>
    </dgm:pt>
    <dgm:pt modelId="{89A5D63E-4F1A-4C4D-84D4-E1CCC33824FB}" type="sibTrans" cxnId="{C5CB89B3-7473-4890-8698-E75EDE51F9E4}">
      <dgm:prSet/>
      <dgm:spPr/>
      <dgm:t>
        <a:bodyPr/>
        <a:lstStyle/>
        <a:p>
          <a:endParaRPr lang="en-US"/>
        </a:p>
      </dgm:t>
    </dgm:pt>
    <dgm:pt modelId="{FA396477-967B-4368-BECF-E4B004AD37FD}">
      <dgm:prSet phldrT="[Text]"/>
      <dgm:spPr/>
      <dgm:t>
        <a:bodyPr/>
        <a:lstStyle/>
        <a:p>
          <a:r>
            <a:rPr lang="en-US" dirty="0" smtClean="0"/>
            <a:t>Recovery Support</a:t>
          </a:r>
          <a:endParaRPr lang="en-US" dirty="0"/>
        </a:p>
      </dgm:t>
    </dgm:pt>
    <dgm:pt modelId="{0874F59B-F133-4330-9463-2C3998D5746F}" type="parTrans" cxnId="{715BF5B3-42B0-4DE8-B402-2E157292497C}">
      <dgm:prSet/>
      <dgm:spPr/>
      <dgm:t>
        <a:bodyPr/>
        <a:lstStyle/>
        <a:p>
          <a:endParaRPr lang="en-US"/>
        </a:p>
      </dgm:t>
    </dgm:pt>
    <dgm:pt modelId="{DB8A7D61-6194-4A65-9C33-60F0D419E818}" type="sibTrans" cxnId="{715BF5B3-42B0-4DE8-B402-2E157292497C}">
      <dgm:prSet/>
      <dgm:spPr/>
      <dgm:t>
        <a:bodyPr/>
        <a:lstStyle/>
        <a:p>
          <a:endParaRPr lang="en-US"/>
        </a:p>
      </dgm:t>
    </dgm:pt>
    <dgm:pt modelId="{06C8296C-98E6-471A-8E43-0EAE1526A37E}">
      <dgm:prSet phldrT="[Text]"/>
      <dgm:spPr/>
      <dgm:t>
        <a:bodyPr/>
        <a:lstStyle/>
        <a:p>
          <a:r>
            <a:rPr lang="en-US" dirty="0" smtClean="0"/>
            <a:t>Community enhancement grants</a:t>
          </a:r>
          <a:endParaRPr lang="en-US" dirty="0"/>
        </a:p>
      </dgm:t>
    </dgm:pt>
    <dgm:pt modelId="{B324C321-3C9A-4348-932C-E84E18EAA515}" type="parTrans" cxnId="{CBC8D6B7-BD88-48B0-A75B-8763968AB999}">
      <dgm:prSet/>
      <dgm:spPr/>
      <dgm:t>
        <a:bodyPr/>
        <a:lstStyle/>
        <a:p>
          <a:endParaRPr lang="en-US"/>
        </a:p>
      </dgm:t>
    </dgm:pt>
    <dgm:pt modelId="{CF404CDA-CF58-423A-911A-1EE35D8A154B}" type="sibTrans" cxnId="{CBC8D6B7-BD88-48B0-A75B-8763968AB999}">
      <dgm:prSet/>
      <dgm:spPr/>
      <dgm:t>
        <a:bodyPr/>
        <a:lstStyle/>
        <a:p>
          <a:endParaRPr lang="en-US"/>
        </a:p>
      </dgm:t>
    </dgm:pt>
    <dgm:pt modelId="{601E0685-6A7D-45E3-8090-BA298FE2CA96}">
      <dgm:prSet phldrT="[Text]"/>
      <dgm:spPr/>
      <dgm:t>
        <a:bodyPr/>
        <a:lstStyle/>
        <a:p>
          <a:r>
            <a:rPr lang="en-US" dirty="0" smtClean="0"/>
            <a:t>Prescriber education trainings</a:t>
          </a:r>
          <a:endParaRPr lang="en-US" dirty="0"/>
        </a:p>
      </dgm:t>
    </dgm:pt>
    <dgm:pt modelId="{7090A8B6-90CC-4D3A-8470-6E66AE4C5B8D}" type="parTrans" cxnId="{3E98089D-3C73-4F6A-8D67-70ED31920173}">
      <dgm:prSet/>
      <dgm:spPr/>
      <dgm:t>
        <a:bodyPr/>
        <a:lstStyle/>
        <a:p>
          <a:endParaRPr lang="en-US"/>
        </a:p>
      </dgm:t>
    </dgm:pt>
    <dgm:pt modelId="{55619674-9197-4503-A225-AA5705C37F12}" type="sibTrans" cxnId="{3E98089D-3C73-4F6A-8D67-70ED31920173}">
      <dgm:prSet/>
      <dgm:spPr/>
      <dgm:t>
        <a:bodyPr/>
        <a:lstStyle/>
        <a:p>
          <a:endParaRPr lang="en-US"/>
        </a:p>
      </dgm:t>
    </dgm:pt>
    <dgm:pt modelId="{A4F60E5D-5581-4C95-9398-91CCD11161D4}">
      <dgm:prSet phldrT="[Text]"/>
      <dgm:spPr/>
      <dgm:t>
        <a:bodyPr/>
        <a:lstStyle/>
        <a:p>
          <a:r>
            <a:rPr lang="en-US" dirty="0" smtClean="0"/>
            <a:t>Opioid summit</a:t>
          </a:r>
          <a:endParaRPr lang="en-US" dirty="0"/>
        </a:p>
      </dgm:t>
    </dgm:pt>
    <dgm:pt modelId="{1F69F6F7-1122-429C-9034-405AD220B6D3}" type="sibTrans" cxnId="{77FA4B67-FEAD-4561-9862-2AF554372973}">
      <dgm:prSet/>
      <dgm:spPr/>
      <dgm:t>
        <a:bodyPr/>
        <a:lstStyle/>
        <a:p>
          <a:endParaRPr lang="en-US"/>
        </a:p>
      </dgm:t>
    </dgm:pt>
    <dgm:pt modelId="{BD75507E-9D40-44AB-BC88-2175A9ADD23C}" type="parTrans" cxnId="{77FA4B67-FEAD-4561-9862-2AF554372973}">
      <dgm:prSet/>
      <dgm:spPr/>
      <dgm:t>
        <a:bodyPr/>
        <a:lstStyle/>
        <a:p>
          <a:endParaRPr lang="en-US"/>
        </a:p>
      </dgm:t>
    </dgm:pt>
    <dgm:pt modelId="{25470710-E431-4EE3-A756-883B9824AC81}">
      <dgm:prSet phldrT="[Text]"/>
      <dgm:spPr/>
      <dgm:t>
        <a:bodyPr/>
        <a:lstStyle/>
        <a:p>
          <a:r>
            <a:rPr lang="en-US" dirty="0" smtClean="0"/>
            <a:t>Starts with One</a:t>
          </a:r>
          <a:endParaRPr lang="en-US" dirty="0"/>
        </a:p>
      </dgm:t>
    </dgm:pt>
    <dgm:pt modelId="{C21025F4-2B19-41AF-B364-4137962A6479}" type="sibTrans" cxnId="{9AE44DEC-06B1-4741-AE45-5DAE30E15A47}">
      <dgm:prSet/>
      <dgm:spPr/>
      <dgm:t>
        <a:bodyPr/>
        <a:lstStyle/>
        <a:p>
          <a:endParaRPr lang="en-US"/>
        </a:p>
      </dgm:t>
    </dgm:pt>
    <dgm:pt modelId="{39FA434C-7B97-4731-837D-3CB6BCF607CF}" type="parTrans" cxnId="{9AE44DEC-06B1-4741-AE45-5DAE30E15A47}">
      <dgm:prSet/>
      <dgm:spPr/>
      <dgm:t>
        <a:bodyPr/>
        <a:lstStyle/>
        <a:p>
          <a:endParaRPr lang="en-US"/>
        </a:p>
      </dgm:t>
    </dgm:pt>
    <dgm:pt modelId="{2ACB8D54-F36D-4C5C-8257-9F88780EC991}">
      <dgm:prSet phldrT="[Text]"/>
      <dgm:spPr/>
      <dgm:t>
        <a:bodyPr/>
        <a:lstStyle/>
        <a:p>
          <a:r>
            <a:rPr lang="en-US" dirty="0" smtClean="0"/>
            <a:t>Naloxone distribution program</a:t>
          </a:r>
          <a:endParaRPr lang="en-US" dirty="0"/>
        </a:p>
      </dgm:t>
    </dgm:pt>
    <dgm:pt modelId="{4FB7BDAC-38CD-4E64-B611-E634C3FD58EF}" type="parTrans" cxnId="{B78F8A30-671E-4EC0-B039-FB4325EC7AD9}">
      <dgm:prSet/>
      <dgm:spPr/>
      <dgm:t>
        <a:bodyPr/>
        <a:lstStyle/>
        <a:p>
          <a:endParaRPr lang="en-US"/>
        </a:p>
      </dgm:t>
    </dgm:pt>
    <dgm:pt modelId="{5A3A2B09-C6A3-416E-B6E3-174B9C32655F}" type="sibTrans" cxnId="{B78F8A30-671E-4EC0-B039-FB4325EC7AD9}">
      <dgm:prSet/>
      <dgm:spPr/>
      <dgm:t>
        <a:bodyPr/>
        <a:lstStyle/>
        <a:p>
          <a:endParaRPr lang="en-US"/>
        </a:p>
      </dgm:t>
    </dgm:pt>
    <dgm:pt modelId="{3BDB30E6-C149-4A8A-9C06-804005EEAD50}">
      <dgm:prSet phldrT="[Text]"/>
      <dgm:spPr/>
      <dgm:t>
        <a:bodyPr/>
        <a:lstStyle/>
        <a:p>
          <a:endParaRPr lang="en-US" dirty="0"/>
        </a:p>
      </dgm:t>
    </dgm:pt>
    <dgm:pt modelId="{7BB49890-5D5D-4E8A-B48D-11BBFD7A190A}" type="parTrans" cxnId="{F07294FD-DB4D-4B96-AF47-A362362FDCA3}">
      <dgm:prSet/>
      <dgm:spPr/>
      <dgm:t>
        <a:bodyPr/>
        <a:lstStyle/>
        <a:p>
          <a:endParaRPr lang="en-US"/>
        </a:p>
      </dgm:t>
    </dgm:pt>
    <dgm:pt modelId="{DB31CFEC-0E2B-4BCF-99AF-962409BB1A63}" type="sibTrans" cxnId="{F07294FD-DB4D-4B96-AF47-A362362FDCA3}">
      <dgm:prSet/>
      <dgm:spPr/>
      <dgm:t>
        <a:bodyPr/>
        <a:lstStyle/>
        <a:p>
          <a:endParaRPr lang="en-US"/>
        </a:p>
      </dgm:t>
    </dgm:pt>
    <dgm:pt modelId="{50473984-774A-4173-AD9A-9A7D9A13AB56}">
      <dgm:prSet phldrT="[Text]"/>
      <dgm:spPr/>
      <dgm:t>
        <a:bodyPr/>
        <a:lstStyle/>
        <a:p>
          <a:r>
            <a:rPr lang="en-US" dirty="0" smtClean="0"/>
            <a:t>OTN TA/Training</a:t>
          </a:r>
          <a:endParaRPr lang="en-US" dirty="0"/>
        </a:p>
      </dgm:t>
    </dgm:pt>
    <dgm:pt modelId="{DF2FF0DA-C487-45C7-88E7-37A1EB75AE22}" type="parTrans" cxnId="{7BE8F961-7B7D-45B3-AF34-D1EBBC3028C9}">
      <dgm:prSet/>
      <dgm:spPr/>
      <dgm:t>
        <a:bodyPr/>
        <a:lstStyle/>
        <a:p>
          <a:endParaRPr lang="en-US"/>
        </a:p>
      </dgm:t>
    </dgm:pt>
    <dgm:pt modelId="{0B2CF15D-96E4-4865-A94E-218F7209E631}" type="sibTrans" cxnId="{7BE8F961-7B7D-45B3-AF34-D1EBBC3028C9}">
      <dgm:prSet/>
      <dgm:spPr/>
      <dgm:t>
        <a:bodyPr/>
        <a:lstStyle/>
        <a:p>
          <a:endParaRPr lang="en-US"/>
        </a:p>
      </dgm:t>
    </dgm:pt>
    <dgm:pt modelId="{289A99B3-3E06-4EA1-BF6E-F3B57E355716}">
      <dgm:prSet phldrT="[Text]"/>
      <dgm:spPr/>
      <dgm:t>
        <a:bodyPr/>
        <a:lstStyle/>
        <a:p>
          <a:r>
            <a:rPr lang="en-US" dirty="0" smtClean="0"/>
            <a:t>MAT treatment assistance</a:t>
          </a:r>
          <a:endParaRPr lang="en-US" dirty="0"/>
        </a:p>
      </dgm:t>
    </dgm:pt>
    <dgm:pt modelId="{A813E6DB-558E-4206-BEAC-3505D44973AC}" type="parTrans" cxnId="{E1766640-CF3E-4921-83DE-2972139DDF1B}">
      <dgm:prSet/>
      <dgm:spPr/>
      <dgm:t>
        <a:bodyPr/>
        <a:lstStyle/>
        <a:p>
          <a:endParaRPr lang="en-US"/>
        </a:p>
      </dgm:t>
    </dgm:pt>
    <dgm:pt modelId="{D6A854CC-E62B-4333-B0AD-02C642DA1682}" type="sibTrans" cxnId="{E1766640-CF3E-4921-83DE-2972139DDF1B}">
      <dgm:prSet/>
      <dgm:spPr/>
      <dgm:t>
        <a:bodyPr/>
        <a:lstStyle/>
        <a:p>
          <a:endParaRPr lang="en-US"/>
        </a:p>
      </dgm:t>
    </dgm:pt>
    <dgm:pt modelId="{7519364A-0E29-4A92-8E36-C89998C1B20F}">
      <dgm:prSet phldrT="[Text]"/>
      <dgm:spPr/>
      <dgm:t>
        <a:bodyPr/>
        <a:lstStyle/>
        <a:p>
          <a:r>
            <a:rPr lang="en-US" dirty="0" smtClean="0"/>
            <a:t>Tobacco cessation and cross-addiction training</a:t>
          </a:r>
          <a:endParaRPr lang="en-US" dirty="0"/>
        </a:p>
      </dgm:t>
    </dgm:pt>
    <dgm:pt modelId="{0C5AB5B7-84A3-40F7-BEB8-6BE8E632526B}" type="parTrans" cxnId="{7F1A563E-2EE7-4561-932F-627B335CFACC}">
      <dgm:prSet/>
      <dgm:spPr/>
      <dgm:t>
        <a:bodyPr/>
        <a:lstStyle/>
        <a:p>
          <a:endParaRPr lang="en-US"/>
        </a:p>
      </dgm:t>
    </dgm:pt>
    <dgm:pt modelId="{C540131F-187B-4702-BF29-9FE2CD706E5E}" type="sibTrans" cxnId="{7F1A563E-2EE7-4561-932F-627B335CFACC}">
      <dgm:prSet/>
      <dgm:spPr/>
      <dgm:t>
        <a:bodyPr/>
        <a:lstStyle/>
        <a:p>
          <a:endParaRPr lang="en-US"/>
        </a:p>
      </dgm:t>
    </dgm:pt>
    <dgm:pt modelId="{8A211929-AD7D-476E-AE04-57DDDC9ED3FD}">
      <dgm:prSet phldrT="[Text]"/>
      <dgm:spPr/>
      <dgm:t>
        <a:bodyPr/>
        <a:lstStyle/>
        <a:p>
          <a:r>
            <a:rPr lang="en-US" dirty="0" smtClean="0"/>
            <a:t>Tribal prevention and treatment grants to 14 tribes</a:t>
          </a:r>
          <a:endParaRPr lang="en-US" dirty="0"/>
        </a:p>
      </dgm:t>
    </dgm:pt>
    <dgm:pt modelId="{F0D5BC76-2EB9-421A-AF3E-A8BA004FA011}" type="parTrans" cxnId="{581DF2A2-7C12-4E03-B098-D03590B12FE8}">
      <dgm:prSet/>
      <dgm:spPr/>
      <dgm:t>
        <a:bodyPr/>
        <a:lstStyle/>
        <a:p>
          <a:endParaRPr lang="en-US"/>
        </a:p>
      </dgm:t>
    </dgm:pt>
    <dgm:pt modelId="{FBFF1FDE-768B-42AB-9272-2FDF6BD62601}" type="sibTrans" cxnId="{581DF2A2-7C12-4E03-B098-D03590B12FE8}">
      <dgm:prSet/>
      <dgm:spPr/>
      <dgm:t>
        <a:bodyPr/>
        <a:lstStyle/>
        <a:p>
          <a:endParaRPr lang="en-US"/>
        </a:p>
      </dgm:t>
    </dgm:pt>
    <dgm:pt modelId="{6F7512B4-DC93-4489-9AD9-7BB1121DCF0B}">
      <dgm:prSet phldrT="[Text]"/>
      <dgm:spPr/>
      <dgm:t>
        <a:bodyPr/>
        <a:lstStyle/>
        <a:p>
          <a:r>
            <a:rPr lang="en-US" dirty="0" smtClean="0"/>
            <a:t>TDM and COORP</a:t>
          </a:r>
          <a:endParaRPr lang="en-US" dirty="0"/>
        </a:p>
      </dgm:t>
    </dgm:pt>
    <dgm:pt modelId="{00D1C464-F827-4D2C-B49D-70BCA62A58AD}" type="parTrans" cxnId="{94086EA3-8558-4464-90B5-EFDABAB3AA04}">
      <dgm:prSet/>
      <dgm:spPr/>
      <dgm:t>
        <a:bodyPr/>
        <a:lstStyle/>
        <a:p>
          <a:endParaRPr lang="en-US"/>
        </a:p>
      </dgm:t>
    </dgm:pt>
    <dgm:pt modelId="{3348A150-888E-40B0-8712-B1A7F7CB2807}" type="sibTrans" cxnId="{94086EA3-8558-4464-90B5-EFDABAB3AA04}">
      <dgm:prSet/>
      <dgm:spPr/>
      <dgm:t>
        <a:bodyPr/>
        <a:lstStyle/>
        <a:p>
          <a:endParaRPr lang="en-US"/>
        </a:p>
      </dgm:t>
    </dgm:pt>
    <dgm:pt modelId="{B31BDF0B-46D4-448C-B4A3-C217C28FCF33}">
      <dgm:prSet phldrT="[Text]"/>
      <dgm:spPr/>
      <dgm:t>
        <a:bodyPr/>
        <a:lstStyle/>
        <a:p>
          <a:r>
            <a:rPr lang="en-US" dirty="0" smtClean="0"/>
            <a:t>Client-directed recovery support services</a:t>
          </a:r>
          <a:endParaRPr lang="en-US" dirty="0"/>
        </a:p>
      </dgm:t>
    </dgm:pt>
    <dgm:pt modelId="{EED1759F-C2BF-4D5A-A51B-396B988F041C}" type="parTrans" cxnId="{F618D9F3-7D89-4C4C-B94C-4AAD75CD3E6B}">
      <dgm:prSet/>
      <dgm:spPr/>
      <dgm:t>
        <a:bodyPr/>
        <a:lstStyle/>
        <a:p>
          <a:endParaRPr lang="en-US"/>
        </a:p>
      </dgm:t>
    </dgm:pt>
    <dgm:pt modelId="{B2E10806-B32A-484D-98A0-C0545184CB67}" type="sibTrans" cxnId="{F618D9F3-7D89-4C4C-B94C-4AAD75CD3E6B}">
      <dgm:prSet/>
      <dgm:spPr/>
      <dgm:t>
        <a:bodyPr/>
        <a:lstStyle/>
        <a:p>
          <a:endParaRPr lang="en-US"/>
        </a:p>
      </dgm:t>
    </dgm:pt>
    <dgm:pt modelId="{CCD394D1-D3ED-4609-85DB-75B7A7292BC0}">
      <dgm:prSet phldrT="[Text]"/>
      <dgm:spPr/>
      <dgm:t>
        <a:bodyPr/>
        <a:lstStyle/>
        <a:p>
          <a:r>
            <a:rPr lang="en-US" dirty="0" smtClean="0"/>
            <a:t>Peer recovery support staff</a:t>
          </a:r>
          <a:endParaRPr lang="en-US" dirty="0"/>
        </a:p>
      </dgm:t>
    </dgm:pt>
    <dgm:pt modelId="{F422F1C4-BB9E-468E-B4F6-A94EB52CDC72}" type="parTrans" cxnId="{D41A2337-18DE-4646-8CCE-ED746F26FF0A}">
      <dgm:prSet/>
      <dgm:spPr/>
      <dgm:t>
        <a:bodyPr/>
        <a:lstStyle/>
        <a:p>
          <a:endParaRPr lang="en-US"/>
        </a:p>
      </dgm:t>
    </dgm:pt>
    <dgm:pt modelId="{C50C9AD8-1C9F-4046-BDD9-873FF60879BC}" type="sibTrans" cxnId="{D41A2337-18DE-4646-8CCE-ED746F26FF0A}">
      <dgm:prSet/>
      <dgm:spPr/>
      <dgm:t>
        <a:bodyPr/>
        <a:lstStyle/>
        <a:p>
          <a:endParaRPr lang="en-US"/>
        </a:p>
      </dgm:t>
    </dgm:pt>
    <dgm:pt modelId="{C6DA5727-92F9-436C-B43A-B50603C78950}">
      <dgm:prSet phldrT="[Text]"/>
      <dgm:spPr/>
      <dgm:t>
        <a:bodyPr/>
        <a:lstStyle/>
        <a:p>
          <a:endParaRPr lang="en-US" dirty="0"/>
        </a:p>
      </dgm:t>
    </dgm:pt>
    <dgm:pt modelId="{9E84E647-32E5-4AA4-B190-FF4B5206DF50}" type="parTrans" cxnId="{557FB40E-96D5-413F-A362-C025BA101CC6}">
      <dgm:prSet/>
      <dgm:spPr/>
      <dgm:t>
        <a:bodyPr/>
        <a:lstStyle/>
        <a:p>
          <a:endParaRPr lang="en-US"/>
        </a:p>
      </dgm:t>
    </dgm:pt>
    <dgm:pt modelId="{E29BE7FB-C4AD-484D-AA56-08133CC0DC15}" type="sibTrans" cxnId="{557FB40E-96D5-413F-A362-C025BA101CC6}">
      <dgm:prSet/>
      <dgm:spPr/>
      <dgm:t>
        <a:bodyPr/>
        <a:lstStyle/>
        <a:p>
          <a:endParaRPr lang="en-US"/>
        </a:p>
      </dgm:t>
    </dgm:pt>
    <dgm:pt modelId="{1DF97279-3BDB-496B-8B4F-11BE005A7720}">
      <dgm:prSet phldrT="[Text]"/>
      <dgm:spPr/>
      <dgm:t>
        <a:bodyPr/>
        <a:lstStyle/>
        <a:p>
          <a:r>
            <a:rPr lang="en-US" dirty="0" smtClean="0"/>
            <a:t>OUD and MAT training to community recovery support services</a:t>
          </a:r>
          <a:endParaRPr lang="en-US" dirty="0"/>
        </a:p>
      </dgm:t>
    </dgm:pt>
    <dgm:pt modelId="{4BC78C50-D99B-4D17-BAAC-B4A5A808980B}" type="parTrans" cxnId="{E5E88CB8-462A-46A4-B72E-B7E260CAD7A4}">
      <dgm:prSet/>
      <dgm:spPr/>
      <dgm:t>
        <a:bodyPr/>
        <a:lstStyle/>
        <a:p>
          <a:endParaRPr lang="en-US"/>
        </a:p>
      </dgm:t>
    </dgm:pt>
    <dgm:pt modelId="{01928478-1B07-449C-B60C-F535E68EFD1F}" type="sibTrans" cxnId="{E5E88CB8-462A-46A4-B72E-B7E260CAD7A4}">
      <dgm:prSet/>
      <dgm:spPr/>
      <dgm:t>
        <a:bodyPr/>
        <a:lstStyle/>
        <a:p>
          <a:endParaRPr lang="en-US"/>
        </a:p>
      </dgm:t>
    </dgm:pt>
    <dgm:pt modelId="{2BCDA50D-6FD9-4E17-9BA0-C9ACB6DC68AB}" type="pres">
      <dgm:prSet presAssocID="{D0E9B61E-35AC-4E1D-9CDF-4954306724E9}" presName="Name0" presStyleCnt="0">
        <dgm:presLayoutVars>
          <dgm:chMax val="7"/>
          <dgm:chPref val="7"/>
          <dgm:dir/>
          <dgm:animOne val="branch"/>
          <dgm:animLvl val="lvl"/>
        </dgm:presLayoutVars>
      </dgm:prSet>
      <dgm:spPr/>
      <dgm:t>
        <a:bodyPr/>
        <a:lstStyle/>
        <a:p>
          <a:endParaRPr lang="en-US"/>
        </a:p>
      </dgm:t>
    </dgm:pt>
    <dgm:pt modelId="{C44231DA-0757-426E-8B39-3703664591F8}" type="pres">
      <dgm:prSet presAssocID="{CE4D4CBF-2213-42CB-B1A2-00758854467C}" presName="ParentComposite" presStyleCnt="0"/>
      <dgm:spPr/>
    </dgm:pt>
    <dgm:pt modelId="{78A8B33E-B09C-4205-94B7-F7EF3FB0A159}" type="pres">
      <dgm:prSet presAssocID="{CE4D4CBF-2213-42CB-B1A2-00758854467C}" presName="Chord" presStyleLbl="bgShp" presStyleIdx="0" presStyleCnt="3"/>
      <dgm:spPr/>
    </dgm:pt>
    <dgm:pt modelId="{2F33547E-C960-4FC8-9572-29D47E4BCAD3}" type="pres">
      <dgm:prSet presAssocID="{CE4D4CBF-2213-42CB-B1A2-00758854467C}" presName="Pie" presStyleLbl="alignNode1" presStyleIdx="0" presStyleCnt="3"/>
      <dgm:spPr/>
    </dgm:pt>
    <dgm:pt modelId="{B1C39A78-76BF-4A4A-97CA-913D01CA0C96}" type="pres">
      <dgm:prSet presAssocID="{CE4D4CBF-2213-42CB-B1A2-00758854467C}" presName="Parent" presStyleLbl="revTx" presStyleIdx="0" presStyleCnt="6">
        <dgm:presLayoutVars>
          <dgm:chMax val="1"/>
          <dgm:chPref val="1"/>
          <dgm:bulletEnabled val="1"/>
        </dgm:presLayoutVars>
      </dgm:prSet>
      <dgm:spPr/>
      <dgm:t>
        <a:bodyPr/>
        <a:lstStyle/>
        <a:p>
          <a:endParaRPr lang="en-US"/>
        </a:p>
      </dgm:t>
    </dgm:pt>
    <dgm:pt modelId="{1ED8AC38-4E0A-4962-8BCB-C45535120A6F}" type="pres">
      <dgm:prSet presAssocID="{46B7F680-7CCA-45DC-92F6-05C92436D613}" presName="negSibTrans" presStyleCnt="0"/>
      <dgm:spPr/>
    </dgm:pt>
    <dgm:pt modelId="{6818FA0A-EADD-413B-AF8B-2C71699EB72E}" type="pres">
      <dgm:prSet presAssocID="{CE4D4CBF-2213-42CB-B1A2-00758854467C}" presName="composite" presStyleCnt="0"/>
      <dgm:spPr/>
    </dgm:pt>
    <dgm:pt modelId="{4810C174-359F-4164-91FC-4EB18CFE1B7E}" type="pres">
      <dgm:prSet presAssocID="{CE4D4CBF-2213-42CB-B1A2-00758854467C}" presName="Child" presStyleLbl="revTx" presStyleIdx="1" presStyleCnt="6">
        <dgm:presLayoutVars>
          <dgm:chMax val="0"/>
          <dgm:chPref val="0"/>
          <dgm:bulletEnabled val="1"/>
        </dgm:presLayoutVars>
      </dgm:prSet>
      <dgm:spPr/>
      <dgm:t>
        <a:bodyPr/>
        <a:lstStyle/>
        <a:p>
          <a:endParaRPr lang="en-US"/>
        </a:p>
      </dgm:t>
    </dgm:pt>
    <dgm:pt modelId="{C2BC46B5-5CF7-44F1-8136-1594E7DD1300}" type="pres">
      <dgm:prSet presAssocID="{D03506BA-E597-41E9-A530-C334A00FB125}" presName="sibTrans" presStyleCnt="0"/>
      <dgm:spPr/>
    </dgm:pt>
    <dgm:pt modelId="{F78C5618-75D3-487A-8F23-62C4EDC02D31}" type="pres">
      <dgm:prSet presAssocID="{DE388948-1CC2-441B-8F84-69C295AAEACF}" presName="ParentComposite" presStyleCnt="0"/>
      <dgm:spPr/>
    </dgm:pt>
    <dgm:pt modelId="{B9174EA8-3A83-4670-828E-1DBFEBA3CE57}" type="pres">
      <dgm:prSet presAssocID="{DE388948-1CC2-441B-8F84-69C295AAEACF}" presName="Chord" presStyleLbl="bgShp" presStyleIdx="1" presStyleCnt="3"/>
      <dgm:spPr/>
    </dgm:pt>
    <dgm:pt modelId="{356065CA-BADC-4903-8C54-D3009A573CE1}" type="pres">
      <dgm:prSet presAssocID="{DE388948-1CC2-441B-8F84-69C295AAEACF}" presName="Pie" presStyleLbl="alignNode1" presStyleIdx="1" presStyleCnt="3"/>
      <dgm:spPr/>
    </dgm:pt>
    <dgm:pt modelId="{2EADDAF6-A11C-4A11-B684-DE5E0BFBEBF7}" type="pres">
      <dgm:prSet presAssocID="{DE388948-1CC2-441B-8F84-69C295AAEACF}" presName="Parent" presStyleLbl="revTx" presStyleIdx="2" presStyleCnt="6">
        <dgm:presLayoutVars>
          <dgm:chMax val="1"/>
          <dgm:chPref val="1"/>
          <dgm:bulletEnabled val="1"/>
        </dgm:presLayoutVars>
      </dgm:prSet>
      <dgm:spPr/>
      <dgm:t>
        <a:bodyPr/>
        <a:lstStyle/>
        <a:p>
          <a:endParaRPr lang="en-US"/>
        </a:p>
      </dgm:t>
    </dgm:pt>
    <dgm:pt modelId="{FC57DB34-45BF-4A4F-AC00-3579DF0842AE}" type="pres">
      <dgm:prSet presAssocID="{DB31CFEC-0E2B-4BCF-99AF-962409BB1A63}" presName="negSibTrans" presStyleCnt="0"/>
      <dgm:spPr/>
    </dgm:pt>
    <dgm:pt modelId="{06E9A5BE-58D1-4842-8DFD-CD91E5328D57}" type="pres">
      <dgm:prSet presAssocID="{DE388948-1CC2-441B-8F84-69C295AAEACF}" presName="composite" presStyleCnt="0"/>
      <dgm:spPr/>
    </dgm:pt>
    <dgm:pt modelId="{AC0707B3-ACBA-463D-B7CD-D160FF5B80C7}" type="pres">
      <dgm:prSet presAssocID="{DE388948-1CC2-441B-8F84-69C295AAEACF}" presName="Child" presStyleLbl="revTx" presStyleIdx="3" presStyleCnt="6">
        <dgm:presLayoutVars>
          <dgm:chMax val="0"/>
          <dgm:chPref val="0"/>
          <dgm:bulletEnabled val="1"/>
        </dgm:presLayoutVars>
      </dgm:prSet>
      <dgm:spPr/>
      <dgm:t>
        <a:bodyPr/>
        <a:lstStyle/>
        <a:p>
          <a:endParaRPr lang="en-US"/>
        </a:p>
      </dgm:t>
    </dgm:pt>
    <dgm:pt modelId="{3A517121-4B78-4C9C-86E9-71D2F13753E5}" type="pres">
      <dgm:prSet presAssocID="{0439CA00-F9C3-408B-95D8-540C1F170A3F}" presName="sibTrans" presStyleCnt="0"/>
      <dgm:spPr/>
    </dgm:pt>
    <dgm:pt modelId="{383E0226-F954-4141-9299-44584F5C267C}" type="pres">
      <dgm:prSet presAssocID="{FA396477-967B-4368-BECF-E4B004AD37FD}" presName="ParentComposite" presStyleCnt="0"/>
      <dgm:spPr/>
    </dgm:pt>
    <dgm:pt modelId="{F26C2108-D3D0-4358-8634-2076E44BF0F9}" type="pres">
      <dgm:prSet presAssocID="{FA396477-967B-4368-BECF-E4B004AD37FD}" presName="Chord" presStyleLbl="bgShp" presStyleIdx="2" presStyleCnt="3"/>
      <dgm:spPr/>
    </dgm:pt>
    <dgm:pt modelId="{ED82304F-CA27-4F75-AD7B-CCD41FC51F1A}" type="pres">
      <dgm:prSet presAssocID="{FA396477-967B-4368-BECF-E4B004AD37FD}" presName="Pie" presStyleLbl="alignNode1" presStyleIdx="2" presStyleCnt="3"/>
      <dgm:spPr/>
    </dgm:pt>
    <dgm:pt modelId="{F432D52F-A75D-40CB-9BEF-20518D51BB07}" type="pres">
      <dgm:prSet presAssocID="{FA396477-967B-4368-BECF-E4B004AD37FD}" presName="Parent" presStyleLbl="revTx" presStyleIdx="4" presStyleCnt="6">
        <dgm:presLayoutVars>
          <dgm:chMax val="1"/>
          <dgm:chPref val="1"/>
          <dgm:bulletEnabled val="1"/>
        </dgm:presLayoutVars>
      </dgm:prSet>
      <dgm:spPr/>
      <dgm:t>
        <a:bodyPr/>
        <a:lstStyle/>
        <a:p>
          <a:endParaRPr lang="en-US"/>
        </a:p>
      </dgm:t>
    </dgm:pt>
    <dgm:pt modelId="{597CA489-FAF8-4413-8363-DBD8BA5FFA11}" type="pres">
      <dgm:prSet presAssocID="{E29BE7FB-C4AD-484D-AA56-08133CC0DC15}" presName="negSibTrans" presStyleCnt="0"/>
      <dgm:spPr/>
    </dgm:pt>
    <dgm:pt modelId="{14C02E89-DC50-4D59-B954-D6D13191FE24}" type="pres">
      <dgm:prSet presAssocID="{FA396477-967B-4368-BECF-E4B004AD37FD}" presName="composite" presStyleCnt="0"/>
      <dgm:spPr/>
    </dgm:pt>
    <dgm:pt modelId="{1AAD5A8B-3F90-45C6-8119-ABE293921CE3}" type="pres">
      <dgm:prSet presAssocID="{FA396477-967B-4368-BECF-E4B004AD37FD}" presName="Child" presStyleLbl="revTx" presStyleIdx="5" presStyleCnt="6">
        <dgm:presLayoutVars>
          <dgm:chMax val="0"/>
          <dgm:chPref val="0"/>
          <dgm:bulletEnabled val="1"/>
        </dgm:presLayoutVars>
      </dgm:prSet>
      <dgm:spPr/>
      <dgm:t>
        <a:bodyPr/>
        <a:lstStyle/>
        <a:p>
          <a:endParaRPr lang="en-US"/>
        </a:p>
      </dgm:t>
    </dgm:pt>
  </dgm:ptLst>
  <dgm:cxnLst>
    <dgm:cxn modelId="{DBD69749-9549-48AB-8BF5-2A1955CBFCDF}" type="presOf" srcId="{CCD394D1-D3ED-4609-85DB-75B7A7292BC0}" destId="{1AAD5A8B-3F90-45C6-8119-ABE293921CE3}" srcOrd="0" destOrd="3" presId="urn:microsoft.com/office/officeart/2009/3/layout/PieProcess"/>
    <dgm:cxn modelId="{756C59A0-E187-4E1A-8100-49B6831BCF35}" srcId="{D0E9B61E-35AC-4E1D-9CDF-4954306724E9}" destId="{DE388948-1CC2-441B-8F84-69C295AAEACF}" srcOrd="1" destOrd="0" parTransId="{A79B9B83-0CAD-46BA-B8EB-83EE8DD02C7F}" sibTransId="{0439CA00-F9C3-408B-95D8-540C1F170A3F}"/>
    <dgm:cxn modelId="{D41A2337-18DE-4646-8CCE-ED746F26FF0A}" srcId="{FA396477-967B-4368-BECF-E4B004AD37FD}" destId="{CCD394D1-D3ED-4609-85DB-75B7A7292BC0}" srcOrd="3" destOrd="0" parTransId="{F422F1C4-BB9E-468E-B4F6-A94EB52CDC72}" sibTransId="{C50C9AD8-1C9F-4046-BDD9-873FF60879BC}"/>
    <dgm:cxn modelId="{C5CB89B3-7473-4890-8698-E75EDE51F9E4}" srcId="{DE388948-1CC2-441B-8F84-69C295AAEACF}" destId="{77800C52-F59E-45E3-A1CA-4C6F7FCD040B}" srcOrd="1" destOrd="0" parTransId="{FBEB1670-A37D-4203-9FEA-7798F2E094DC}" sibTransId="{89A5D63E-4F1A-4C4D-84D4-E1CCC33824FB}"/>
    <dgm:cxn modelId="{233C10F5-A771-4C5C-B2C0-D6F9847AD7D8}" type="presOf" srcId="{C6DA5727-92F9-436C-B43A-B50603C78950}" destId="{1AAD5A8B-3F90-45C6-8119-ABE293921CE3}" srcOrd="0" destOrd="0" presId="urn:microsoft.com/office/officeart/2009/3/layout/PieProcess"/>
    <dgm:cxn modelId="{7F1A563E-2EE7-4561-932F-627B335CFACC}" srcId="{DE388948-1CC2-441B-8F84-69C295AAEACF}" destId="{7519364A-0E29-4A92-8E36-C89998C1B20F}" srcOrd="4" destOrd="0" parTransId="{0C5AB5B7-84A3-40F7-BEB8-6BE8E632526B}" sibTransId="{C540131F-187B-4702-BF29-9FE2CD706E5E}"/>
    <dgm:cxn modelId="{D31A817E-89B4-4C7A-9607-1CDDF30FC53A}" type="presOf" srcId="{DE388948-1CC2-441B-8F84-69C295AAEACF}" destId="{2EADDAF6-A11C-4A11-B684-DE5E0BFBEBF7}" srcOrd="0" destOrd="0" presId="urn:microsoft.com/office/officeart/2009/3/layout/PieProcess"/>
    <dgm:cxn modelId="{0BFDD43A-12A8-4E21-9E38-1D9597552C99}" type="presOf" srcId="{FA396477-967B-4368-BECF-E4B004AD37FD}" destId="{F432D52F-A75D-40CB-9BEF-20518D51BB07}" srcOrd="0" destOrd="0" presId="urn:microsoft.com/office/officeart/2009/3/layout/PieProcess"/>
    <dgm:cxn modelId="{59710553-28D3-41BD-9FA6-E072CB8A7CF1}" type="presOf" srcId="{CE4D4CBF-2213-42CB-B1A2-00758854467C}" destId="{B1C39A78-76BF-4A4A-97CA-913D01CA0C96}" srcOrd="0" destOrd="0" presId="urn:microsoft.com/office/officeart/2009/3/layout/PieProcess"/>
    <dgm:cxn modelId="{7F0B7628-7601-47D5-ABD0-53930DD5E1A5}" type="presOf" srcId="{48645AFC-2D56-4211-AB11-C2A4DC5CBF3B}" destId="{4810C174-359F-4164-91FC-4EB18CFE1B7E}" srcOrd="0" destOrd="1" presId="urn:microsoft.com/office/officeart/2009/3/layout/PieProcess"/>
    <dgm:cxn modelId="{F618D9F3-7D89-4C4C-B94C-4AAD75CD3E6B}" srcId="{FA396477-967B-4368-BECF-E4B004AD37FD}" destId="{B31BDF0B-46D4-448C-B4A3-C217C28FCF33}" srcOrd="2" destOrd="0" parTransId="{EED1759F-C2BF-4D5A-A51B-396B988F041C}" sibTransId="{B2E10806-B32A-484D-98A0-C0545184CB67}"/>
    <dgm:cxn modelId="{4823AD53-86C2-4005-B35C-ED10F78A8E08}" srcId="{CE4D4CBF-2213-42CB-B1A2-00758854467C}" destId="{92F96504-1330-4F97-A519-25550E0DCDB9}" srcOrd="0" destOrd="0" parTransId="{19FBA5C3-4CBD-4B93-9723-870C610615CF}" sibTransId="{46B7F680-7CCA-45DC-92F6-05C92436D613}"/>
    <dgm:cxn modelId="{1BA1A8D7-F8CC-41D0-8DEA-F5F934A75C60}" type="presOf" srcId="{77800C52-F59E-45E3-A1CA-4C6F7FCD040B}" destId="{AC0707B3-ACBA-463D-B7CD-D160FF5B80C7}" srcOrd="0" destOrd="1" presId="urn:microsoft.com/office/officeart/2009/3/layout/PieProcess"/>
    <dgm:cxn modelId="{5F97F1F1-4BE2-4123-BF6F-5FEECA6E917C}" type="presOf" srcId="{50473984-774A-4173-AD9A-9A7D9A13AB56}" destId="{AC0707B3-ACBA-463D-B7CD-D160FF5B80C7}" srcOrd="0" destOrd="2" presId="urn:microsoft.com/office/officeart/2009/3/layout/PieProcess"/>
    <dgm:cxn modelId="{CBAB86E4-48B8-4E8D-972C-B5351610F454}" type="presOf" srcId="{601E0685-6A7D-45E3-8090-BA298FE2CA96}" destId="{4810C174-359F-4164-91FC-4EB18CFE1B7E}" srcOrd="0" destOrd="3" presId="urn:microsoft.com/office/officeart/2009/3/layout/PieProcess"/>
    <dgm:cxn modelId="{B78F8A30-671E-4EC0-B039-FB4325EC7AD9}" srcId="{CE4D4CBF-2213-42CB-B1A2-00758854467C}" destId="{2ACB8D54-F36D-4C5C-8257-9F88780EC991}" srcOrd="6" destOrd="0" parTransId="{4FB7BDAC-38CD-4E64-B611-E634C3FD58EF}" sibTransId="{5A3A2B09-C6A3-416E-B6E3-174B9C32655F}"/>
    <dgm:cxn modelId="{CBC8D6B7-BD88-48B0-A75B-8763968AB999}" srcId="{CE4D4CBF-2213-42CB-B1A2-00758854467C}" destId="{06C8296C-98E6-471A-8E43-0EAE1526A37E}" srcOrd="2" destOrd="0" parTransId="{B324C321-3C9A-4348-932C-E84E18EAA515}" sibTransId="{CF404CDA-CF58-423A-911A-1EE35D8A154B}"/>
    <dgm:cxn modelId="{0298AE2B-ED34-4BDD-ABDE-F4E21039CFFE}" srcId="{CE4D4CBF-2213-42CB-B1A2-00758854467C}" destId="{48645AFC-2D56-4211-AB11-C2A4DC5CBF3B}" srcOrd="1" destOrd="0" parTransId="{EC79E93F-1176-44B2-AB19-C0AA1091ACDE}" sibTransId="{AD7EBBD6-C6C6-4378-B9CD-7A158848D446}"/>
    <dgm:cxn modelId="{0FB80D51-0EC3-48F8-BE86-747D0066EA73}" type="presOf" srcId="{3BDB30E6-C149-4A8A-9C06-804005EEAD50}" destId="{AC0707B3-ACBA-463D-B7CD-D160FF5B80C7}" srcOrd="0" destOrd="0" presId="urn:microsoft.com/office/officeart/2009/3/layout/PieProcess"/>
    <dgm:cxn modelId="{94086EA3-8558-4464-90B5-EFDABAB3AA04}" srcId="{DE388948-1CC2-441B-8F84-69C295AAEACF}" destId="{6F7512B4-DC93-4489-9AD9-7BB1121DCF0B}" srcOrd="6" destOrd="0" parTransId="{00D1C464-F827-4D2C-B49D-70BCA62A58AD}" sibTransId="{3348A150-888E-40B0-8712-B1A7F7CB2807}"/>
    <dgm:cxn modelId="{557FB40E-96D5-413F-A362-C025BA101CC6}" srcId="{FA396477-967B-4368-BECF-E4B004AD37FD}" destId="{C6DA5727-92F9-436C-B43A-B50603C78950}" srcOrd="0" destOrd="0" parTransId="{9E84E647-32E5-4AA4-B190-FF4B5206DF50}" sibTransId="{E29BE7FB-C4AD-484D-AA56-08133CC0DC15}"/>
    <dgm:cxn modelId="{8D4192A9-63F7-44B8-A21B-8F62BED4D3D4}" type="presOf" srcId="{06C8296C-98E6-471A-8E43-0EAE1526A37E}" destId="{4810C174-359F-4164-91FC-4EB18CFE1B7E}" srcOrd="0" destOrd="2" presId="urn:microsoft.com/office/officeart/2009/3/layout/PieProcess"/>
    <dgm:cxn modelId="{453EBD53-0494-4FBD-8616-B8AEF14B752B}" type="presOf" srcId="{2ACB8D54-F36D-4C5C-8257-9F88780EC991}" destId="{4810C174-359F-4164-91FC-4EB18CFE1B7E}" srcOrd="0" destOrd="6" presId="urn:microsoft.com/office/officeart/2009/3/layout/PieProcess"/>
    <dgm:cxn modelId="{A69CE60C-86E7-41FE-8700-7C6F175BBD77}" type="presOf" srcId="{7519364A-0E29-4A92-8E36-C89998C1B20F}" destId="{AC0707B3-ACBA-463D-B7CD-D160FF5B80C7}" srcOrd="0" destOrd="4" presId="urn:microsoft.com/office/officeart/2009/3/layout/PieProcess"/>
    <dgm:cxn modelId="{E1766640-CF3E-4921-83DE-2972139DDF1B}" srcId="{DE388948-1CC2-441B-8F84-69C295AAEACF}" destId="{289A99B3-3E06-4EA1-BF6E-F3B57E355716}" srcOrd="3" destOrd="0" parTransId="{A813E6DB-558E-4206-BEAC-3505D44973AC}" sibTransId="{D6A854CC-E62B-4333-B0AD-02C642DA1682}"/>
    <dgm:cxn modelId="{6973031E-C4C7-43AE-BFC2-5190E04BF408}" type="presOf" srcId="{8A211929-AD7D-476E-AE04-57DDDC9ED3FD}" destId="{AC0707B3-ACBA-463D-B7CD-D160FF5B80C7}" srcOrd="0" destOrd="5" presId="urn:microsoft.com/office/officeart/2009/3/layout/PieProcess"/>
    <dgm:cxn modelId="{715BF5B3-42B0-4DE8-B402-2E157292497C}" srcId="{D0E9B61E-35AC-4E1D-9CDF-4954306724E9}" destId="{FA396477-967B-4368-BECF-E4B004AD37FD}" srcOrd="2" destOrd="0" parTransId="{0874F59B-F133-4330-9463-2C3998D5746F}" sibTransId="{DB8A7D61-6194-4A65-9C33-60F0D419E818}"/>
    <dgm:cxn modelId="{F07294FD-DB4D-4B96-AF47-A362362FDCA3}" srcId="{DE388948-1CC2-441B-8F84-69C295AAEACF}" destId="{3BDB30E6-C149-4A8A-9C06-804005EEAD50}" srcOrd="0" destOrd="0" parTransId="{7BB49890-5D5D-4E8A-B48D-11BBFD7A190A}" sibTransId="{DB31CFEC-0E2B-4BCF-99AF-962409BB1A63}"/>
    <dgm:cxn modelId="{68B8542B-089B-412D-9CE9-F392049BCBDD}" type="presOf" srcId="{289A99B3-3E06-4EA1-BF6E-F3B57E355716}" destId="{AC0707B3-ACBA-463D-B7CD-D160FF5B80C7}" srcOrd="0" destOrd="3" presId="urn:microsoft.com/office/officeart/2009/3/layout/PieProcess"/>
    <dgm:cxn modelId="{9AE44DEC-06B1-4741-AE45-5DAE30E15A47}" srcId="{CE4D4CBF-2213-42CB-B1A2-00758854467C}" destId="{25470710-E431-4EE3-A756-883B9824AC81}" srcOrd="5" destOrd="0" parTransId="{39FA434C-7B97-4731-837D-3CB6BCF607CF}" sibTransId="{C21025F4-2B19-41AF-B364-4137962A6479}"/>
    <dgm:cxn modelId="{20F142FF-F1F1-471C-87DD-0253A9944160}" srcId="{D0E9B61E-35AC-4E1D-9CDF-4954306724E9}" destId="{CE4D4CBF-2213-42CB-B1A2-00758854467C}" srcOrd="0" destOrd="0" parTransId="{9AB88D99-E0EB-44F7-8085-B752D312EC9B}" sibTransId="{D03506BA-E597-41E9-A530-C334A00FB125}"/>
    <dgm:cxn modelId="{E5E88CB8-462A-46A4-B72E-B7E260CAD7A4}" srcId="{FA396477-967B-4368-BECF-E4B004AD37FD}" destId="{1DF97279-3BDB-496B-8B4F-11BE005A7720}" srcOrd="1" destOrd="0" parTransId="{4BC78C50-D99B-4D17-BAAC-B4A5A808980B}" sibTransId="{01928478-1B07-449C-B60C-F535E68EFD1F}"/>
    <dgm:cxn modelId="{B8E715A5-5464-4540-AE94-A07F5B68A02B}" type="presOf" srcId="{92F96504-1330-4F97-A519-25550E0DCDB9}" destId="{4810C174-359F-4164-91FC-4EB18CFE1B7E}" srcOrd="0" destOrd="0" presId="urn:microsoft.com/office/officeart/2009/3/layout/PieProcess"/>
    <dgm:cxn modelId="{CFDDB726-7F77-48AB-9B23-0A2E32838085}" type="presOf" srcId="{6F7512B4-DC93-4489-9AD9-7BB1121DCF0B}" destId="{AC0707B3-ACBA-463D-B7CD-D160FF5B80C7}" srcOrd="0" destOrd="6" presId="urn:microsoft.com/office/officeart/2009/3/layout/PieProcess"/>
    <dgm:cxn modelId="{3E1CCF95-1824-46B0-863D-2D25EA0C0D59}" type="presOf" srcId="{25470710-E431-4EE3-A756-883B9824AC81}" destId="{4810C174-359F-4164-91FC-4EB18CFE1B7E}" srcOrd="0" destOrd="5" presId="urn:microsoft.com/office/officeart/2009/3/layout/PieProcess"/>
    <dgm:cxn modelId="{023647C3-8DA3-4EB7-A41B-97DD6F450012}" type="presOf" srcId="{A4F60E5D-5581-4C95-9398-91CCD11161D4}" destId="{4810C174-359F-4164-91FC-4EB18CFE1B7E}" srcOrd="0" destOrd="4" presId="urn:microsoft.com/office/officeart/2009/3/layout/PieProcess"/>
    <dgm:cxn modelId="{581DF2A2-7C12-4E03-B098-D03590B12FE8}" srcId="{DE388948-1CC2-441B-8F84-69C295AAEACF}" destId="{8A211929-AD7D-476E-AE04-57DDDC9ED3FD}" srcOrd="5" destOrd="0" parTransId="{F0D5BC76-2EB9-421A-AF3E-A8BA004FA011}" sibTransId="{FBFF1FDE-768B-42AB-9272-2FDF6BD62601}"/>
    <dgm:cxn modelId="{B22F2806-DD3E-4867-A65B-5787235AADB5}" type="presOf" srcId="{B31BDF0B-46D4-448C-B4A3-C217C28FCF33}" destId="{1AAD5A8B-3F90-45C6-8119-ABE293921CE3}" srcOrd="0" destOrd="2" presId="urn:microsoft.com/office/officeart/2009/3/layout/PieProcess"/>
    <dgm:cxn modelId="{77FA4B67-FEAD-4561-9862-2AF554372973}" srcId="{CE4D4CBF-2213-42CB-B1A2-00758854467C}" destId="{A4F60E5D-5581-4C95-9398-91CCD11161D4}" srcOrd="4" destOrd="0" parTransId="{BD75507E-9D40-44AB-BC88-2175A9ADD23C}" sibTransId="{1F69F6F7-1122-429C-9034-405AD220B6D3}"/>
    <dgm:cxn modelId="{70966A26-7FDD-4A33-BE8B-BE6691024B5C}" type="presOf" srcId="{D0E9B61E-35AC-4E1D-9CDF-4954306724E9}" destId="{2BCDA50D-6FD9-4E17-9BA0-C9ACB6DC68AB}" srcOrd="0" destOrd="0" presId="urn:microsoft.com/office/officeart/2009/3/layout/PieProcess"/>
    <dgm:cxn modelId="{67FF23CD-8C44-4739-A6A8-DC96110103D0}" type="presOf" srcId="{1DF97279-3BDB-496B-8B4F-11BE005A7720}" destId="{1AAD5A8B-3F90-45C6-8119-ABE293921CE3}" srcOrd="0" destOrd="1" presId="urn:microsoft.com/office/officeart/2009/3/layout/PieProcess"/>
    <dgm:cxn modelId="{3E98089D-3C73-4F6A-8D67-70ED31920173}" srcId="{CE4D4CBF-2213-42CB-B1A2-00758854467C}" destId="{601E0685-6A7D-45E3-8090-BA298FE2CA96}" srcOrd="3" destOrd="0" parTransId="{7090A8B6-90CC-4D3A-8470-6E66AE4C5B8D}" sibTransId="{55619674-9197-4503-A225-AA5705C37F12}"/>
    <dgm:cxn modelId="{7BE8F961-7B7D-45B3-AF34-D1EBBC3028C9}" srcId="{DE388948-1CC2-441B-8F84-69C295AAEACF}" destId="{50473984-774A-4173-AD9A-9A7D9A13AB56}" srcOrd="2" destOrd="0" parTransId="{DF2FF0DA-C487-45C7-88E7-37A1EB75AE22}" sibTransId="{0B2CF15D-96E4-4865-A94E-218F7209E631}"/>
    <dgm:cxn modelId="{A726BCAB-93BA-4B67-A1DA-C9E1F4B2B302}" type="presParOf" srcId="{2BCDA50D-6FD9-4E17-9BA0-C9ACB6DC68AB}" destId="{C44231DA-0757-426E-8B39-3703664591F8}" srcOrd="0" destOrd="0" presId="urn:microsoft.com/office/officeart/2009/3/layout/PieProcess"/>
    <dgm:cxn modelId="{C38ABBC7-305C-4E1E-8B93-208F745ACCBA}" type="presParOf" srcId="{C44231DA-0757-426E-8B39-3703664591F8}" destId="{78A8B33E-B09C-4205-94B7-F7EF3FB0A159}" srcOrd="0" destOrd="0" presId="urn:microsoft.com/office/officeart/2009/3/layout/PieProcess"/>
    <dgm:cxn modelId="{E502553A-1CD1-4638-93D2-167994333D9D}" type="presParOf" srcId="{C44231DA-0757-426E-8B39-3703664591F8}" destId="{2F33547E-C960-4FC8-9572-29D47E4BCAD3}" srcOrd="1" destOrd="0" presId="urn:microsoft.com/office/officeart/2009/3/layout/PieProcess"/>
    <dgm:cxn modelId="{9E161779-31C1-455E-B466-927E891459AD}" type="presParOf" srcId="{C44231DA-0757-426E-8B39-3703664591F8}" destId="{B1C39A78-76BF-4A4A-97CA-913D01CA0C96}" srcOrd="2" destOrd="0" presId="urn:microsoft.com/office/officeart/2009/3/layout/PieProcess"/>
    <dgm:cxn modelId="{2E74A7E7-1B3A-4716-BD50-255AB55F2AE9}" type="presParOf" srcId="{2BCDA50D-6FD9-4E17-9BA0-C9ACB6DC68AB}" destId="{1ED8AC38-4E0A-4962-8BCB-C45535120A6F}" srcOrd="1" destOrd="0" presId="urn:microsoft.com/office/officeart/2009/3/layout/PieProcess"/>
    <dgm:cxn modelId="{56766A43-9282-4470-A3DB-73F85DD7BC4A}" type="presParOf" srcId="{2BCDA50D-6FD9-4E17-9BA0-C9ACB6DC68AB}" destId="{6818FA0A-EADD-413B-AF8B-2C71699EB72E}" srcOrd="2" destOrd="0" presId="urn:microsoft.com/office/officeart/2009/3/layout/PieProcess"/>
    <dgm:cxn modelId="{14569E40-B7F4-4886-A3DF-FB59A16959A7}" type="presParOf" srcId="{6818FA0A-EADD-413B-AF8B-2C71699EB72E}" destId="{4810C174-359F-4164-91FC-4EB18CFE1B7E}" srcOrd="0" destOrd="0" presId="urn:microsoft.com/office/officeart/2009/3/layout/PieProcess"/>
    <dgm:cxn modelId="{5FAE70F8-B339-473A-BE2F-1048595DC370}" type="presParOf" srcId="{2BCDA50D-6FD9-4E17-9BA0-C9ACB6DC68AB}" destId="{C2BC46B5-5CF7-44F1-8136-1594E7DD1300}" srcOrd="3" destOrd="0" presId="urn:microsoft.com/office/officeart/2009/3/layout/PieProcess"/>
    <dgm:cxn modelId="{B5AAC212-0377-4B14-B6B2-D7B926A71444}" type="presParOf" srcId="{2BCDA50D-6FD9-4E17-9BA0-C9ACB6DC68AB}" destId="{F78C5618-75D3-487A-8F23-62C4EDC02D31}" srcOrd="4" destOrd="0" presId="urn:microsoft.com/office/officeart/2009/3/layout/PieProcess"/>
    <dgm:cxn modelId="{E137100F-3EEA-46ED-84AC-9712D8E2BEB0}" type="presParOf" srcId="{F78C5618-75D3-487A-8F23-62C4EDC02D31}" destId="{B9174EA8-3A83-4670-828E-1DBFEBA3CE57}" srcOrd="0" destOrd="0" presId="urn:microsoft.com/office/officeart/2009/3/layout/PieProcess"/>
    <dgm:cxn modelId="{DD84A9FC-2903-43BB-96F7-E56786C7BC08}" type="presParOf" srcId="{F78C5618-75D3-487A-8F23-62C4EDC02D31}" destId="{356065CA-BADC-4903-8C54-D3009A573CE1}" srcOrd="1" destOrd="0" presId="urn:microsoft.com/office/officeart/2009/3/layout/PieProcess"/>
    <dgm:cxn modelId="{087D6251-DE84-4491-85D8-965AAAA8F754}" type="presParOf" srcId="{F78C5618-75D3-487A-8F23-62C4EDC02D31}" destId="{2EADDAF6-A11C-4A11-B684-DE5E0BFBEBF7}" srcOrd="2" destOrd="0" presId="urn:microsoft.com/office/officeart/2009/3/layout/PieProcess"/>
    <dgm:cxn modelId="{966EDA80-D72F-4FE5-96D9-B2750799CD6B}" type="presParOf" srcId="{2BCDA50D-6FD9-4E17-9BA0-C9ACB6DC68AB}" destId="{FC57DB34-45BF-4A4F-AC00-3579DF0842AE}" srcOrd="5" destOrd="0" presId="urn:microsoft.com/office/officeart/2009/3/layout/PieProcess"/>
    <dgm:cxn modelId="{A1037CF6-66AE-4972-AC18-DA88C0C20777}" type="presParOf" srcId="{2BCDA50D-6FD9-4E17-9BA0-C9ACB6DC68AB}" destId="{06E9A5BE-58D1-4842-8DFD-CD91E5328D57}" srcOrd="6" destOrd="0" presId="urn:microsoft.com/office/officeart/2009/3/layout/PieProcess"/>
    <dgm:cxn modelId="{D5A919D5-F488-4275-9F48-F0D977FBABF8}" type="presParOf" srcId="{06E9A5BE-58D1-4842-8DFD-CD91E5328D57}" destId="{AC0707B3-ACBA-463D-B7CD-D160FF5B80C7}" srcOrd="0" destOrd="0" presId="urn:microsoft.com/office/officeart/2009/3/layout/PieProcess"/>
    <dgm:cxn modelId="{ED7CF24B-3F9A-4BC0-86B4-8FA865F01BBE}" type="presParOf" srcId="{2BCDA50D-6FD9-4E17-9BA0-C9ACB6DC68AB}" destId="{3A517121-4B78-4C9C-86E9-71D2F13753E5}" srcOrd="7" destOrd="0" presId="urn:microsoft.com/office/officeart/2009/3/layout/PieProcess"/>
    <dgm:cxn modelId="{F64E47D9-0161-4A58-A779-38C0B6548A21}" type="presParOf" srcId="{2BCDA50D-6FD9-4E17-9BA0-C9ACB6DC68AB}" destId="{383E0226-F954-4141-9299-44584F5C267C}" srcOrd="8" destOrd="0" presId="urn:microsoft.com/office/officeart/2009/3/layout/PieProcess"/>
    <dgm:cxn modelId="{A1654E7D-81F9-4B29-A5FD-E085F53418E7}" type="presParOf" srcId="{383E0226-F954-4141-9299-44584F5C267C}" destId="{F26C2108-D3D0-4358-8634-2076E44BF0F9}" srcOrd="0" destOrd="0" presId="urn:microsoft.com/office/officeart/2009/3/layout/PieProcess"/>
    <dgm:cxn modelId="{C42AB579-E5A7-4BA6-BCAF-9D88B3E578DA}" type="presParOf" srcId="{383E0226-F954-4141-9299-44584F5C267C}" destId="{ED82304F-CA27-4F75-AD7B-CCD41FC51F1A}" srcOrd="1" destOrd="0" presId="urn:microsoft.com/office/officeart/2009/3/layout/PieProcess"/>
    <dgm:cxn modelId="{EDEA2590-7D3D-42C0-AF35-0D4A09A6B6A4}" type="presParOf" srcId="{383E0226-F954-4141-9299-44584F5C267C}" destId="{F432D52F-A75D-40CB-9BEF-20518D51BB07}" srcOrd="2" destOrd="0" presId="urn:microsoft.com/office/officeart/2009/3/layout/PieProcess"/>
    <dgm:cxn modelId="{F4CF2E1B-0C9F-49E1-A87E-DAB9EB6286CD}" type="presParOf" srcId="{2BCDA50D-6FD9-4E17-9BA0-C9ACB6DC68AB}" destId="{597CA489-FAF8-4413-8363-DBD8BA5FFA11}" srcOrd="9" destOrd="0" presId="urn:microsoft.com/office/officeart/2009/3/layout/PieProcess"/>
    <dgm:cxn modelId="{F9BDBA94-76A4-4EB6-93A2-FA838A3E4308}" type="presParOf" srcId="{2BCDA50D-6FD9-4E17-9BA0-C9ACB6DC68AB}" destId="{14C02E89-DC50-4D59-B954-D6D13191FE24}" srcOrd="10" destOrd="0" presId="urn:microsoft.com/office/officeart/2009/3/layout/PieProcess"/>
    <dgm:cxn modelId="{D2D6C2D7-CCD6-48C7-93B4-0FF9B32A7086}" type="presParOf" srcId="{14C02E89-DC50-4D59-B954-D6D13191FE24}" destId="{1AAD5A8B-3F90-45C6-8119-ABE293921CE3}"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7F0B4-A46A-43D6-8ECA-180903BAE0E4}">
      <dsp:nvSpPr>
        <dsp:cNvPr id="0" name=""/>
        <dsp:cNvSpPr/>
      </dsp:nvSpPr>
      <dsp:spPr>
        <a:xfrm>
          <a:off x="2739" y="280066"/>
          <a:ext cx="2944784" cy="3464452"/>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46638E4E-FD0A-4C59-BEF8-BD1BE0FFC5C1}">
      <dsp:nvSpPr>
        <dsp:cNvPr id="0" name=""/>
        <dsp:cNvSpPr/>
      </dsp:nvSpPr>
      <dsp:spPr>
        <a:xfrm>
          <a:off x="9662521" y="0"/>
          <a:ext cx="2529478" cy="252948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3BBA39-A6B7-47C8-AE60-95D2141F5D0D}">
      <dsp:nvSpPr>
        <dsp:cNvPr id="0" name=""/>
        <dsp:cNvSpPr/>
      </dsp:nvSpPr>
      <dsp:spPr>
        <a:xfrm>
          <a:off x="387737" y="1483424"/>
          <a:ext cx="2650306" cy="1766616"/>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lvl="0" algn="ctr" defTabSz="1955800">
            <a:lnSpc>
              <a:spcPts val="600"/>
            </a:lnSpc>
            <a:spcBef>
              <a:spcPct val="0"/>
            </a:spcBef>
            <a:spcAft>
              <a:spcPts val="1200"/>
            </a:spcAft>
          </a:pPr>
          <a:r>
            <a:rPr lang="en-US" sz="4400" kern="1200" dirty="0" smtClean="0">
              <a:solidFill>
                <a:schemeClr val="accent2"/>
              </a:solidFill>
            </a:rPr>
            <a:t>______</a:t>
          </a:r>
        </a:p>
        <a:p>
          <a:pPr lvl="0" algn="ctr" defTabSz="1955800">
            <a:lnSpc>
              <a:spcPct val="90000"/>
            </a:lnSpc>
            <a:spcBef>
              <a:spcPct val="0"/>
            </a:spcBef>
            <a:spcAft>
              <a:spcPct val="35000"/>
            </a:spcAft>
          </a:pPr>
          <a:r>
            <a:rPr lang="en-US" sz="2000" kern="1200" dirty="0" smtClean="0">
              <a:solidFill>
                <a:schemeClr val="tx1"/>
              </a:solidFill>
            </a:rPr>
            <a:t>Senior Policy Advisor</a:t>
          </a:r>
          <a:endParaRPr lang="en-US" sz="2000" kern="1200" dirty="0">
            <a:solidFill>
              <a:schemeClr val="tx1"/>
            </a:solidFill>
          </a:endParaRPr>
        </a:p>
      </dsp:txBody>
      <dsp:txXfrm>
        <a:off x="387737" y="1483424"/>
        <a:ext cx="2650306" cy="1766616"/>
      </dsp:txXfrm>
    </dsp:sp>
    <dsp:sp modelId="{39EFB33A-A95F-48B4-AF43-2DD7858B3D98}">
      <dsp:nvSpPr>
        <dsp:cNvPr id="0" name=""/>
        <dsp:cNvSpPr/>
      </dsp:nvSpPr>
      <dsp:spPr>
        <a:xfrm>
          <a:off x="283593" y="678671"/>
          <a:ext cx="2858593" cy="930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Jason McGill, JD</a:t>
          </a:r>
          <a:endParaRPr lang="en-US" sz="2400" b="1" kern="1200" dirty="0">
            <a:solidFill>
              <a:schemeClr val="tx1"/>
            </a:solidFill>
          </a:endParaRPr>
        </a:p>
      </dsp:txBody>
      <dsp:txXfrm>
        <a:off x="283593" y="678671"/>
        <a:ext cx="2858593" cy="930990"/>
      </dsp:txXfrm>
    </dsp:sp>
    <dsp:sp modelId="{C4712042-EE30-46AF-AE94-3F7C992A7B5B}">
      <dsp:nvSpPr>
        <dsp:cNvPr id="0" name=""/>
        <dsp:cNvSpPr/>
      </dsp:nvSpPr>
      <dsp:spPr>
        <a:xfrm>
          <a:off x="4094435" y="319255"/>
          <a:ext cx="2944784" cy="3464452"/>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397C8B2E-0269-4CC0-AF36-D551D5FC3BCE}">
      <dsp:nvSpPr>
        <dsp:cNvPr id="0" name=""/>
        <dsp:cNvSpPr/>
      </dsp:nvSpPr>
      <dsp:spPr>
        <a:xfrm>
          <a:off x="9662521" y="0"/>
          <a:ext cx="2529478" cy="252948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D08292-C2BE-4523-8398-D68F97B8FC49}">
      <dsp:nvSpPr>
        <dsp:cNvPr id="0" name=""/>
        <dsp:cNvSpPr/>
      </dsp:nvSpPr>
      <dsp:spPr>
        <a:xfrm>
          <a:off x="3394345" y="1512798"/>
          <a:ext cx="2315837" cy="1451374"/>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lvl="0" algn="ctr" defTabSz="1955800">
            <a:lnSpc>
              <a:spcPts val="600"/>
            </a:lnSpc>
            <a:spcBef>
              <a:spcPct val="0"/>
            </a:spcBef>
            <a:spcAft>
              <a:spcPts val="1200"/>
            </a:spcAft>
          </a:pPr>
          <a:r>
            <a:rPr lang="en-US" sz="4400" kern="1200" dirty="0" smtClean="0">
              <a:solidFill>
                <a:schemeClr val="accent2"/>
              </a:solidFill>
            </a:rPr>
            <a:t>_____</a:t>
          </a:r>
        </a:p>
        <a:p>
          <a:pPr lvl="0" algn="ctr" defTabSz="1955800">
            <a:lnSpc>
              <a:spcPct val="90000"/>
            </a:lnSpc>
            <a:spcBef>
              <a:spcPct val="0"/>
            </a:spcBef>
            <a:spcAft>
              <a:spcPct val="35000"/>
            </a:spcAft>
          </a:pPr>
          <a:r>
            <a:rPr lang="en-US" sz="2000" kern="1200" dirty="0" smtClean="0">
              <a:solidFill>
                <a:schemeClr val="tx1"/>
              </a:solidFill>
            </a:rPr>
            <a:t>State Health Officer</a:t>
          </a:r>
          <a:endParaRPr lang="en-US" sz="2000" kern="1200" dirty="0">
            <a:solidFill>
              <a:schemeClr val="tx1"/>
            </a:solidFill>
          </a:endParaRPr>
        </a:p>
      </dsp:txBody>
      <dsp:txXfrm>
        <a:off x="3394345" y="1512798"/>
        <a:ext cx="2315837" cy="1451374"/>
      </dsp:txXfrm>
    </dsp:sp>
    <dsp:sp modelId="{D50E7959-5389-4AAE-9C32-E6F1F812731C}">
      <dsp:nvSpPr>
        <dsp:cNvPr id="0" name=""/>
        <dsp:cNvSpPr/>
      </dsp:nvSpPr>
      <dsp:spPr>
        <a:xfrm>
          <a:off x="3080297" y="695616"/>
          <a:ext cx="3285982" cy="93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Kathy Lofy, MD</a:t>
          </a:r>
          <a:endParaRPr lang="en-US" sz="2400" b="1" kern="1200" dirty="0">
            <a:solidFill>
              <a:schemeClr val="accent1"/>
            </a:solidFill>
          </a:endParaRPr>
        </a:p>
      </dsp:txBody>
      <dsp:txXfrm>
        <a:off x="3080297" y="695616"/>
        <a:ext cx="3285982" cy="932719"/>
      </dsp:txXfrm>
    </dsp:sp>
    <dsp:sp modelId="{F34DEA79-33D9-4708-9F30-48FDD207AA5A}">
      <dsp:nvSpPr>
        <dsp:cNvPr id="0" name=""/>
        <dsp:cNvSpPr/>
      </dsp:nvSpPr>
      <dsp:spPr>
        <a:xfrm>
          <a:off x="8715303" y="326799"/>
          <a:ext cx="2944784" cy="3464452"/>
        </a:xfrm>
        <a:prstGeom prst="rect">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0A3CFA5-84A3-4598-8D15-EAE219E033DE}">
      <dsp:nvSpPr>
        <dsp:cNvPr id="0" name=""/>
        <dsp:cNvSpPr/>
      </dsp:nvSpPr>
      <dsp:spPr>
        <a:xfrm>
          <a:off x="9662521" y="288266"/>
          <a:ext cx="2529478" cy="2322828"/>
        </a:xfrm>
        <a:prstGeom prst="ellipse">
          <a:avLst/>
        </a:prstGeom>
        <a:solidFill>
          <a:schemeClr val="bg1">
            <a:alpha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140C83-3116-47C6-AE67-9D5E242E85F3}">
      <dsp:nvSpPr>
        <dsp:cNvPr id="0" name=""/>
        <dsp:cNvSpPr/>
      </dsp:nvSpPr>
      <dsp:spPr>
        <a:xfrm>
          <a:off x="6421080" y="1503311"/>
          <a:ext cx="3315957" cy="139014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0">
          <a:noAutofit/>
        </a:bodyPr>
        <a:lstStyle/>
        <a:p>
          <a:pPr lvl="0" algn="ctr" defTabSz="1955800">
            <a:lnSpc>
              <a:spcPts val="600"/>
            </a:lnSpc>
            <a:spcBef>
              <a:spcPct val="0"/>
            </a:spcBef>
            <a:spcAft>
              <a:spcPts val="1200"/>
            </a:spcAft>
          </a:pPr>
          <a:r>
            <a:rPr lang="en-US" sz="4400" b="0" kern="1200" dirty="0" smtClean="0">
              <a:solidFill>
                <a:schemeClr val="accent2"/>
              </a:solidFill>
            </a:rPr>
            <a:t>______</a:t>
          </a:r>
          <a:endParaRPr lang="en-US" sz="4400" b="0" kern="1200" dirty="0"/>
        </a:p>
        <a:p>
          <a:pPr lvl="0" algn="ctr" defTabSz="889000">
            <a:lnSpc>
              <a:spcPct val="90000"/>
            </a:lnSpc>
            <a:spcBef>
              <a:spcPct val="0"/>
            </a:spcBef>
            <a:spcAft>
              <a:spcPct val="35000"/>
            </a:spcAft>
          </a:pPr>
          <a:r>
            <a:rPr lang="en-US" sz="2000" kern="1200" dirty="0" smtClean="0">
              <a:solidFill>
                <a:schemeClr val="tx1"/>
              </a:solidFill>
            </a:rPr>
            <a:t>Deputy Chief Medical Officer,</a:t>
          </a:r>
          <a:br>
            <a:rPr lang="en-US" sz="2000" kern="1200" dirty="0" smtClean="0">
              <a:solidFill>
                <a:schemeClr val="tx1"/>
              </a:solidFill>
            </a:rPr>
          </a:br>
          <a:r>
            <a:rPr lang="en-US" sz="2000" kern="1200" dirty="0" smtClean="0">
              <a:solidFill>
                <a:schemeClr val="tx1"/>
              </a:solidFill>
            </a:rPr>
            <a:t>Clinical Quality and Care Transformation</a:t>
          </a:r>
        </a:p>
        <a:p>
          <a:pPr lvl="0" algn="ctr" defTabSz="889000">
            <a:lnSpc>
              <a:spcPct val="90000"/>
            </a:lnSpc>
            <a:spcBef>
              <a:spcPct val="0"/>
            </a:spcBef>
            <a:spcAft>
              <a:spcPct val="35000"/>
            </a:spcAft>
          </a:pPr>
          <a:endParaRPr lang="en-US" sz="2000" kern="1200" dirty="0" smtClean="0">
            <a:solidFill>
              <a:schemeClr val="tx1"/>
            </a:solidFill>
          </a:endParaRPr>
        </a:p>
      </dsp:txBody>
      <dsp:txXfrm>
        <a:off x="6421080" y="1503311"/>
        <a:ext cx="3315957" cy="1390149"/>
      </dsp:txXfrm>
    </dsp:sp>
    <dsp:sp modelId="{B7DF9585-355C-4006-B88C-A0A63609B21A}">
      <dsp:nvSpPr>
        <dsp:cNvPr id="0" name=""/>
        <dsp:cNvSpPr/>
      </dsp:nvSpPr>
      <dsp:spPr>
        <a:xfrm>
          <a:off x="6007738" y="687146"/>
          <a:ext cx="4003128" cy="932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Charissa Fotinos, MD, MSc</a:t>
          </a:r>
          <a:endParaRPr lang="en-US" sz="2400" b="1" kern="1200" dirty="0">
            <a:solidFill>
              <a:schemeClr val="accent1"/>
            </a:solidFill>
          </a:endParaRPr>
        </a:p>
      </dsp:txBody>
      <dsp:txXfrm>
        <a:off x="6007738" y="687146"/>
        <a:ext cx="4003128" cy="932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0.50771</cdr:x>
      <cdr:y>0.61665</cdr:y>
    </cdr:from>
    <cdr:to>
      <cdr:x>0.64339</cdr:x>
      <cdr:y>0.82218</cdr:y>
    </cdr:to>
    <cdr:sp macro="" textlink="">
      <cdr:nvSpPr>
        <cdr:cNvPr id="2" name="TextBox 1"/>
        <cdr:cNvSpPr txBox="1"/>
      </cdr:nvSpPr>
      <cdr:spPr>
        <a:xfrm xmlns:a="http://schemas.openxmlformats.org/drawingml/2006/main">
          <a:off x="3421505" y="274344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t>Psycho-stimulant</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0.62069</cdr:x>
      <cdr:y>0.133</cdr:y>
    </cdr:from>
    <cdr:to>
      <cdr:x>1</cdr:x>
      <cdr:y>0.34913</cdr:y>
    </cdr:to>
    <cdr:sp macro="" textlink="">
      <cdr:nvSpPr>
        <cdr:cNvPr id="2" name="TextBox 1"/>
        <cdr:cNvSpPr txBox="1"/>
      </cdr:nvSpPr>
      <cdr:spPr>
        <a:xfrm xmlns:a="http://schemas.openxmlformats.org/drawingml/2006/main">
          <a:off x="4114800" y="609600"/>
          <a:ext cx="2514600" cy="990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0.62069</cdr:x>
      <cdr:y>0.133</cdr:y>
    </cdr:from>
    <cdr:to>
      <cdr:x>1</cdr:x>
      <cdr:y>0.31588</cdr:y>
    </cdr:to>
    <cdr:sp macro="" textlink="">
      <cdr:nvSpPr>
        <cdr:cNvPr id="3" name="TextBox 2"/>
        <cdr:cNvSpPr txBox="1"/>
      </cdr:nvSpPr>
      <cdr:spPr>
        <a:xfrm xmlns:a="http://schemas.openxmlformats.org/drawingml/2006/main">
          <a:off x="5410200" y="609600"/>
          <a:ext cx="2514600" cy="838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0.08179</cdr:x>
      <cdr:y>0.12347</cdr:y>
    </cdr:from>
    <cdr:to>
      <cdr:x>0.49691</cdr:x>
      <cdr:y>0.22729</cdr:y>
    </cdr:to>
    <cdr:sp macro="" textlink="">
      <cdr:nvSpPr>
        <cdr:cNvPr id="2" name="TextBox 1"/>
        <cdr:cNvSpPr txBox="1"/>
      </cdr:nvSpPr>
      <cdr:spPr>
        <a:xfrm xmlns:a="http://schemas.openxmlformats.org/drawingml/2006/main">
          <a:off x="673100" y="558800"/>
          <a:ext cx="3416300" cy="469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F2C61B-21B2-4DA6-B8B3-F76571739C6B}" type="datetimeFigureOut">
              <a:rPr lang="en-US" smtClean="0"/>
              <a:t>9/21/2018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492E0B-5BAA-43B7-8F48-3C44F32B5B07}" type="slidenum">
              <a:rPr lang="en-US" smtClean="0"/>
              <a:t>‹#›</a:t>
            </a:fld>
            <a:endParaRPr lang="en-US" dirty="0"/>
          </a:p>
        </p:txBody>
      </p:sp>
    </p:spTree>
    <p:extLst>
      <p:ext uri="{BB962C8B-B14F-4D97-AF65-F5344CB8AC3E}">
        <p14:creationId xmlns:p14="http://schemas.microsoft.com/office/powerpoint/2010/main" val="33042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1</a:t>
            </a:fld>
            <a:endParaRPr lang="en-US" dirty="0"/>
          </a:p>
        </p:txBody>
      </p:sp>
    </p:spTree>
    <p:extLst>
      <p:ext uri="{BB962C8B-B14F-4D97-AF65-F5344CB8AC3E}">
        <p14:creationId xmlns:p14="http://schemas.microsoft.com/office/powerpoint/2010/main" val="36870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11FA00-1B84-48EC-B428-CD4C02704FCB}" type="slidenum">
              <a:rPr lang="en-US" smtClean="0"/>
              <a:t>17</a:t>
            </a:fld>
            <a:endParaRPr lang="en-US" dirty="0"/>
          </a:p>
        </p:txBody>
      </p:sp>
    </p:spTree>
    <p:extLst>
      <p:ext uri="{BB962C8B-B14F-4D97-AF65-F5344CB8AC3E}">
        <p14:creationId xmlns:p14="http://schemas.microsoft.com/office/powerpoint/2010/main" val="214518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3B9AA0-85FB-40D8-8E1B-45F1AC09201C}" type="slidenum">
              <a:rPr lang="en-US" smtClean="0"/>
              <a:t>19</a:t>
            </a:fld>
            <a:endParaRPr lang="en-US"/>
          </a:p>
        </p:txBody>
      </p:sp>
    </p:spTree>
    <p:extLst>
      <p:ext uri="{BB962C8B-B14F-4D97-AF65-F5344CB8AC3E}">
        <p14:creationId xmlns:p14="http://schemas.microsoft.com/office/powerpoint/2010/main" val="600609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937409">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D00E4505-EBBD-4680-8E60-5C2C1ADD91B2}" type="slidenum">
              <a:rPr lang="en-US" smtClean="0"/>
              <a:t>20</a:t>
            </a:fld>
            <a:endParaRPr lang="en-US" dirty="0"/>
          </a:p>
        </p:txBody>
      </p:sp>
    </p:spTree>
    <p:extLst>
      <p:ext uri="{BB962C8B-B14F-4D97-AF65-F5344CB8AC3E}">
        <p14:creationId xmlns:p14="http://schemas.microsoft.com/office/powerpoint/2010/main" val="108682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3B9AA0-85FB-40D8-8E1B-45F1AC09201C}" type="slidenum">
              <a:rPr lang="en-US" smtClean="0"/>
              <a:t>22</a:t>
            </a:fld>
            <a:endParaRPr lang="en-US"/>
          </a:p>
        </p:txBody>
      </p:sp>
    </p:spTree>
    <p:extLst>
      <p:ext uri="{BB962C8B-B14F-4D97-AF65-F5344CB8AC3E}">
        <p14:creationId xmlns:p14="http://schemas.microsoft.com/office/powerpoint/2010/main" val="1669218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Michael – </a:t>
            </a:r>
          </a:p>
          <a:p>
            <a:pPr defTabSz="949478">
              <a:defRPr/>
            </a:pPr>
            <a:r>
              <a:rPr lang="en-US" dirty="0"/>
              <a:t>Rates of use appear to be dropping in 8</a:t>
            </a:r>
            <a:r>
              <a:rPr lang="en-US" baseline="30000" dirty="0"/>
              <a:t>th</a:t>
            </a:r>
            <a:r>
              <a:rPr lang="en-US" dirty="0"/>
              <a:t>, 10</a:t>
            </a:r>
            <a:r>
              <a:rPr lang="en-US" baseline="30000" dirty="0"/>
              <a:t>th</a:t>
            </a:r>
            <a:r>
              <a:rPr lang="en-US" dirty="0"/>
              <a:t> and 12</a:t>
            </a:r>
            <a:r>
              <a:rPr lang="en-US" baseline="30000" dirty="0"/>
              <a:t>th</a:t>
            </a:r>
            <a:r>
              <a:rPr lang="en-US" dirty="0"/>
              <a:t> graders.  Which is great news, and may be showing the effect of our prevention strategies.</a:t>
            </a:r>
          </a:p>
          <a:p>
            <a:endParaRPr lang="en-US" dirty="0" smtClean="0"/>
          </a:p>
          <a:p>
            <a:r>
              <a:rPr lang="en-US" dirty="0" smtClean="0"/>
              <a:t>The chart shows that use has been</a:t>
            </a:r>
            <a:r>
              <a:rPr lang="en-US" baseline="0" dirty="0" smtClean="0"/>
              <a:t> </a:t>
            </a:r>
            <a:r>
              <a:rPr lang="en-US" dirty="0" smtClean="0"/>
              <a:t>reduced</a:t>
            </a:r>
            <a:r>
              <a:rPr lang="en-US" baseline="0" dirty="0" smtClean="0"/>
              <a:t> </a:t>
            </a:r>
            <a:r>
              <a:rPr lang="en-US" dirty="0" smtClean="0"/>
              <a:t>by one-half across all grades since</a:t>
            </a:r>
            <a:r>
              <a:rPr lang="en-US" baseline="0" dirty="0" smtClean="0"/>
              <a:t> 2006</a:t>
            </a:r>
            <a:r>
              <a:rPr lang="en-US" dirty="0" smtClean="0"/>
              <a:t>. The 8th grade use was at 4% in 2008, and 2% in 2016. The 10th grade use was at 10% in 2006, and 4% in 2016. The 12th grade use was at 12% in 2006, and 5% in 2016.</a:t>
            </a:r>
          </a:p>
          <a:p>
            <a:endParaRPr lang="en-US" dirty="0" smtClean="0"/>
          </a:p>
          <a:p>
            <a:r>
              <a:rPr lang="en-US" dirty="0" smtClean="0"/>
              <a:t>Although</a:t>
            </a:r>
            <a:r>
              <a:rPr lang="en-US" baseline="0" dirty="0" smtClean="0"/>
              <a:t> we don’t collect 30 day heroin use on the HYS,  lifetime use by 8</a:t>
            </a:r>
            <a:r>
              <a:rPr lang="en-US" baseline="30000" dirty="0" smtClean="0"/>
              <a:t>th</a:t>
            </a:r>
            <a:r>
              <a:rPr lang="en-US" baseline="0" dirty="0" smtClean="0"/>
              <a:t>, 10</a:t>
            </a:r>
            <a:r>
              <a:rPr lang="en-US" baseline="30000" dirty="0" smtClean="0"/>
              <a:t>th</a:t>
            </a:r>
            <a:r>
              <a:rPr lang="en-US" baseline="0" dirty="0" smtClean="0"/>
              <a:t> and 12</a:t>
            </a:r>
            <a:r>
              <a:rPr lang="en-US" baseline="30000" dirty="0" smtClean="0"/>
              <a:t>th</a:t>
            </a:r>
            <a:r>
              <a:rPr lang="en-US" baseline="0" dirty="0" smtClean="0"/>
              <a:t> grades is 4% or less. </a:t>
            </a:r>
            <a:endParaRPr lang="en-US" dirty="0" smtClean="0"/>
          </a:p>
          <a:p>
            <a:endParaRPr lang="en-US" dirty="0" smtClean="0"/>
          </a:p>
          <a:p>
            <a:r>
              <a:rPr lang="en-US" dirty="0" smtClean="0"/>
              <a:t>These reductions are thought to be attributed not only</a:t>
            </a:r>
            <a:r>
              <a:rPr lang="en-US" baseline="0" dirty="0" smtClean="0"/>
              <a:t> to youth prevention efforts, but also to </a:t>
            </a:r>
            <a:r>
              <a:rPr lang="en-US" dirty="0" smtClean="0"/>
              <a:t>the greater expense in buying pain killers on the street. These costs are likely to climb as the Prescription Drug Monitoring Program comes into full implementation across the state. There is emerging evidence that people addicted to pain relievers will turn to obtaining and using heroin, which is considerably less expensive.</a:t>
            </a:r>
          </a:p>
          <a:p>
            <a:endParaRPr lang="en-US" dirty="0" smtClean="0"/>
          </a:p>
          <a:p>
            <a:pPr defTabSz="949478">
              <a:defRPr/>
            </a:pPr>
            <a:r>
              <a:rPr lang="en-US" dirty="0"/>
              <a:t>We are also happy to report that rates of heroin and prescription pain killer abuse are also dropping among young adults ages 18-25 years old according to our statewide young adult survey.  (this is different than heroin related overdose deaths)</a:t>
            </a:r>
            <a:endParaRPr lang="en-US" dirty="0" smtClean="0"/>
          </a:p>
          <a:p>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23</a:t>
            </a:fld>
            <a:endParaRPr lang="en-US" dirty="0"/>
          </a:p>
        </p:txBody>
      </p:sp>
    </p:spTree>
    <p:extLst>
      <p:ext uri="{BB962C8B-B14F-4D97-AF65-F5344CB8AC3E}">
        <p14:creationId xmlns:p14="http://schemas.microsoft.com/office/powerpoint/2010/main" val="40078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7231A-2F85-4159-A938-F531350F971C}" type="slidenum">
              <a:rPr lang="en-US" smtClean="0"/>
              <a:t>24</a:t>
            </a:fld>
            <a:endParaRPr lang="en-US" dirty="0"/>
          </a:p>
        </p:txBody>
      </p:sp>
    </p:spTree>
    <p:extLst>
      <p:ext uri="{BB962C8B-B14F-4D97-AF65-F5344CB8AC3E}">
        <p14:creationId xmlns:p14="http://schemas.microsoft.com/office/powerpoint/2010/main" val="258281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Charissa - </a:t>
            </a:r>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25</a:t>
            </a:fld>
            <a:endParaRPr lang="en-US" dirty="0"/>
          </a:p>
        </p:txBody>
      </p:sp>
    </p:spTree>
    <p:extLst>
      <p:ext uri="{BB962C8B-B14F-4D97-AF65-F5344CB8AC3E}">
        <p14:creationId xmlns:p14="http://schemas.microsoft.com/office/powerpoint/2010/main" val="416067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Charissa –</a:t>
            </a:r>
          </a:p>
          <a:p>
            <a:endParaRPr lang="en-US" dirty="0" smtClean="0"/>
          </a:p>
          <a:p>
            <a:r>
              <a:rPr lang="en-US" dirty="0" smtClean="0"/>
              <a:t>Many</a:t>
            </a:r>
            <a:r>
              <a:rPr lang="en-US" baseline="0" dirty="0" smtClean="0"/>
              <a:t> more people would like treatment than are currently getting it.</a:t>
            </a:r>
          </a:p>
          <a:p>
            <a:endParaRPr lang="en-US" baseline="0" dirty="0" smtClean="0"/>
          </a:p>
          <a:p>
            <a:r>
              <a:rPr lang="en-US" baseline="0" dirty="0" smtClean="0"/>
              <a:t>56% would like methadone, buprenorphine or naltrexone treatment</a:t>
            </a:r>
          </a:p>
          <a:p>
            <a:r>
              <a:rPr lang="en-US" baseline="0" dirty="0" smtClean="0"/>
              <a:t>39% would like detox</a:t>
            </a:r>
          </a:p>
          <a:p>
            <a:r>
              <a:rPr lang="en-US" baseline="0" dirty="0" smtClean="0"/>
              <a:t>34% would like 1:1 counseling for addiction</a:t>
            </a:r>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26</a:t>
            </a:fld>
            <a:endParaRPr lang="en-US" dirty="0"/>
          </a:p>
        </p:txBody>
      </p:sp>
    </p:spTree>
    <p:extLst>
      <p:ext uri="{BB962C8B-B14F-4D97-AF65-F5344CB8AC3E}">
        <p14:creationId xmlns:p14="http://schemas.microsoft.com/office/powerpoint/2010/main" val="1392759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Charissa – </a:t>
            </a:r>
          </a:p>
          <a:p>
            <a:endParaRPr lang="en-US" dirty="0" smtClean="0"/>
          </a:p>
        </p:txBody>
      </p:sp>
      <p:sp>
        <p:nvSpPr>
          <p:cNvPr id="4" name="Slide Number Placeholder 3"/>
          <p:cNvSpPr>
            <a:spLocks noGrp="1"/>
          </p:cNvSpPr>
          <p:nvPr>
            <p:ph type="sldNum" sz="quarter" idx="10"/>
          </p:nvPr>
        </p:nvSpPr>
        <p:spPr/>
        <p:txBody>
          <a:bodyPr/>
          <a:lstStyle/>
          <a:p>
            <a:fld id="{0AE5CE95-D67D-4413-993E-E5657B328261}" type="slidenum">
              <a:rPr lang="en-US" smtClean="0"/>
              <a:t>27</a:t>
            </a:fld>
            <a:endParaRPr lang="en-US" dirty="0"/>
          </a:p>
        </p:txBody>
      </p:sp>
    </p:spTree>
    <p:extLst>
      <p:ext uri="{BB962C8B-B14F-4D97-AF65-F5344CB8AC3E}">
        <p14:creationId xmlns:p14="http://schemas.microsoft.com/office/powerpoint/2010/main" val="1863867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A7231A-2F85-4159-A938-F531350F971C}" type="slidenum">
              <a:rPr lang="en-US" smtClean="0"/>
              <a:t>28</a:t>
            </a:fld>
            <a:endParaRPr lang="en-US" dirty="0"/>
          </a:p>
        </p:txBody>
      </p:sp>
    </p:spTree>
    <p:extLst>
      <p:ext uri="{BB962C8B-B14F-4D97-AF65-F5344CB8AC3E}">
        <p14:creationId xmlns:p14="http://schemas.microsoft.com/office/powerpoint/2010/main" val="80498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2</a:t>
            </a:fld>
            <a:endParaRPr lang="en-US" dirty="0"/>
          </a:p>
        </p:txBody>
      </p:sp>
    </p:spTree>
    <p:extLst>
      <p:ext uri="{BB962C8B-B14F-4D97-AF65-F5344CB8AC3E}">
        <p14:creationId xmlns:p14="http://schemas.microsoft.com/office/powerpoint/2010/main" val="3559965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B1743-164B-4375-A3F1-14813B6817AB}" type="slidenum">
              <a:rPr lang="en-US" smtClean="0"/>
              <a:t>29</a:t>
            </a:fld>
            <a:endParaRPr lang="en-US" dirty="0"/>
          </a:p>
        </p:txBody>
      </p:sp>
    </p:spTree>
    <p:extLst>
      <p:ext uri="{BB962C8B-B14F-4D97-AF65-F5344CB8AC3E}">
        <p14:creationId xmlns:p14="http://schemas.microsoft.com/office/powerpoint/2010/main" val="1475348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Budget: </a:t>
            </a:r>
          </a:p>
          <a:p>
            <a:pPr lvl="1"/>
            <a:r>
              <a:rPr lang="en-US" sz="1800" dirty="0" smtClean="0"/>
              <a:t>Hub and spoke opioid treatment network expansion $2.315 NGF $4.630 Total (DSHS)</a:t>
            </a:r>
          </a:p>
          <a:p>
            <a:pPr lvl="1"/>
            <a:r>
              <a:rPr lang="en-US" sz="1800" dirty="0" smtClean="0"/>
              <a:t>Medication Assisted Treatment (MAT) Medicaid rate increase $1.214 NGF $6.156 Total (HCA)</a:t>
            </a:r>
          </a:p>
          <a:p>
            <a:pPr lvl="1"/>
            <a:r>
              <a:rPr lang="en-US" sz="1800" dirty="0" smtClean="0"/>
              <a:t>More Assisted Outpatient Treatment (AOT) $437 NGF $1,041 Total (in addition to extra mental health AOT $290 NGF $691</a:t>
            </a:r>
          </a:p>
          <a:p>
            <a:pPr lvl="1"/>
            <a:r>
              <a:rPr lang="en-US" sz="1800" dirty="0" smtClean="0"/>
              <a:t>Naloxone distribution, the opioid overdose reversal medication $864 Total (DSHS)</a:t>
            </a:r>
          </a:p>
          <a:p>
            <a:pPr lvl="1"/>
            <a:r>
              <a:rPr lang="en-US" sz="1800" dirty="0" smtClean="0"/>
              <a:t>Pregnancy supports for prevention and treatment for people with opioid use disorder (PCAP) $417 NGF $687 Total (DSHS)</a:t>
            </a:r>
          </a:p>
          <a:p>
            <a:pPr lvl="1"/>
            <a:r>
              <a:rPr lang="en-US" sz="1800" dirty="0" smtClean="0"/>
              <a:t>Grant program for Tribal nation specific strategies to treat and prevent opioid use disorder $1.5M Total (DSHS)</a:t>
            </a:r>
          </a:p>
          <a:p>
            <a:pPr lvl="1"/>
            <a:r>
              <a:rPr lang="en-US" sz="1800" dirty="0" smtClean="0"/>
              <a:t>MAT real time tracking along with public messaging through the recovery hotline and training supports $1.3M Total</a:t>
            </a:r>
          </a:p>
          <a:p>
            <a:pPr lvl="1"/>
            <a:r>
              <a:rPr lang="en-US" sz="1800" dirty="0" smtClean="0"/>
              <a:t>Drug take back program public messaging and supports $1.12M Total (DSHS)</a:t>
            </a:r>
          </a:p>
          <a:p>
            <a:pPr lvl="1"/>
            <a:r>
              <a:rPr lang="en-US" sz="1800" dirty="0" smtClean="0"/>
              <a:t>Youth drug prevention funding to continue our successful program in high need areas $1.65M Total (DSHS)</a:t>
            </a:r>
          </a:p>
          <a:p>
            <a:pPr lvl="1"/>
            <a:r>
              <a:rPr lang="en-US" sz="1800" dirty="0" smtClean="0"/>
              <a:t>Substance use disorder peer support counseling services $806 Total (DSHS)</a:t>
            </a:r>
          </a:p>
          <a:p>
            <a:pPr lvl="1"/>
            <a:r>
              <a:rPr lang="en-US" sz="1800" dirty="0" smtClean="0"/>
              <a:t>Statewide electronic emergency data system to report overdoses and near overdoses $300 NGF $996</a:t>
            </a:r>
          </a:p>
          <a:p>
            <a:pPr lvl="1"/>
            <a:r>
              <a:rPr lang="en-US" sz="1800" dirty="0" smtClean="0"/>
              <a:t>Improves the Prescription Monitoring Program to integrate with provider electronic health systems $160 Total</a:t>
            </a:r>
          </a:p>
          <a:p>
            <a:pPr lvl="1"/>
            <a:r>
              <a:rPr lang="en-US" sz="1800" dirty="0" smtClean="0"/>
              <a:t>Medication Assisted Treatment and Naloxone for people on probation with opioid use disorder  $90 NGF $90 Total</a:t>
            </a:r>
          </a:p>
          <a:p>
            <a:pPr lvl="1"/>
            <a:r>
              <a:rPr lang="en-US" sz="1800" dirty="0" smtClean="0"/>
              <a:t>Supports for the state Toxicology lab ($1.032M funding shared with other lab services)</a:t>
            </a:r>
          </a:p>
          <a:p>
            <a:pPr lvl="1"/>
            <a:r>
              <a:rPr lang="en-US" sz="1800" dirty="0" smtClean="0"/>
              <a:t>Expands eligibility for housing supports ($59 Total (DSHS)</a:t>
            </a:r>
          </a:p>
          <a:p>
            <a:pPr lvl="1"/>
            <a:r>
              <a:rPr lang="en-US" sz="1800" dirty="0" smtClean="0"/>
              <a:t>Snohomish county program for SUD diversion from the criminal justice system $800 Total (Commerce)</a:t>
            </a:r>
          </a:p>
          <a:p>
            <a:pPr lvl="1"/>
            <a:r>
              <a:rPr lang="en-US" sz="1800" dirty="0" smtClean="0"/>
              <a:t>Higher Ed. Behavioral Health $500/$100 Total (WSAC/UW)</a:t>
            </a:r>
          </a:p>
          <a:p>
            <a:pPr lvl="1"/>
            <a:r>
              <a:rPr lang="en-US" sz="1800" dirty="0" smtClean="0"/>
              <a:t>Behavioral Health Organization enhancement to improve diversion opportunities $23.09M NGF and $63.3M Total (DSHS)</a:t>
            </a:r>
          </a:p>
          <a:p>
            <a:endParaRPr lang="en-US" dirty="0"/>
          </a:p>
        </p:txBody>
      </p:sp>
      <p:sp>
        <p:nvSpPr>
          <p:cNvPr id="4" name="Slide Number Placeholder 3"/>
          <p:cNvSpPr>
            <a:spLocks noGrp="1"/>
          </p:cNvSpPr>
          <p:nvPr>
            <p:ph type="sldNum" sz="quarter" idx="10"/>
          </p:nvPr>
        </p:nvSpPr>
        <p:spPr/>
        <p:txBody>
          <a:bodyPr/>
          <a:lstStyle/>
          <a:p>
            <a:fld id="{E28B1743-164B-4375-A3F1-14813B6817AB}" type="slidenum">
              <a:rPr lang="en-US" smtClean="0"/>
              <a:t>37</a:t>
            </a:fld>
            <a:endParaRPr lang="en-US" dirty="0"/>
          </a:p>
        </p:txBody>
      </p:sp>
    </p:spTree>
    <p:extLst>
      <p:ext uri="{BB962C8B-B14F-4D97-AF65-F5344CB8AC3E}">
        <p14:creationId xmlns:p14="http://schemas.microsoft.com/office/powerpoint/2010/main" val="3336927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2017, the State passed the Engrossed Substitute House Bill (ESHB) 1427, an aggregation of multiple bills.</a:t>
            </a:r>
            <a:r>
              <a:rPr lang="en-US" baseline="0" dirty="0" smtClean="0"/>
              <a:t> The bill provided language requiring the B/Cs to develop and adopt </a:t>
            </a:r>
            <a:r>
              <a:rPr lang="en-US" dirty="0" smtClean="0"/>
              <a:t>opioid prescribing rules.</a:t>
            </a:r>
            <a:r>
              <a:rPr lang="en-US" baseline="0" dirty="0" smtClean="0"/>
              <a:t> The bill language </a:t>
            </a:r>
            <a:r>
              <a:rPr lang="en-US" dirty="0" smtClean="0"/>
              <a:t>improved access to medication-assisted treatment and</a:t>
            </a:r>
            <a:r>
              <a:rPr lang="en-US" baseline="0" dirty="0" smtClean="0"/>
              <a:t> </a:t>
            </a:r>
            <a:r>
              <a:rPr lang="en-US" dirty="0" smtClean="0"/>
              <a:t>expanded access and uses of PDMP data</a:t>
            </a:r>
            <a:r>
              <a:rPr lang="en-US" baseline="0" dirty="0" smtClean="0"/>
              <a:t> including use of PMP data to send Overdose Notifications to provider whose patients have recently experienced an overdose in the emergency department.</a:t>
            </a:r>
          </a:p>
          <a:p>
            <a:endParaRPr lang="en-US" baseline="0" dirty="0" smtClean="0"/>
          </a:p>
          <a:p>
            <a:r>
              <a:rPr lang="en-US" baseline="0" dirty="0" smtClean="0"/>
              <a:t>Olympic ACH Pilot Go-Live date is 9/10/2018</a:t>
            </a:r>
          </a:p>
          <a:p>
            <a:endParaRPr lang="en-US" baseline="0" dirty="0" smtClean="0"/>
          </a:p>
          <a:p>
            <a:r>
              <a:rPr lang="en-US" baseline="0" dirty="0" smtClean="0"/>
              <a:t>For a patient receiving a diagnosis code in the Emergency Department of having an OD event EDIE will check the PMP for recent prescribers, check the pre-manage system for Primary Care Provider and send notifications via email and fax informing of the OD event.</a:t>
            </a:r>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39</a:t>
            </a:fld>
            <a:endParaRPr lang="en-US" dirty="0"/>
          </a:p>
        </p:txBody>
      </p:sp>
    </p:spTree>
    <p:extLst>
      <p:ext uri="{BB962C8B-B14F-4D97-AF65-F5344CB8AC3E}">
        <p14:creationId xmlns:p14="http://schemas.microsoft.com/office/powerpoint/2010/main" val="2313250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shows a declining trend in the proportion of patients who have received an opioid prescription each quarter during 2012 through the first quarter of 2018.  Overall, there has been about a 25% decrease in the proportion of people who have received an opioid prescription during this time period. </a:t>
            </a:r>
          </a:p>
          <a:p>
            <a:endParaRPr lang="en-US" baseline="0" dirty="0" smtClean="0"/>
          </a:p>
          <a:p>
            <a:r>
              <a:rPr lang="en-US" baseline="0" dirty="0" smtClean="0"/>
              <a:t>However, if you look at the data closer, you can see that the blue line shows about a 50% decrease in kids 10-17 years old receiving an opioid prescription and the green line shows about a 45% decrease in people 18-24 years old receiving an opioid prescription. In the first quarter of 2018, about 2% of 10-17 year olds received a prescription and about 4% of 18-24 year olds received an opioid prescription in the first quarter of 2018. </a:t>
            </a:r>
          </a:p>
          <a:p>
            <a:endParaRPr lang="en-US" baseline="0" dirty="0" smtClean="0"/>
          </a:p>
          <a:p>
            <a:r>
              <a:rPr lang="en-US" baseline="0" dirty="0" smtClean="0"/>
              <a:t>The reason that the lines for 25-44 year olds and 45-64 year olds do not show a steady decline through the entire time period is because tramadol became controlled substance in August of 2014. Declines in these age groups is not as dramatic as the younger age groups. </a:t>
            </a:r>
          </a:p>
          <a:p>
            <a:endParaRPr lang="en-US" baseline="0" dirty="0" smtClean="0"/>
          </a:p>
          <a:p>
            <a:endParaRPr lang="en-US" baseline="0" dirty="0" smtClean="0"/>
          </a:p>
          <a:p>
            <a:r>
              <a:rPr lang="en-US" baseline="0" dirty="0" smtClean="0"/>
              <a:t>0-9 yrs  (not shown) : 14.4 – 4.0        (72% decrease)</a:t>
            </a:r>
          </a:p>
          <a:p>
            <a:r>
              <a:rPr lang="en-US" baseline="0" dirty="0" smtClean="0"/>
              <a:t>10-17 yrs: 34.6 – 16.6     (52% decrease)</a:t>
            </a:r>
          </a:p>
          <a:p>
            <a:r>
              <a:rPr lang="en-US" baseline="0" dirty="0" smtClean="0"/>
              <a:t>18-24 yrs: 75.7 – 41.3     (45% decrease)</a:t>
            </a:r>
          </a:p>
          <a:p>
            <a:r>
              <a:rPr lang="en-US" baseline="0" dirty="0" smtClean="0"/>
              <a:t>25-44 yrs: 109.3 – 75.3   (XX% decrease)</a:t>
            </a:r>
          </a:p>
          <a:p>
            <a:r>
              <a:rPr lang="en-US" baseline="0" dirty="0" smtClean="0"/>
              <a:t>45-64 yrs: 151.3 -  139.9  (XX% decrease) </a:t>
            </a:r>
          </a:p>
          <a:p>
            <a:r>
              <a:rPr lang="en-US" baseline="0" dirty="0" smtClean="0"/>
              <a:t>65-74 yrs: 151.7 – 150.7  (went up to 171.0 in 2015q4 and then decreased)</a:t>
            </a:r>
          </a:p>
          <a:p>
            <a:r>
              <a:rPr lang="en-US" baseline="0" dirty="0" smtClean="0"/>
              <a:t>75+ yrs: 160.1 – 158.4   (went up to 175.0 in 2014q4 and then decreased)</a:t>
            </a:r>
          </a:p>
          <a:p>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40</a:t>
            </a:fld>
            <a:endParaRPr lang="en-US" dirty="0"/>
          </a:p>
        </p:txBody>
      </p:sp>
    </p:spTree>
    <p:extLst>
      <p:ext uri="{BB962C8B-B14F-4D97-AF65-F5344CB8AC3E}">
        <p14:creationId xmlns:p14="http://schemas.microsoft.com/office/powerpoint/2010/main" val="16526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Statewide, all overdose deaths, opioid overdose deaths and synthetic non methadone (largely fentanyl) deaths increased in 2017; </a:t>
            </a:r>
          </a:p>
          <a:p>
            <a:endParaRPr lang="en-US" dirty="0"/>
          </a:p>
          <a:p>
            <a:r>
              <a:rPr lang="en-US" dirty="0"/>
              <a:t>Psychostimulant deaths also have been increasing</a:t>
            </a:r>
          </a:p>
          <a:p>
            <a:endParaRPr lang="en-US" dirty="0"/>
          </a:p>
          <a:p>
            <a:r>
              <a:rPr lang="en-US" dirty="0"/>
              <a:t>Statewide, prescription opioid deaths have been decreasing</a:t>
            </a:r>
          </a:p>
          <a:p>
            <a:endParaRPr lang="en-US" dirty="0"/>
          </a:p>
          <a:p>
            <a:r>
              <a:rPr lang="en-US" dirty="0"/>
              <a:t>Heroin deaths have been relatively stable</a:t>
            </a:r>
          </a:p>
        </p:txBody>
      </p:sp>
      <p:sp>
        <p:nvSpPr>
          <p:cNvPr id="4" name="Slide Number Placeholder 3"/>
          <p:cNvSpPr>
            <a:spLocks noGrp="1"/>
          </p:cNvSpPr>
          <p:nvPr>
            <p:ph type="sldNum" sz="quarter" idx="10"/>
          </p:nvPr>
        </p:nvSpPr>
        <p:spPr/>
        <p:txBody>
          <a:bodyPr/>
          <a:lstStyle/>
          <a:p>
            <a:fld id="{0AE5CE95-D67D-4413-993E-E5657B328261}" type="slidenum">
              <a:rPr lang="en-US" smtClean="0"/>
              <a:t>42</a:t>
            </a:fld>
            <a:endParaRPr lang="en-US" dirty="0"/>
          </a:p>
        </p:txBody>
      </p:sp>
    </p:spTree>
    <p:extLst>
      <p:ext uri="{BB962C8B-B14F-4D97-AF65-F5344CB8AC3E}">
        <p14:creationId xmlns:p14="http://schemas.microsoft.com/office/powerpoint/2010/main" val="3209253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 of opiate overdose deaths able to classify involved illicit opiates (blue on pie chart).</a:t>
            </a:r>
          </a:p>
          <a:p>
            <a:endParaRPr lang="en-US" dirty="0"/>
          </a:p>
          <a:p>
            <a:r>
              <a:rPr lang="en-US" dirty="0"/>
              <a:t>Of opiate overdose deaths with a prescription opiate only, 145 (20% of classifiable opiate overdose deaths) did not detect another substance: psychostimulants, sedatives or toxic effects of alcohol.  An additional 63 (9%) had only sedatives detected. </a:t>
            </a:r>
          </a:p>
          <a:p>
            <a:endParaRPr lang="en-US" dirty="0"/>
          </a:p>
          <a:p>
            <a:r>
              <a:rPr lang="en-US" dirty="0"/>
              <a:t>25 opioid overdose deaths that were not able to be classified - Mamadou printed out the underlying cause of death, the multiple causes and the text. When you look at the text, 8 deaths also included mention of methamphetamine; 1 mentions acute amphetamine and opiate intoxication; 1 death mentions cocaine, 7 additional are </a:t>
            </a:r>
            <a:r>
              <a:rPr lang="en-US" dirty="0" err="1"/>
              <a:t>polydrug</a:t>
            </a:r>
            <a:r>
              <a:rPr lang="en-US" dirty="0"/>
              <a:t> (including ethanol, benzos, and other depressants)</a:t>
            </a:r>
          </a:p>
          <a:p>
            <a:endParaRPr lang="en-US" dirty="0"/>
          </a:p>
          <a:p>
            <a:r>
              <a:rPr lang="en-US" dirty="0"/>
              <a:t>More than half of opioid deaths and almost half of prescription opioid deaths are polysubstance deaths</a:t>
            </a:r>
          </a:p>
          <a:p>
            <a:pPr marL="171176" indent="-171176">
              <a:buFont typeface="Arial" panose="020B0604020202020204" pitchFamily="34" charset="0"/>
              <a:buChar char="•"/>
            </a:pPr>
            <a:r>
              <a:rPr lang="en-US" dirty="0"/>
              <a:t>Of 740 opioid deaths in 2017, 396 (54%) had a psychostimulant, sedative, alcohol or some combination of these detected from toxicological analysis.</a:t>
            </a:r>
          </a:p>
          <a:p>
            <a:pPr marL="171176" indent="-171176">
              <a:buFont typeface="Arial" panose="020B0604020202020204" pitchFamily="34" charset="0"/>
              <a:buChar char="•"/>
            </a:pPr>
            <a:r>
              <a:rPr lang="en-US" dirty="0"/>
              <a:t>Of 342 prescription opioid deaths, 168 (49%) had a psychostimulant, sedative, alcohol or some combination of these detected from toxicological analysis.</a:t>
            </a:r>
          </a:p>
          <a:p>
            <a:pPr marL="171176" indent="-171176">
              <a:buFont typeface="Arial" panose="020B0604020202020204" pitchFamily="34" charset="0"/>
              <a:buChar char="•"/>
            </a:pPr>
            <a:endParaRPr lang="en-US" dirty="0"/>
          </a:p>
          <a:p>
            <a:r>
              <a:rPr lang="en-US" dirty="0"/>
              <a:t>Almost 1 in 5 prescription opioid deaths also detected an illicit opiate:</a:t>
            </a:r>
          </a:p>
          <a:p>
            <a:pPr marL="171176" indent="-171176">
              <a:buFont typeface="Arial" panose="020B0604020202020204" pitchFamily="34" charset="0"/>
              <a:buChar char="•"/>
            </a:pPr>
            <a:r>
              <a:rPr lang="en-US" dirty="0"/>
              <a:t>Of 342 prescription opioid deaths, 38 (11%) also detected heroin.</a:t>
            </a:r>
          </a:p>
          <a:p>
            <a:pPr marL="171176" indent="-171176">
              <a:buFont typeface="Arial" panose="020B0604020202020204" pitchFamily="34" charset="0"/>
              <a:buChar char="•"/>
            </a:pPr>
            <a:r>
              <a:rPr lang="en-US" dirty="0"/>
              <a:t>Of 342 prescription opioid deaths, 29 (8%) also detected a synthetic opioid that was not methadone</a:t>
            </a:r>
            <a:br>
              <a:rPr lang="en-US" dirty="0"/>
            </a:br>
            <a:endParaRPr lang="en-US" dirty="0"/>
          </a:p>
          <a:p>
            <a:r>
              <a:rPr lang="en-US" dirty="0"/>
              <a:t>Almost 1 in 6 prescription opioid deaths also detected psychostimulants:</a:t>
            </a:r>
          </a:p>
          <a:p>
            <a:pPr marL="171176" indent="-171176">
              <a:buFont typeface="Arial" panose="020B0604020202020204" pitchFamily="34" charset="0"/>
              <a:buChar char="•"/>
            </a:pPr>
            <a:r>
              <a:rPr lang="en-US" dirty="0"/>
              <a:t>Of 342 prescription opioid deaths, 57 (17%) also detected psychostimulants.</a:t>
            </a:r>
          </a:p>
          <a:p>
            <a:pPr marL="171176" indent="-171176">
              <a:buFont typeface="Arial" panose="020B0604020202020204" pitchFamily="34" charset="0"/>
              <a:buChar char="•"/>
            </a:pPr>
            <a:endParaRPr lang="en-US" dirty="0"/>
          </a:p>
          <a:p>
            <a:pPr lvl="0"/>
            <a:r>
              <a:rPr lang="en-US" dirty="0"/>
              <a:t>More than 1 in 4 prescription opioid deaths also detected sedatives:</a:t>
            </a:r>
          </a:p>
          <a:p>
            <a:pPr marL="171176" indent="-171176">
              <a:buFont typeface="Arial" panose="020B0604020202020204" pitchFamily="34" charset="0"/>
              <a:buChar char="•"/>
            </a:pPr>
            <a:r>
              <a:rPr lang="en-US" dirty="0"/>
              <a:t>Of 342 prescription opioid deaths, 94 (27%) also detected sedatives.</a:t>
            </a:r>
          </a:p>
          <a:p>
            <a:pPr marL="171176" indent="-171176">
              <a:buFont typeface="Arial" panose="020B0604020202020204" pitchFamily="34" charset="0"/>
              <a:buChar char="•"/>
            </a:pPr>
            <a:endParaRPr lang="en-US" dirty="0"/>
          </a:p>
          <a:p>
            <a:r>
              <a:rPr lang="en-US" dirty="0"/>
              <a:t>[NOTE Polysubstance deaths are not mutually exclusive – for example, in 10 of the 57 prescription opioid deaths where psychostimulants were detected, sedatives were also detected.)</a:t>
            </a:r>
          </a:p>
          <a:p>
            <a:endParaRPr lang="en-US" dirty="0"/>
          </a:p>
          <a:p>
            <a:r>
              <a:rPr lang="en-US" dirty="0"/>
              <a:t>We can’t yet differentiate the proportion of deaths that involve prescription versus illicit opiates. Nevertheless, this slide underscores the need for the dual approach to reducing the availability of opioids:</a:t>
            </a:r>
          </a:p>
          <a:p>
            <a:pPr marL="171176" indent="-171176">
              <a:buFont typeface="Arial" panose="020B0604020202020204" pitchFamily="34" charset="0"/>
              <a:buChar char="•"/>
            </a:pPr>
            <a:r>
              <a:rPr lang="en-US" dirty="0"/>
              <a:t>Promote safe prescribing practices</a:t>
            </a:r>
          </a:p>
          <a:p>
            <a:pPr marL="171176" indent="-171176">
              <a:buFont typeface="Arial" panose="020B0604020202020204" pitchFamily="34" charset="0"/>
              <a:buChar char="•"/>
            </a:pPr>
            <a:r>
              <a:rPr lang="en-US" dirty="0"/>
              <a:t>Reduce illegal supply of opiates and other drugs</a:t>
            </a:r>
          </a:p>
          <a:p>
            <a:pPr marL="171176" indent="-171176">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43</a:t>
            </a:fld>
            <a:endParaRPr lang="en-US" dirty="0"/>
          </a:p>
        </p:txBody>
      </p:sp>
    </p:spTree>
    <p:extLst>
      <p:ext uri="{BB962C8B-B14F-4D97-AF65-F5344CB8AC3E}">
        <p14:creationId xmlns:p14="http://schemas.microsoft.com/office/powerpoint/2010/main" val="1206909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aseline="0" dirty="0" smtClean="0"/>
              <a:t>Edits needed: modify axis (16 instead of 16,000,000 and add axis label of Millions); make stacked bar for queries. Change legend labels, clearly show 2018 is estimated. </a:t>
            </a:r>
          </a:p>
          <a:p>
            <a:pPr defTabSz="949478">
              <a:defRPr/>
            </a:pPr>
            <a:endParaRPr lang="en-US" baseline="0" dirty="0" smtClean="0"/>
          </a:p>
          <a:p>
            <a:pPr defTabSz="949478">
              <a:defRPr/>
            </a:pPr>
            <a:r>
              <a:rPr lang="en-US" baseline="0" dirty="0" smtClean="0"/>
              <a:t>This slide shows the total controlled substances dispensed in Washington and the number of data queries of PMP from 2010-2017, with estimates for 2018.  </a:t>
            </a:r>
          </a:p>
          <a:p>
            <a:pPr defTabSz="949478">
              <a:defRPr/>
            </a:pPr>
            <a:endParaRPr lang="en-US" baseline="0" dirty="0" smtClean="0"/>
          </a:p>
          <a:p>
            <a:pPr defTabSz="949478">
              <a:defRPr/>
            </a:pPr>
            <a:r>
              <a:rPr lang="en-US" baseline="0" dirty="0" smtClean="0"/>
              <a:t>You can see a modest decrease in controlled substance prescriptions and a marked increase in queries of the PMP.</a:t>
            </a:r>
          </a:p>
          <a:p>
            <a:pPr defTabSz="949478">
              <a:defRPr/>
            </a:pPr>
            <a:endParaRPr lang="en-US" baseline="0" dirty="0" smtClean="0"/>
          </a:p>
          <a:p>
            <a:pPr defTabSz="949478">
              <a:defRPr/>
            </a:pPr>
            <a:r>
              <a:rPr lang="en-US" baseline="0" dirty="0" smtClean="0"/>
              <a:t>As of July 2018, there were 1.7 million queries per month.</a:t>
            </a:r>
          </a:p>
          <a:p>
            <a:pPr defTabSz="949478">
              <a:defRPr/>
            </a:pPr>
            <a:endParaRPr lang="en-US" baseline="0" dirty="0" smtClean="0"/>
          </a:p>
          <a:p>
            <a:pPr defTabSz="949478">
              <a:defRPr/>
            </a:pPr>
            <a:r>
              <a:rPr lang="en-US" baseline="0" dirty="0" smtClean="0"/>
              <a:t>The increase in queries is a direct result of integration of the PMP into EDIE and EHRs via the HIE. </a:t>
            </a:r>
          </a:p>
          <a:p>
            <a:pPr defTabSz="949478">
              <a:defRPr/>
            </a:pPr>
            <a:endParaRPr lang="en-US" baseline="0" dirty="0" smtClean="0"/>
          </a:p>
          <a:p>
            <a:pPr defTabSz="949478">
              <a:defRPr/>
            </a:pPr>
            <a:r>
              <a:rPr lang="en-US" baseline="0" dirty="0" smtClean="0"/>
              <a:t>To date, we have </a:t>
            </a:r>
            <a:r>
              <a:rPr lang="en-US" b="1" u="sng" baseline="0" dirty="0" smtClean="0"/>
              <a:t>fully</a:t>
            </a:r>
            <a:r>
              <a:rPr lang="en-US" baseline="0" dirty="0" smtClean="0"/>
              <a:t> integrated 14 healthcare organizations representing 925 clinics, hospitals and urgent care centers. </a:t>
            </a:r>
          </a:p>
          <a:p>
            <a:pPr defTabSz="949478">
              <a:defRPr/>
            </a:pPr>
            <a:endParaRPr lang="en-US" baseline="0" dirty="0" smtClean="0"/>
          </a:p>
          <a:p>
            <a:pPr defTabSz="949478">
              <a:defRPr/>
            </a:pPr>
            <a:r>
              <a:rPr lang="en-US" baseline="0" dirty="0" smtClean="0"/>
              <a:t>An additional 8 healthcare organizations representing 236 clinics, hospitals and urgent care centers are in testing or preparing for integration. </a:t>
            </a:r>
          </a:p>
          <a:p>
            <a:pPr defTabSz="949478">
              <a:defRPr/>
            </a:pPr>
            <a:endParaRPr lang="en-US" baseline="0" dirty="0" smtClean="0"/>
          </a:p>
          <a:p>
            <a:pPr defTabSz="949478">
              <a:defRPr/>
            </a:pPr>
            <a:r>
              <a:rPr lang="en-US" baseline="0" dirty="0" smtClean="0"/>
              <a:t>Another 104 healthcare organizations representing an additional 429 clinics, hospitals and urgent care centers have registered their intent to integrate with PMP.</a:t>
            </a:r>
          </a:p>
        </p:txBody>
      </p:sp>
      <p:sp>
        <p:nvSpPr>
          <p:cNvPr id="4" name="Slide Number Placeholder 3"/>
          <p:cNvSpPr>
            <a:spLocks noGrp="1"/>
          </p:cNvSpPr>
          <p:nvPr>
            <p:ph type="sldNum" sz="quarter" idx="10"/>
          </p:nvPr>
        </p:nvSpPr>
        <p:spPr/>
        <p:txBody>
          <a:bodyPr/>
          <a:lstStyle/>
          <a:p>
            <a:fld id="{7204FE9C-24EC-442B-850F-65B0BA925E10}"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167715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Charissa-</a:t>
            </a:r>
          </a:p>
          <a:p>
            <a:r>
              <a:rPr lang="en-US" altLang="en-US" dirty="0" smtClean="0"/>
              <a:t>Increase coincides with ACA adoption in 2014 and expansion of the Medicaid population since then.</a:t>
            </a:r>
          </a:p>
          <a:p>
            <a:r>
              <a:rPr lang="en-US" altLang="en-US" dirty="0" smtClean="0"/>
              <a:t>early Medicaid eligible population (in our inclusion criteria) </a:t>
            </a:r>
          </a:p>
          <a:p>
            <a:r>
              <a:rPr lang="en-US" altLang="en-US" dirty="0" smtClean="0"/>
              <a:t>2013 – 1,081,315 </a:t>
            </a:r>
          </a:p>
          <a:p>
            <a:r>
              <a:rPr lang="en-US" altLang="en-US" dirty="0" smtClean="0"/>
              <a:t>2014- 1,601,977 </a:t>
            </a:r>
          </a:p>
          <a:p>
            <a:r>
              <a:rPr lang="en-US" altLang="en-US" dirty="0" smtClean="0"/>
              <a:t>2015- 1,781,367 </a:t>
            </a:r>
          </a:p>
          <a:p>
            <a:r>
              <a:rPr lang="en-US" altLang="en-US" dirty="0" smtClean="0"/>
              <a:t>2016 – 1,843,664 </a:t>
            </a:r>
          </a:p>
          <a:p>
            <a:r>
              <a:rPr lang="en-US" altLang="en-US" dirty="0" smtClean="0"/>
              <a:t>We currently have 23 licensed OTPs (methadone clinics) between 2011-2016, we licensed 6 new OTPs, 1 canceled its licensure for total of 5.  We expect 5 more clinics to be on board during SFY 2018</a:t>
            </a:r>
          </a:p>
          <a:p>
            <a:r>
              <a:rPr lang="en-US" altLang="en-US" dirty="0" smtClean="0"/>
              <a:t>Buprenorphine: major changes in July 2015</a:t>
            </a:r>
          </a:p>
          <a:p>
            <a:endParaRPr lang="en-US" alt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F718DA-0693-4B0F-9E7F-098C376124FB}" type="slidenum">
              <a:rPr lang="en-US" altLang="en-US" smtClean="0">
                <a:latin typeface="Calibri" panose="020F0502020204030204" pitchFamily="34" charset="0"/>
              </a:rPr>
              <a:pPr/>
              <a:t>47</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1175747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PPW </a:t>
            </a:r>
            <a:r>
              <a:rPr lang="en-US" sz="1200" dirty="0" smtClean="0"/>
              <a:t>Substance Use Disorder Outpatient Treatment Services </a:t>
            </a:r>
          </a:p>
          <a:p>
            <a:r>
              <a:rPr lang="en-US" sz="1200" dirty="0" smtClean="0"/>
              <a:t>Substance Use Disorder Residential Treatment Services 	</a:t>
            </a:r>
          </a:p>
          <a:p>
            <a:r>
              <a:rPr lang="en-US" sz="1200" dirty="0" smtClean="0"/>
              <a:t>Housing Support Services 	</a:t>
            </a:r>
          </a:p>
          <a:p>
            <a:r>
              <a:rPr lang="en-US" sz="1200" dirty="0" smtClean="0"/>
              <a:t>Therapeutic Intervention for Children 	</a:t>
            </a:r>
          </a:p>
          <a:p>
            <a:pPr marL="0" indent="0">
              <a:buNone/>
            </a:pPr>
            <a:endParaRPr lang="en-US" sz="1200" dirty="0" smtClean="0"/>
          </a:p>
          <a:p>
            <a:r>
              <a:rPr lang="en-US" dirty="0" smtClean="0"/>
              <a:t>PCAP</a:t>
            </a:r>
          </a:p>
          <a:p>
            <a:r>
              <a:rPr lang="en-US" dirty="0" smtClean="0"/>
              <a:t>PCAP is a three‐year home visitation model, implemented by highly trained, clinically supervised case managers providing visits at least twice a month.</a:t>
            </a:r>
          </a:p>
          <a:p>
            <a:r>
              <a:rPr lang="en-US" dirty="0" smtClean="0"/>
              <a:t>Provide, linkage, support, transportation, treatment referral</a:t>
            </a:r>
          </a:p>
          <a:p>
            <a:r>
              <a:rPr lang="en-US" dirty="0" smtClean="0"/>
              <a:t>Clients continue participation through relapses</a:t>
            </a:r>
          </a:p>
          <a:p>
            <a:r>
              <a:rPr lang="en-US" dirty="0" smtClean="0"/>
              <a:t>Case managers link clients with substance abuse treatment, provide support for treatment completion and recovery, and help clients develop relapse prevention strategies.</a:t>
            </a:r>
          </a:p>
          <a:p>
            <a:endParaRPr lang="en-US" dirty="0" smtClean="0"/>
          </a:p>
          <a:p>
            <a:endParaRPr lang="en-US" dirty="0" smtClean="0"/>
          </a:p>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25B880-F9D1-45DC-81CE-5002F159299D}" type="slidenum">
              <a:rPr lang="en-US" altLang="en-US" smtClean="0"/>
              <a:pPr/>
              <a:t>50</a:t>
            </a:fld>
            <a:endParaRPr lang="en-US" altLang="en-US" dirty="0"/>
          </a:p>
        </p:txBody>
      </p:sp>
    </p:spTree>
    <p:extLst>
      <p:ext uri="{BB962C8B-B14F-4D97-AF65-F5344CB8AC3E}">
        <p14:creationId xmlns:p14="http://schemas.microsoft.com/office/powerpoint/2010/main" val="603693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5B880-F9D1-45DC-81CE-5002F159299D}" type="slidenum">
              <a:rPr lang="en-US" altLang="en-US" smtClean="0"/>
              <a:pPr/>
              <a:t>52</a:t>
            </a:fld>
            <a:endParaRPr lang="en-US" altLang="en-US" dirty="0"/>
          </a:p>
        </p:txBody>
      </p:sp>
    </p:spTree>
    <p:extLst>
      <p:ext uri="{BB962C8B-B14F-4D97-AF65-F5344CB8AC3E}">
        <p14:creationId xmlns:p14="http://schemas.microsoft.com/office/powerpoint/2010/main" val="196023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4</a:t>
            </a:fld>
            <a:endParaRPr lang="en-US" dirty="0"/>
          </a:p>
        </p:txBody>
      </p:sp>
    </p:spTree>
    <p:extLst>
      <p:ext uri="{BB962C8B-B14F-4D97-AF65-F5344CB8AC3E}">
        <p14:creationId xmlns:p14="http://schemas.microsoft.com/office/powerpoint/2010/main" val="3587962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25B880-F9D1-45DC-81CE-5002F159299D}" type="slidenum">
              <a:rPr lang="en-US" altLang="en-US" smtClean="0"/>
              <a:pPr/>
              <a:t>53</a:t>
            </a:fld>
            <a:endParaRPr lang="en-US" altLang="en-US" dirty="0"/>
          </a:p>
        </p:txBody>
      </p:sp>
    </p:spTree>
    <p:extLst>
      <p:ext uri="{BB962C8B-B14F-4D97-AF65-F5344CB8AC3E}">
        <p14:creationId xmlns:p14="http://schemas.microsoft.com/office/powerpoint/2010/main" val="2123823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effectLst/>
                <a:latin typeface="+mn-lt"/>
                <a:ea typeface="+mn-ea"/>
                <a:cs typeface="+mn-cs"/>
              </a:rPr>
              <a:t>. TDM  Yakima, Nisqually, SCORE, RJC, Reynolds,</a:t>
            </a:r>
            <a:r>
              <a:rPr lang="en-US" sz="1200" kern="1200" baseline="0" dirty="0" smtClean="0">
                <a:solidFill>
                  <a:schemeClr val="tx1"/>
                </a:solidFill>
                <a:effectLst/>
                <a:latin typeface="+mn-lt"/>
                <a:ea typeface="+mn-ea"/>
                <a:cs typeface="+mn-cs"/>
              </a:rPr>
              <a:t> Corrections Center, Corrections Center for women</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DOC defines recidivism “as any felony offense committed by an offender within 36 months of release from prison which results in a readmission to prison.” </a:t>
            </a:r>
          </a:p>
          <a:p>
            <a:pPr lvl="0"/>
            <a:r>
              <a:rPr lang="en-US" sz="1200" kern="1200" dirty="0" smtClean="0">
                <a:solidFill>
                  <a:schemeClr val="tx1"/>
                </a:solidFill>
                <a:effectLst/>
                <a:latin typeface="+mn-lt"/>
                <a:ea typeface="+mn-ea"/>
                <a:cs typeface="+mn-cs"/>
              </a:rPr>
              <a:t>STR  OUD Treatment Decision Re-entry Services &amp; COORP ($690,500)</a:t>
            </a:r>
          </a:p>
          <a:p>
            <a:r>
              <a:rPr lang="en-US" sz="1200" kern="1200" dirty="0" smtClean="0">
                <a:solidFill>
                  <a:schemeClr val="tx1"/>
                </a:solidFill>
                <a:effectLst/>
                <a:latin typeface="+mn-lt"/>
                <a:ea typeface="+mn-ea"/>
                <a:cs typeface="+mn-cs"/>
              </a:rPr>
              <a:t>Description:</a:t>
            </a:r>
          </a:p>
          <a:p>
            <a:r>
              <a:rPr lang="en-US" sz="1200" kern="1200" dirty="0" smtClean="0">
                <a:solidFill>
                  <a:schemeClr val="tx1"/>
                </a:solidFill>
                <a:effectLst/>
                <a:latin typeface="+mn-lt"/>
                <a:ea typeface="+mn-ea"/>
                <a:cs typeface="+mn-cs"/>
              </a:rPr>
              <a:t>WA-Opioid STR together with the Department of Corrections (DOC) has developed and is operating two programs. The reentry work-release and violator programs are located in five communities across Washington State and provide re-entry services for discharging work-release and parole violators who have been identified as having OUD. The second program; Care for Offenders with OUD Releasing from Prison (COORP), identifies incarcerated individuals with OUD, expected to be released, and connects individuals to MAT services in the county of their release, and expedites their enrollment in a Medicaid health plan.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 have attached the most recent data sheet for the DOC projects that will provide the demographic male/females being service by each project.  Year 2 to the Re-entry project has expanded to the Women’s Correctional Center in Purdy.  The COORP project, in year 2, has expanded to State-Wide resulting in increased enrollment in MAT.  Both projects are distributing Naloxone even if the individual does not accept a referral to MAT.    DOC has experienced individuals that initially decline MAT, accept the Naloxone, use the naloxone and come back to DOC and ask for MAT referral and ultimately enrolling in MAT.  Six prisons are allowing individuals “violators” who are on Suboxone to continue their medication.    Program manager is working to increase referral network throughout the state to allow for “warm Hand-offs” to MAT services.  In July, program manager reached out to 40 individuals, 14  (or 35%) accepted referral to MAT in the community.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Bridge to Recovery (JRA) ($201,000)</a:t>
            </a:r>
          </a:p>
          <a:p>
            <a:r>
              <a:rPr lang="en-US" sz="1200" kern="1200" dirty="0" smtClean="0">
                <a:solidFill>
                  <a:schemeClr val="tx1"/>
                </a:solidFill>
                <a:effectLst/>
                <a:latin typeface="+mn-lt"/>
                <a:ea typeface="+mn-ea"/>
                <a:cs typeface="+mn-cs"/>
              </a:rPr>
              <a:t>Description:</a:t>
            </a:r>
          </a:p>
          <a:p>
            <a:r>
              <a:rPr lang="en-US" sz="1200" kern="1200" dirty="0" smtClean="0">
                <a:solidFill>
                  <a:schemeClr val="tx1"/>
                </a:solidFill>
                <a:effectLst/>
                <a:latin typeface="+mn-lt"/>
                <a:ea typeface="+mn-ea"/>
                <a:cs typeface="+mn-cs"/>
              </a:rPr>
              <a:t>Develop an evidenced-based Juvenile Rehabilitation model that reduces substance abuse disorders, increases education and employment opportunities for youth and addresses systemic barriers that perpetuate the cycle, and implement ACRA reentry transition activities that link youth to mainstream services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JR has been slow to embrace MAT.  They are also experiencing limited resources for MAT.  DBHR is working with JR staff monthly to reduce these barriers.  Year 2 contract is also addressing youth that are at “high risk” for OUD by providing educational groups and provide OUD/MAT training for JR staff</a:t>
            </a:r>
          </a:p>
          <a:p>
            <a:r>
              <a:rPr lang="en-US" sz="1200" kern="1200" dirty="0" smtClean="0">
                <a:solidFill>
                  <a:schemeClr val="tx1"/>
                </a:solidFill>
                <a:effectLst/>
                <a:latin typeface="+mn-lt"/>
                <a:ea typeface="+mn-ea"/>
                <a:cs typeface="+mn-cs"/>
              </a:rPr>
              <a:t> </a:t>
            </a:r>
          </a:p>
          <a:p>
            <a:endParaRPr lang="en-US"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25B880-F9D1-45DC-81CE-5002F159299D}" type="slidenum">
              <a:rPr lang="en-US" altLang="en-US" smtClean="0"/>
              <a:pPr/>
              <a:t>54</a:t>
            </a:fld>
            <a:endParaRPr lang="en-US" altLang="en-US" dirty="0"/>
          </a:p>
        </p:txBody>
      </p:sp>
    </p:spTree>
    <p:extLst>
      <p:ext uri="{BB962C8B-B14F-4D97-AF65-F5344CB8AC3E}">
        <p14:creationId xmlns:p14="http://schemas.microsoft.com/office/powerpoint/2010/main" val="483743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56</a:t>
            </a:fld>
            <a:endParaRPr lang="en-US" dirty="0"/>
          </a:p>
        </p:txBody>
      </p:sp>
    </p:spTree>
    <p:extLst>
      <p:ext uri="{BB962C8B-B14F-4D97-AF65-F5344CB8AC3E}">
        <p14:creationId xmlns:p14="http://schemas.microsoft.com/office/powerpoint/2010/main" val="1599359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We recently completed the MAT-PDOA grant. This grant allowed us to expand access to medication assisted treatment (MAT) across the state. </a:t>
            </a:r>
          </a:p>
          <a:p>
            <a:pPr marL="174708" indent="-174708">
              <a:buFont typeface="Arial" panose="020B0604020202020204" pitchFamily="34" charset="0"/>
              <a:buChar char="•"/>
            </a:pPr>
            <a:r>
              <a:rPr lang="en-US" dirty="0" smtClean="0"/>
              <a:t>Using SAMHSA’s national treatment model, we implemented program in a large urban safety net primary care clinic and two Opioid Treatment Program sites serving a predominantly rural population. </a:t>
            </a:r>
          </a:p>
          <a:p>
            <a:pPr marL="174708" indent="-174708">
              <a:buFont typeface="Arial" panose="020B0604020202020204" pitchFamily="34" charset="0"/>
              <a:buChar char="•"/>
            </a:pPr>
            <a:r>
              <a:rPr lang="en-US" dirty="0" smtClean="0"/>
              <a:t>This project provides new tools to replicate integrated MAT statewide. </a:t>
            </a:r>
          </a:p>
          <a:p>
            <a:pPr marL="174708" indent="-174708">
              <a:buFont typeface="Arial" panose="020B0604020202020204" pitchFamily="34" charset="0"/>
              <a:buChar char="•"/>
            </a:pPr>
            <a:r>
              <a:rPr lang="en-US" dirty="0" smtClean="0"/>
              <a:t>The project was a collaborative effort between Washington State, Harborview Medical Center, and Evergreen Treatment Services to address the rising rates of opioid-related problems in Washington State, including overdose deaths and addiction treatment admissions. </a:t>
            </a:r>
          </a:p>
          <a:p>
            <a:endParaRPr lang="en-US" dirty="0" smtClean="0"/>
          </a:p>
          <a:p>
            <a:r>
              <a:rPr lang="en-US" dirty="0" smtClean="0"/>
              <a:t>Project highlights:</a:t>
            </a:r>
          </a:p>
          <a:p>
            <a:pPr marL="174708" indent="-174708">
              <a:buFont typeface="Arial" panose="020B0604020202020204" pitchFamily="34" charset="0"/>
              <a:buChar char="•"/>
            </a:pPr>
            <a:r>
              <a:rPr lang="en-US" dirty="0" smtClean="0"/>
              <a:t>Increased the number of patients receiving MAT by increasing capacity in primary care office based settings and OTPs. </a:t>
            </a:r>
          </a:p>
          <a:p>
            <a:pPr marL="174708" indent="-174708">
              <a:buFont typeface="Arial" panose="020B0604020202020204" pitchFamily="34" charset="0"/>
              <a:buChar char="•"/>
            </a:pPr>
            <a:r>
              <a:rPr lang="en-US" dirty="0" smtClean="0"/>
              <a:t>We also increased treatment retention. The project had 934 inductions, and after 1 year, 51% of those clients were still participating in treatment. </a:t>
            </a:r>
          </a:p>
          <a:p>
            <a:pPr marL="174708" indent="-174708">
              <a:buFont typeface="Arial" panose="020B0604020202020204" pitchFamily="34" charset="0"/>
              <a:buChar char="•"/>
            </a:pPr>
            <a:r>
              <a:rPr lang="en-US" dirty="0" smtClean="0"/>
              <a:t>We also saw improvements to travel distance to access treatment. One average, clients traveled 20 miles to access treatment, and only 8% traveled more than 60 miles.</a:t>
            </a:r>
          </a:p>
          <a:p>
            <a:pPr marL="174708" indent="-174708">
              <a:buFont typeface="Arial" panose="020B0604020202020204" pitchFamily="34" charset="0"/>
              <a:buChar char="•"/>
            </a:pPr>
            <a:r>
              <a:rPr lang="en-US" dirty="0" smtClean="0"/>
              <a:t>We also saw an impact on adverse outcomes related to OUD. We saw increases in housing stability, school enrollment or employment, and slightly fewer involvements with criminal justice systems.</a:t>
            </a:r>
          </a:p>
          <a:p>
            <a:pPr marL="174708" indent="-174708">
              <a:buFont typeface="Arial" panose="020B0604020202020204" pitchFamily="34" charset="0"/>
              <a:buChar char="•"/>
            </a:pPr>
            <a:r>
              <a:rPr lang="en-US" dirty="0" smtClean="0"/>
              <a:t>We saw significant changed to treatment access. Fewer emergency department visits, and more clients in outpatient treatment.</a:t>
            </a:r>
          </a:p>
          <a:p>
            <a:pPr marL="174708" indent="-174708">
              <a:buFont typeface="Arial" panose="020B0604020202020204" pitchFamily="34" charset="0"/>
              <a:buChar char="•"/>
            </a:pPr>
            <a:r>
              <a:rPr lang="en-US" dirty="0" smtClean="0"/>
              <a:t>outpatient </a:t>
            </a:r>
            <a:r>
              <a:rPr lang="en-US" dirty="0"/>
              <a:t>treatment.</a:t>
            </a:r>
          </a:p>
        </p:txBody>
      </p:sp>
      <p:sp>
        <p:nvSpPr>
          <p:cNvPr id="4" name="Slide Number Placeholder 3"/>
          <p:cNvSpPr>
            <a:spLocks noGrp="1"/>
          </p:cNvSpPr>
          <p:nvPr>
            <p:ph type="sldNum" sz="quarter" idx="10"/>
          </p:nvPr>
        </p:nvSpPr>
        <p:spPr/>
        <p:txBody>
          <a:bodyPr/>
          <a:lstStyle/>
          <a:p>
            <a:fld id="{7B403B07-0499-46FA-ABFD-0D65B2A1B494}" type="slidenum">
              <a:rPr lang="en-US" smtClean="0"/>
              <a:t>57</a:t>
            </a:fld>
            <a:endParaRPr lang="en-US" dirty="0"/>
          </a:p>
        </p:txBody>
      </p:sp>
    </p:spTree>
    <p:extLst>
      <p:ext uri="{BB962C8B-B14F-4D97-AF65-F5344CB8AC3E}">
        <p14:creationId xmlns:p14="http://schemas.microsoft.com/office/powerpoint/2010/main" val="4293659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PD</a:t>
            </a:r>
            <a:r>
              <a:rPr lang="en-US" baseline="0" dirty="0" smtClean="0"/>
              <a:t>O grant allows </a:t>
            </a:r>
            <a:r>
              <a:rPr lang="en-US" dirty="0" smtClean="0"/>
              <a:t>us to purchase</a:t>
            </a:r>
            <a:r>
              <a:rPr lang="en-US" baseline="0" dirty="0" smtClean="0"/>
              <a:t> and distribute </a:t>
            </a:r>
            <a:r>
              <a:rPr lang="en-US" dirty="0" smtClean="0"/>
              <a:t>Naloxone kits to first responders. </a:t>
            </a:r>
          </a:p>
          <a:p>
            <a:pPr marL="174708" indent="-174708">
              <a:buFont typeface="Arial" panose="020B0604020202020204" pitchFamily="34" charset="0"/>
              <a:buChar char="•"/>
            </a:pPr>
            <a:r>
              <a:rPr lang="en-US" baseline="0" dirty="0" smtClean="0"/>
              <a:t>We </a:t>
            </a:r>
            <a:r>
              <a:rPr lang="en-US" dirty="0" smtClean="0"/>
              <a:t>work with the University of Washington’s Alcohol and Drug Abuse Institute to train formal and informal first responders in communities across the state.</a:t>
            </a:r>
            <a:r>
              <a:rPr lang="en-US" baseline="0" dirty="0" smtClean="0"/>
              <a:t> This includes educating providers on opioid guidelines, patient overdose, and opioid use disorders, and developing new models of treatment and coordination. </a:t>
            </a:r>
          </a:p>
          <a:p>
            <a:pPr marL="174708" indent="-174708">
              <a:buFont typeface="Arial" panose="020B0604020202020204" pitchFamily="34" charset="0"/>
              <a:buChar char="•"/>
            </a:pPr>
            <a:r>
              <a:rPr lang="en-US" baseline="0" dirty="0" smtClean="0"/>
              <a:t>We started in for high need areas which included Skagit, Pierce, Thurston, and Walla Walla counties with plans to expand to Spokane by the end of 2018. </a:t>
            </a:r>
          </a:p>
          <a:p>
            <a:pPr marL="174708" indent="-174708">
              <a:buFont typeface="Arial" panose="020B0604020202020204" pitchFamily="34" charset="0"/>
              <a:buChar char="•"/>
            </a:pPr>
            <a:r>
              <a:rPr lang="en-US" b="1" baseline="0" dirty="0" smtClean="0"/>
              <a:t>Through this grant we have been able to distribute over 10,000 Naloxone kits between October 2016 and August 2018. Between October 2016 and August 2018 we have been able to save 1,695 lives.</a:t>
            </a:r>
            <a:endParaRPr lang="en-US" b="1" dirty="0" smtClean="0"/>
          </a:p>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58</a:t>
            </a:fld>
            <a:endParaRPr lang="en-US" dirty="0"/>
          </a:p>
        </p:txBody>
      </p:sp>
    </p:spTree>
    <p:extLst>
      <p:ext uri="{BB962C8B-B14F-4D97-AF65-F5344CB8AC3E}">
        <p14:creationId xmlns:p14="http://schemas.microsoft.com/office/powerpoint/2010/main" val="4126190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STR grant addresses the opioid crisis by increasing access to treatment, reducing unmet treatment needs, and reducing opioid overdose related deaths. </a:t>
            </a:r>
          </a:p>
          <a:p>
            <a:pPr marL="174708" indent="-174708">
              <a:buFont typeface="Arial" panose="020B0604020202020204" pitchFamily="34" charset="0"/>
              <a:buChar char="•"/>
            </a:pPr>
            <a:r>
              <a:rPr lang="en-US" dirty="0" smtClean="0"/>
              <a:t>STR </a:t>
            </a:r>
            <a:r>
              <a:rPr lang="en-US" baseline="0" dirty="0" smtClean="0"/>
              <a:t>funds a wide range of projects</a:t>
            </a:r>
            <a:r>
              <a:rPr lang="en-US" dirty="0" smtClean="0"/>
              <a:t> in opioid prevention, treatment and recovery activities for OUD. </a:t>
            </a:r>
            <a:r>
              <a:rPr lang="en-US" baseline="0" dirty="0" smtClean="0"/>
              <a:t> </a:t>
            </a:r>
          </a:p>
          <a:p>
            <a:endParaRPr lang="en-US" baseline="0" dirty="0" smtClean="0"/>
          </a:p>
          <a:p>
            <a:r>
              <a:rPr lang="en-US" b="1" baseline="0" dirty="0" smtClean="0"/>
              <a:t>Prevention project highlights include:</a:t>
            </a:r>
          </a:p>
          <a:p>
            <a:pPr marL="232943" indent="-232943">
              <a:buFont typeface="+mj-lt"/>
              <a:buAutoNum type="arabicPeriod"/>
            </a:pPr>
            <a:r>
              <a:rPr lang="en-US" dirty="0" smtClean="0">
                <a:latin typeface="Yu Gothic" panose="020B0400000000000000" pitchFamily="34" charset="-128"/>
                <a:ea typeface="Yu Gothic" panose="020B0400000000000000" pitchFamily="34" charset="-128"/>
              </a:rPr>
              <a:t>Provider</a:t>
            </a:r>
            <a:r>
              <a:rPr lang="en-US" baseline="0" dirty="0" smtClean="0">
                <a:latin typeface="Yu Gothic" panose="020B0400000000000000" pitchFamily="34" charset="-128"/>
                <a:ea typeface="Yu Gothic" panose="020B0400000000000000" pitchFamily="34" charset="-128"/>
              </a:rPr>
              <a:t> education: </a:t>
            </a:r>
            <a:r>
              <a:rPr lang="en-US" dirty="0" smtClean="0">
                <a:latin typeface="Yu Gothic" panose="020B0400000000000000" pitchFamily="34" charset="-128"/>
                <a:ea typeface="Yu Gothic" panose="020B0400000000000000" pitchFamily="34" charset="-128"/>
              </a:rPr>
              <a:t>283 dentists and oral health professionals were trained on new opioid prescribing guidelines.  </a:t>
            </a:r>
          </a:p>
          <a:p>
            <a:pPr marL="232943" indent="-232943">
              <a:buFont typeface="+mj-lt"/>
              <a:buAutoNum type="arabicPeriod"/>
            </a:pPr>
            <a:r>
              <a:rPr lang="en-US" dirty="0" smtClean="0">
                <a:latin typeface="Yu Gothic" panose="020B0400000000000000" pitchFamily="34" charset="-128"/>
                <a:ea typeface="Yu Gothic" panose="020B0400000000000000" pitchFamily="34" charset="-128"/>
              </a:rPr>
              <a:t>UW</a:t>
            </a:r>
            <a:r>
              <a:rPr lang="en-US" baseline="0" dirty="0" smtClean="0">
                <a:latin typeface="Yu Gothic" panose="020B0400000000000000" pitchFamily="34" charset="-128"/>
                <a:ea typeface="Yu Gothic" panose="020B0400000000000000" pitchFamily="34" charset="-128"/>
              </a:rPr>
              <a:t> Telepain: </a:t>
            </a:r>
            <a:r>
              <a:rPr lang="en-US" dirty="0" smtClean="0">
                <a:latin typeface="Yu Gothic" panose="020B0400000000000000" pitchFamily="34" charset="-128"/>
                <a:ea typeface="Yu Gothic" panose="020B0400000000000000" pitchFamily="34" charset="-128"/>
              </a:rPr>
              <a:t>1,283 people participated in UW weekly TelePain calls</a:t>
            </a:r>
            <a:r>
              <a:rPr lang="en-US" baseline="0" dirty="0" smtClean="0">
                <a:latin typeface="Yu Gothic" panose="020B0400000000000000" pitchFamily="34" charset="-128"/>
                <a:ea typeface="Yu Gothic" panose="020B0400000000000000" pitchFamily="34" charset="-128"/>
              </a:rPr>
              <a:t> including:</a:t>
            </a:r>
            <a:r>
              <a:rPr lang="en-US" dirty="0" smtClean="0">
                <a:latin typeface="Yu Gothic" panose="020B0400000000000000" pitchFamily="34" charset="-128"/>
                <a:ea typeface="Yu Gothic" panose="020B0400000000000000" pitchFamily="34" charset="-128"/>
              </a:rPr>
              <a:t> </a:t>
            </a:r>
          </a:p>
          <a:p>
            <a:pPr marL="640594" lvl="1" indent="-174708">
              <a:buFont typeface="Courier New" panose="02070309020205020404" pitchFamily="49" charset="0"/>
              <a:buChar char="o"/>
            </a:pPr>
            <a:r>
              <a:rPr lang="en-US" dirty="0" smtClean="0">
                <a:latin typeface="Yu Gothic" panose="020B0400000000000000" pitchFamily="34" charset="-128"/>
                <a:ea typeface="Yu Gothic" panose="020B0400000000000000" pitchFamily="34" charset="-128"/>
              </a:rPr>
              <a:t>502 physicians, </a:t>
            </a:r>
          </a:p>
          <a:p>
            <a:pPr marL="640594" lvl="1" indent="-174708">
              <a:buFont typeface="Courier New" panose="02070309020205020404" pitchFamily="49" charset="0"/>
              <a:buChar char="o"/>
            </a:pPr>
            <a:r>
              <a:rPr lang="en-US" dirty="0" smtClean="0">
                <a:latin typeface="Yu Gothic" panose="020B0400000000000000" pitchFamily="34" charset="-128"/>
                <a:ea typeface="Yu Gothic" panose="020B0400000000000000" pitchFamily="34" charset="-128"/>
              </a:rPr>
              <a:t>34 physicians assistants, </a:t>
            </a:r>
          </a:p>
          <a:p>
            <a:pPr marL="640594" lvl="1" indent="-174708">
              <a:buFont typeface="Courier New" panose="02070309020205020404" pitchFamily="49" charset="0"/>
              <a:buChar char="o"/>
            </a:pPr>
            <a:r>
              <a:rPr lang="en-US" dirty="0" smtClean="0">
                <a:latin typeface="Yu Gothic" panose="020B0400000000000000" pitchFamily="34" charset="-128"/>
                <a:ea typeface="Yu Gothic" panose="020B0400000000000000" pitchFamily="34" charset="-128"/>
              </a:rPr>
              <a:t>161 Nurses/Nurse Practitioners, and</a:t>
            </a:r>
          </a:p>
          <a:p>
            <a:pPr marL="640594" lvl="1" indent="-174708">
              <a:buFont typeface="Courier New" panose="02070309020205020404" pitchFamily="49" charset="0"/>
              <a:buChar char="o"/>
            </a:pPr>
            <a:r>
              <a:rPr lang="en-US" dirty="0" smtClean="0">
                <a:latin typeface="Yu Gothic" panose="020B0400000000000000" pitchFamily="34" charset="-128"/>
                <a:ea typeface="Yu Gothic" panose="020B0400000000000000" pitchFamily="34" charset="-128"/>
              </a:rPr>
              <a:t>586 other healthcare professionals. </a:t>
            </a:r>
          </a:p>
          <a:p>
            <a:pPr marL="232943" indent="-232943">
              <a:buFont typeface="+mj-lt"/>
              <a:buAutoNum type="arabicPeriod"/>
            </a:pPr>
            <a:r>
              <a:rPr lang="en-US" dirty="0" smtClean="0">
                <a:latin typeface="Yu Gothic" panose="020B0400000000000000" pitchFamily="34" charset="-128"/>
                <a:ea typeface="Yu Gothic" panose="020B0400000000000000" pitchFamily="34" charset="-128"/>
              </a:rPr>
              <a:t>Public Education Campaign</a:t>
            </a:r>
            <a:r>
              <a:rPr lang="en-US" baseline="0" dirty="0" smtClean="0">
                <a:latin typeface="Yu Gothic" panose="020B0400000000000000" pitchFamily="34" charset="-128"/>
                <a:ea typeface="Yu Gothic" panose="020B0400000000000000" pitchFamily="34" charset="-128"/>
              </a:rPr>
              <a:t> </a:t>
            </a:r>
            <a:r>
              <a:rPr lang="en-US" i="1" baseline="0" dirty="0" smtClean="0">
                <a:latin typeface="Yu Gothic" panose="020B0400000000000000" pitchFamily="34" charset="-128"/>
                <a:ea typeface="Yu Gothic" panose="020B0400000000000000" pitchFamily="34" charset="-128"/>
              </a:rPr>
              <a:t>Starts with One </a:t>
            </a:r>
          </a:p>
          <a:p>
            <a:pPr marL="698830" lvl="1" indent="-232943">
              <a:buFont typeface="Courier New" panose="02070309020205020404" pitchFamily="49" charset="0"/>
              <a:buChar char="o"/>
            </a:pPr>
            <a:r>
              <a:rPr lang="en-US" i="0" baseline="0" dirty="0" smtClean="0">
                <a:latin typeface="Yu Gothic" panose="020B0400000000000000" pitchFamily="34" charset="-128"/>
                <a:ea typeface="Yu Gothic" panose="020B0400000000000000" pitchFamily="34" charset="-128"/>
              </a:rPr>
              <a:t>R</a:t>
            </a:r>
            <a:r>
              <a:rPr lang="en-US" dirty="0" smtClean="0">
                <a:latin typeface="Yu Gothic" panose="020B0400000000000000" pitchFamily="34" charset="-128"/>
                <a:ea typeface="Yu Gothic" panose="020B0400000000000000" pitchFamily="34" charset="-128"/>
              </a:rPr>
              <a:t>eached</a:t>
            </a:r>
            <a:r>
              <a:rPr lang="en-US" baseline="0" dirty="0" smtClean="0">
                <a:latin typeface="Yu Gothic" panose="020B0400000000000000" pitchFamily="34" charset="-128"/>
                <a:ea typeface="Yu Gothic" panose="020B0400000000000000" pitchFamily="34" charset="-128"/>
              </a:rPr>
              <a:t> 1,135,218 people through TV an radio PSAs, feature stories in local newspapers, social media campaigns, and our website www.getthefactsrx.com. The campaign website alone had </a:t>
            </a:r>
            <a:r>
              <a:rPr lang="en-US" dirty="0"/>
              <a:t>35,810 unique website views. </a:t>
            </a:r>
          </a:p>
          <a:p>
            <a:pPr marL="232943" indent="-232943">
              <a:buFont typeface="Arial" panose="020B0604020202020204" pitchFamily="34" charset="0"/>
              <a:buAutoNum type="arabicPeriod" startAt="4"/>
            </a:pPr>
            <a:r>
              <a:rPr lang="en-US" dirty="0" smtClean="0">
                <a:latin typeface="Yu Gothic" panose="020B0400000000000000" pitchFamily="34" charset="-128"/>
                <a:ea typeface="Yu Gothic" panose="020B0400000000000000" pitchFamily="34" charset="-128"/>
              </a:rPr>
              <a:t>Safe storage and disposal curricula:</a:t>
            </a:r>
            <a:r>
              <a:rPr lang="en-US" baseline="0" dirty="0" smtClean="0">
                <a:latin typeface="Yu Gothic" panose="020B0400000000000000" pitchFamily="34" charset="-128"/>
                <a:ea typeface="Yu Gothic" panose="020B0400000000000000" pitchFamily="34" charset="-128"/>
              </a:rPr>
              <a:t> educating community partners and promoting safe storage and disposal through </a:t>
            </a:r>
            <a:r>
              <a:rPr lang="en-US" i="1" baseline="0" dirty="0" smtClean="0">
                <a:latin typeface="Yu Gothic" panose="020B0400000000000000" pitchFamily="34" charset="-128"/>
                <a:ea typeface="Yu Gothic" panose="020B0400000000000000" pitchFamily="34" charset="-128"/>
              </a:rPr>
              <a:t>Starts with One</a:t>
            </a:r>
          </a:p>
          <a:p>
            <a:pPr marL="698830" lvl="1" indent="-232943">
              <a:buFont typeface="Courier New" panose="02070309020205020404" pitchFamily="49" charset="0"/>
              <a:buChar char="o"/>
            </a:pPr>
            <a:r>
              <a:rPr lang="en-US" i="0" baseline="0" dirty="0" smtClean="0">
                <a:latin typeface="Yu Gothic" panose="020B0400000000000000" pitchFamily="34" charset="-128"/>
                <a:ea typeface="Yu Gothic" panose="020B0400000000000000" pitchFamily="34" charset="-128"/>
              </a:rPr>
              <a:t>8,242</a:t>
            </a:r>
            <a:r>
              <a:rPr lang="en-US" b="1" i="0" baseline="0" dirty="0" smtClean="0">
                <a:latin typeface="Yu Gothic" panose="020B0400000000000000" pitchFamily="34" charset="-128"/>
                <a:ea typeface="Yu Gothic" panose="020B0400000000000000" pitchFamily="34" charset="-128"/>
              </a:rPr>
              <a:t> </a:t>
            </a:r>
            <a:r>
              <a:rPr lang="en-US" b="0" i="0" baseline="0" dirty="0" smtClean="0">
                <a:latin typeface="Yu Gothic" panose="020B0400000000000000" pitchFamily="34" charset="-128"/>
                <a:ea typeface="Yu Gothic" panose="020B0400000000000000" pitchFamily="34" charset="-128"/>
              </a:rPr>
              <a:t>pounds</a:t>
            </a:r>
            <a:r>
              <a:rPr lang="en-US" b="1" i="0" baseline="0" dirty="0" smtClean="0">
                <a:latin typeface="Yu Gothic" panose="020B0400000000000000" pitchFamily="34" charset="-128"/>
                <a:ea typeface="Yu Gothic" panose="020B0400000000000000" pitchFamily="34" charset="-128"/>
              </a:rPr>
              <a:t> </a:t>
            </a:r>
            <a:r>
              <a:rPr lang="en-US" i="0" baseline="0" dirty="0" smtClean="0">
                <a:latin typeface="Yu Gothic" panose="020B0400000000000000" pitchFamily="34" charset="-128"/>
                <a:ea typeface="Yu Gothic" panose="020B0400000000000000" pitchFamily="34" charset="-128"/>
              </a:rPr>
              <a:t>of medication returned to CBO-STR co-sponsored sites.</a:t>
            </a:r>
            <a:endParaRPr lang="en-US" i="0" dirty="0" smtClean="0">
              <a:latin typeface="Yu Gothic" panose="020B0400000000000000" pitchFamily="34" charset="-128"/>
              <a:ea typeface="Yu Gothic" panose="020B0400000000000000" pitchFamily="34" charset="-128"/>
            </a:endParaRPr>
          </a:p>
          <a:p>
            <a:pPr marL="232943" indent="-232943">
              <a:buFont typeface="Arial" panose="020B0604020202020204" pitchFamily="34" charset="0"/>
              <a:buAutoNum type="arabicPeriod" startAt="5"/>
            </a:pPr>
            <a:r>
              <a:rPr lang="en-US" dirty="0" smtClean="0">
                <a:latin typeface="Yu Gothic" panose="020B0400000000000000" pitchFamily="34" charset="-128"/>
                <a:ea typeface="Yu Gothic" panose="020B0400000000000000" pitchFamily="34" charset="-128"/>
              </a:rPr>
              <a:t>Prevention</a:t>
            </a:r>
            <a:r>
              <a:rPr lang="en-US" baseline="0" dirty="0" smtClean="0">
                <a:latin typeface="Yu Gothic" panose="020B0400000000000000" pitchFamily="34" charset="-128"/>
                <a:ea typeface="Yu Gothic" panose="020B0400000000000000" pitchFamily="34" charset="-128"/>
              </a:rPr>
              <a:t> workforce enhancements: support Prevention Summit and Spring Youth Forum</a:t>
            </a:r>
          </a:p>
          <a:p>
            <a:pPr marL="698830" lvl="1" indent="-232943">
              <a:buFont typeface="Courier New" panose="02070309020205020404" pitchFamily="49" charset="0"/>
              <a:buChar char="o"/>
            </a:pPr>
            <a:r>
              <a:rPr lang="en-US" baseline="0" dirty="0" smtClean="0">
                <a:latin typeface="Yu Gothic" panose="020B0400000000000000" pitchFamily="34" charset="-128"/>
                <a:ea typeface="Yu Gothic" panose="020B0400000000000000" pitchFamily="34" charset="-128"/>
              </a:rPr>
              <a:t>644 attendees, 280 were youth attendees</a:t>
            </a:r>
            <a:endParaRPr lang="en-US" dirty="0" smtClean="0">
              <a:latin typeface="Yu Gothic" panose="020B0400000000000000" pitchFamily="34" charset="-128"/>
              <a:ea typeface="Yu Gothic" panose="020B0400000000000000" pitchFamily="34" charset="-128"/>
            </a:endParaRPr>
          </a:p>
          <a:p>
            <a:pPr marL="232943" indent="-232943">
              <a:buFont typeface="Arial" panose="020B0604020202020204" pitchFamily="34" charset="0"/>
              <a:buAutoNum type="arabicPeriod" startAt="6"/>
            </a:pPr>
            <a:r>
              <a:rPr lang="en-US" dirty="0" smtClean="0">
                <a:latin typeface="Yu Gothic" panose="020B0400000000000000" pitchFamily="34" charset="-128"/>
                <a:ea typeface="Yu Gothic" panose="020B0400000000000000" pitchFamily="34" charset="-128"/>
              </a:rPr>
              <a:t>CPWI: 5 new CPWI sites focused on prevention opioid misuse and abuse</a:t>
            </a:r>
          </a:p>
          <a:p>
            <a:pPr marL="698830" lvl="1" indent="-232943">
              <a:buFont typeface="Courier New" panose="02070309020205020404" pitchFamily="49" charset="0"/>
              <a:buChar char="o"/>
            </a:pPr>
            <a:r>
              <a:rPr lang="en-US" dirty="0" smtClean="0">
                <a:latin typeface="Yu Gothic" panose="020B0400000000000000" pitchFamily="34" charset="-128"/>
                <a:ea typeface="Yu Gothic" panose="020B0400000000000000" pitchFamily="34" charset="-128"/>
              </a:rPr>
              <a:t> a total of 3,088 youth and families received prevention services. </a:t>
            </a:r>
          </a:p>
          <a:p>
            <a:pPr marL="232943" indent="-232943">
              <a:buFont typeface="Arial" panose="020B0604020202020204" pitchFamily="34" charset="0"/>
              <a:buAutoNum type="arabicPeriod" startAt="6"/>
            </a:pPr>
            <a:r>
              <a:rPr lang="en-US" dirty="0" smtClean="0">
                <a:latin typeface="Yu Gothic" panose="020B0400000000000000" pitchFamily="34" charset="-128"/>
                <a:ea typeface="Yu Gothic" panose="020B0400000000000000" pitchFamily="34" charset="-128"/>
              </a:rPr>
              <a:t>Analysis of EBP:  contracted with WSU to analyze</a:t>
            </a:r>
            <a:r>
              <a:rPr lang="en-US" baseline="0" dirty="0" smtClean="0">
                <a:latin typeface="Yu Gothic" panose="020B0400000000000000" pitchFamily="34" charset="-128"/>
                <a:ea typeface="Yu Gothic" panose="020B0400000000000000" pitchFamily="34" charset="-128"/>
              </a:rPr>
              <a:t> prevention programs to be used by community prevention providers.</a:t>
            </a:r>
            <a:endParaRPr lang="en-US" dirty="0" smtClean="0">
              <a:latin typeface="Yu Gothic" panose="020B0400000000000000" pitchFamily="34" charset="-128"/>
              <a:ea typeface="Yu Gothic" panose="020B0400000000000000" pitchFamily="34" charset="-128"/>
            </a:endParaRPr>
          </a:p>
          <a:p>
            <a:r>
              <a:rPr lang="en-US" dirty="0" smtClean="0">
                <a:latin typeface="Yu Gothic" panose="020B0400000000000000" pitchFamily="34" charset="-128"/>
                <a:ea typeface="Yu Gothic" panose="020B0400000000000000" pitchFamily="34" charset="-128"/>
              </a:rPr>
              <a:t>8.   4 Community Enhancement Grants serving 298 youth/families through primary prevention; emphasis on medicine take-back and campaign strategies. </a:t>
            </a:r>
          </a:p>
          <a:p>
            <a:endParaRPr lang="en-US" dirty="0" smtClean="0">
              <a:latin typeface="Yu Gothic" panose="020B0400000000000000" pitchFamily="34" charset="-128"/>
              <a:ea typeface="Yu Gothic" panose="020B0400000000000000" pitchFamily="34" charset="-128"/>
            </a:endParaRPr>
          </a:p>
          <a:p>
            <a:r>
              <a:rPr lang="en-US" b="1" dirty="0" smtClean="0">
                <a:latin typeface="Yu Gothic" panose="020B0400000000000000" pitchFamily="34" charset="-128"/>
                <a:ea typeface="Yu Gothic" panose="020B0400000000000000" pitchFamily="34" charset="-128"/>
              </a:rPr>
              <a:t>Treatment project</a:t>
            </a:r>
            <a:r>
              <a:rPr lang="en-US" b="1" baseline="0" dirty="0" smtClean="0">
                <a:latin typeface="Yu Gothic" panose="020B0400000000000000" pitchFamily="34" charset="-128"/>
                <a:ea typeface="Yu Gothic" panose="020B0400000000000000" pitchFamily="34" charset="-128"/>
              </a:rPr>
              <a:t> highlights include:</a:t>
            </a:r>
          </a:p>
          <a:p>
            <a:pPr marL="524123" indent="-524123">
              <a:buFont typeface="+mj-lt"/>
              <a:buAutoNum type="arabicPeriod"/>
            </a:pPr>
            <a:r>
              <a:rPr lang="en-US" sz="2900" dirty="0">
                <a:latin typeface="Yu Gothic" panose="020B0400000000000000" pitchFamily="34" charset="-128"/>
                <a:ea typeface="Yu Gothic" panose="020B0400000000000000" pitchFamily="34" charset="-128"/>
              </a:rPr>
              <a:t>Hub &amp; Spoke Each Hub/Spoke network  was contracted to complete 25 unique inductions per month or 200 total for the grant period. The benchmark for the first year was set at 1,200 unique individual inductions,</a:t>
            </a:r>
          </a:p>
          <a:p>
            <a:pPr marL="931774" lvl="1" indent="-465887" defTabSz="931774">
              <a:buFont typeface="Courier New" panose="02070309020205020404" pitchFamily="49" charset="0"/>
              <a:buChar char="o"/>
              <a:defRPr/>
            </a:pPr>
            <a:r>
              <a:rPr lang="en-US" sz="2900" dirty="0">
                <a:latin typeface="Yu Gothic" panose="020B0400000000000000" pitchFamily="34" charset="-128"/>
                <a:ea typeface="Yu Gothic" panose="020B0400000000000000" pitchFamily="34" charset="-128"/>
              </a:rPr>
              <a:t>At the end of year one grant period, the project exceed expected benchmark by 102% or 1,226 individual inductions.</a:t>
            </a:r>
          </a:p>
          <a:p>
            <a:pPr marL="232943" indent="-232943" defTabSz="931774">
              <a:buFont typeface="+mj-lt"/>
              <a:buAutoNum type="arabicPeriod"/>
              <a:defRPr/>
            </a:pPr>
            <a:r>
              <a:rPr lang="en-US" dirty="0">
                <a:solidFill>
                  <a:prstClr val="black"/>
                </a:solidFill>
                <a:latin typeface="Yu Gothic" panose="020B0400000000000000" pitchFamily="34" charset="-128"/>
                <a:ea typeface="Yu Gothic" panose="020B0400000000000000" pitchFamily="34" charset="-128"/>
              </a:rPr>
              <a:t>Mobile OTP van</a:t>
            </a:r>
          </a:p>
          <a:p>
            <a:pPr marL="640594" lvl="1" indent="-174708" defTabSz="931774">
              <a:buFont typeface="Courier New" panose="02070309020205020404" pitchFamily="49" charset="0"/>
              <a:buChar char="o"/>
              <a:defRPr/>
            </a:pPr>
            <a:r>
              <a:rPr lang="en-US" dirty="0">
                <a:solidFill>
                  <a:prstClr val="black"/>
                </a:solidFill>
                <a:latin typeface="Yu Gothic" panose="020B0400000000000000" pitchFamily="34" charset="-128"/>
                <a:ea typeface="Yu Gothic" panose="020B0400000000000000" pitchFamily="34" charset="-128"/>
              </a:rPr>
              <a:t>93 total treatment events, 87 unduplicated patients</a:t>
            </a:r>
          </a:p>
          <a:p>
            <a:pPr marL="232943" indent="-232943" defTabSz="931774">
              <a:buFont typeface="+mj-lt"/>
              <a:buAutoNum type="arabicPeriod"/>
              <a:defRPr/>
            </a:pPr>
            <a:r>
              <a:rPr lang="en-US" dirty="0">
                <a:solidFill>
                  <a:prstClr val="black"/>
                </a:solidFill>
                <a:latin typeface="Yu Gothic" panose="020B0400000000000000" pitchFamily="34" charset="-128"/>
                <a:ea typeface="Yu Gothic" panose="020B0400000000000000" pitchFamily="34" charset="-128"/>
              </a:rPr>
              <a:t>Low-barrier buprenorphine pilot.  </a:t>
            </a:r>
          </a:p>
          <a:p>
            <a:pPr marL="640594" lvl="1" indent="-174708" defTabSz="931774">
              <a:buFont typeface="Courier New" panose="02070309020205020404" pitchFamily="49" charset="0"/>
              <a:buChar char="o"/>
              <a:defRPr/>
            </a:pPr>
            <a:r>
              <a:rPr lang="en-US" dirty="0">
                <a:solidFill>
                  <a:prstClr val="black"/>
                </a:solidFill>
                <a:latin typeface="Yu Gothic" panose="020B0400000000000000" pitchFamily="34" charset="-128"/>
                <a:ea typeface="Yu Gothic" panose="020B0400000000000000" pitchFamily="34" charset="-128"/>
              </a:rPr>
              <a:t>171 total treatment events, 147 unduplicated patients, 290% performance over contract requirement</a:t>
            </a:r>
          </a:p>
          <a:p>
            <a:pPr marL="232943" indent="-232943" defTabSz="931774">
              <a:buFont typeface="+mj-lt"/>
              <a:buAutoNum type="arabicPeriod"/>
              <a:defRPr/>
            </a:pPr>
            <a:r>
              <a:rPr lang="en-US" dirty="0">
                <a:solidFill>
                  <a:prstClr val="black"/>
                </a:solidFill>
                <a:latin typeface="Yu Gothic" panose="020B0400000000000000" pitchFamily="34" charset="-128"/>
                <a:ea typeface="Yu Gothic" panose="020B0400000000000000" pitchFamily="34" charset="-128"/>
              </a:rPr>
              <a:t>PathFinder Peer Project</a:t>
            </a:r>
          </a:p>
          <a:p>
            <a:pPr marL="698830" lvl="1" indent="-232943" defTabSz="931774">
              <a:buFont typeface="Courier New" panose="02070309020205020404" pitchFamily="49" charset="0"/>
              <a:buChar char="o"/>
              <a:defRPr/>
            </a:pPr>
            <a:r>
              <a:rPr lang="en-US" dirty="0">
                <a:solidFill>
                  <a:prstClr val="black"/>
                </a:solidFill>
                <a:latin typeface="Yu Gothic" panose="020B0400000000000000" pitchFamily="34" charset="-128"/>
                <a:ea typeface="Yu Gothic" panose="020B0400000000000000" pitchFamily="34" charset="-128"/>
              </a:rPr>
              <a:t>Enrolled 441 unique individuals through homeless outreach efforts, 125 of whom were inducted onto MAT.</a:t>
            </a:r>
          </a:p>
          <a:p>
            <a:pPr marL="232943" indent="-232943" defTabSz="931774">
              <a:buFont typeface="+mj-lt"/>
              <a:buAutoNum type="arabicPeriod" startAt="5"/>
              <a:defRPr/>
            </a:pPr>
            <a:r>
              <a:rPr lang="en-US" dirty="0">
                <a:solidFill>
                  <a:prstClr val="black"/>
                </a:solidFill>
                <a:latin typeface="Yu Gothic" panose="020B0400000000000000" pitchFamily="34" charset="-128"/>
                <a:ea typeface="Yu Gothic" panose="020B0400000000000000" pitchFamily="34" charset="-128"/>
              </a:rPr>
              <a:t>Tribal Treatment</a:t>
            </a:r>
          </a:p>
          <a:p>
            <a:pPr marL="698830" lvl="1" indent="-232943" defTabSz="931774">
              <a:buFont typeface="Courier New" panose="02070309020205020404" pitchFamily="49" charset="0"/>
              <a:buChar char="o"/>
              <a:defRPr/>
            </a:pPr>
            <a:r>
              <a:rPr lang="en-US" baseline="0" dirty="0" smtClean="0">
                <a:latin typeface="Yu Gothic" panose="020B0400000000000000" pitchFamily="34" charset="-128"/>
                <a:ea typeface="Yu Gothic" panose="020B0400000000000000" pitchFamily="34" charset="-128"/>
              </a:rPr>
              <a:t>Developed a tribal opioid awareness campaign in consultation with 15 Tribes across Washington State.  Focus on MAT, overdose awareness, and treatment resources.</a:t>
            </a:r>
            <a:endParaRPr lang="en-US" dirty="0">
              <a:solidFill>
                <a:prstClr val="black"/>
              </a:solidFill>
              <a:latin typeface="Yu Gothic" panose="020B0400000000000000" pitchFamily="34" charset="-128"/>
              <a:ea typeface="Yu Gothic" panose="020B0400000000000000" pitchFamily="34" charset="-128"/>
            </a:endParaRPr>
          </a:p>
          <a:p>
            <a:pPr defTabSz="931774">
              <a:defRPr/>
            </a:pPr>
            <a:r>
              <a:rPr lang="en-US" dirty="0">
                <a:solidFill>
                  <a:prstClr val="black"/>
                </a:solidFill>
                <a:latin typeface="Yu Gothic" panose="020B0400000000000000" pitchFamily="34" charset="-128"/>
                <a:ea typeface="Yu Gothic" panose="020B0400000000000000" pitchFamily="34" charset="-128"/>
              </a:rPr>
              <a:t>6   Treatment payment assistance</a:t>
            </a:r>
          </a:p>
          <a:p>
            <a:pPr defTabSz="931774">
              <a:defRPr/>
            </a:pPr>
            <a:r>
              <a:rPr lang="en-US" dirty="0">
                <a:solidFill>
                  <a:prstClr val="black"/>
                </a:solidFill>
                <a:latin typeface="Yu Gothic" panose="020B0400000000000000" pitchFamily="34" charset="-128"/>
                <a:ea typeface="Yu Gothic" panose="020B0400000000000000" pitchFamily="34" charset="-128"/>
              </a:rPr>
              <a:t>7.   DOC treatment re-entry services and COORP</a:t>
            </a:r>
          </a:p>
          <a:p>
            <a:pPr marL="640594" lvl="1" indent="-174708" defTabSz="931774">
              <a:buFont typeface="Courier New" panose="02070309020205020404" pitchFamily="49" charset="0"/>
              <a:buChar char="o"/>
              <a:defRPr/>
            </a:pPr>
            <a:r>
              <a:rPr lang="en-US" dirty="0">
                <a:solidFill>
                  <a:prstClr val="black"/>
                </a:solidFill>
                <a:latin typeface="Yu Gothic" panose="020B0400000000000000" pitchFamily="34" charset="-128"/>
                <a:ea typeface="Yu Gothic" panose="020B0400000000000000" pitchFamily="34" charset="-128"/>
              </a:rPr>
              <a:t>1624 total screens, 941 unduplicated offenders</a:t>
            </a:r>
          </a:p>
          <a:p>
            <a:pPr defTabSz="931774">
              <a:defRPr/>
            </a:pPr>
            <a:r>
              <a:rPr lang="en-US" dirty="0">
                <a:solidFill>
                  <a:prstClr val="black"/>
                </a:solidFill>
                <a:latin typeface="Yu Gothic" panose="020B0400000000000000" pitchFamily="34" charset="-128"/>
                <a:ea typeface="Yu Gothic" panose="020B0400000000000000" pitchFamily="34" charset="-128"/>
              </a:rPr>
              <a:t>8.   Bridge to Recovery (JRA)</a:t>
            </a:r>
          </a:p>
          <a:p>
            <a:pPr marL="640594" lvl="1" indent="-174708" defTabSz="931774">
              <a:buFont typeface="Courier New" panose="02070309020205020404" pitchFamily="49" charset="0"/>
              <a:buChar char="o"/>
              <a:defRPr/>
            </a:pPr>
            <a:r>
              <a:rPr lang="en-US" dirty="0">
                <a:solidFill>
                  <a:prstClr val="black"/>
                </a:solidFill>
                <a:latin typeface="Yu Gothic" panose="020B0400000000000000" pitchFamily="34" charset="-128"/>
                <a:ea typeface="Yu Gothic" panose="020B0400000000000000" pitchFamily="34" charset="-128"/>
              </a:rPr>
              <a:t>41 total events, 41 unduplicated clients</a:t>
            </a:r>
          </a:p>
          <a:p>
            <a:pPr marL="232943" indent="-232943" defTabSz="931774">
              <a:buFont typeface="+mj-lt"/>
              <a:buAutoNum type="arabicPeriod" startAt="9"/>
              <a:defRPr/>
            </a:pPr>
            <a:r>
              <a:rPr lang="en-US" dirty="0">
                <a:solidFill>
                  <a:prstClr val="black"/>
                </a:solidFill>
                <a:latin typeface="Yu Gothic" panose="020B0400000000000000" pitchFamily="34" charset="-128"/>
                <a:ea typeface="Yu Gothic" panose="020B0400000000000000" pitchFamily="34" charset="-128"/>
              </a:rPr>
              <a:t>Naloxone distribution</a:t>
            </a:r>
          </a:p>
          <a:p>
            <a:pPr marL="698830" lvl="1" indent="-232943" defTabSz="931774">
              <a:buFont typeface="Courier New" panose="02070309020205020404" pitchFamily="49" charset="0"/>
              <a:buChar char="o"/>
              <a:defRPr/>
            </a:pPr>
            <a:r>
              <a:rPr lang="en-US" dirty="0">
                <a:solidFill>
                  <a:prstClr val="black"/>
                </a:solidFill>
                <a:latin typeface="Yu Gothic" panose="020B0400000000000000" pitchFamily="34" charset="-128"/>
                <a:ea typeface="Yu Gothic" panose="020B0400000000000000" pitchFamily="34" charset="-128"/>
              </a:rPr>
              <a:t>Distributed 3,206 kits (goal was 3,000)</a:t>
            </a:r>
          </a:p>
          <a:p>
            <a:pPr marL="232943" indent="-232943" defTabSz="931774">
              <a:buFont typeface="+mj-lt"/>
              <a:buAutoNum type="arabicPeriod" startAt="10"/>
              <a:defRPr/>
            </a:pPr>
            <a:r>
              <a:rPr lang="en-US" dirty="0">
                <a:solidFill>
                  <a:prstClr val="black"/>
                </a:solidFill>
                <a:latin typeface="Yu Gothic" panose="020B0400000000000000" pitchFamily="34" charset="-128"/>
                <a:ea typeface="Yu Gothic" panose="020B0400000000000000" pitchFamily="34" charset="-128"/>
              </a:rPr>
              <a:t>Prescription monitoring program</a:t>
            </a:r>
          </a:p>
          <a:p>
            <a:pPr marL="698830" lvl="1" indent="-232943" defTabSz="931774">
              <a:buFont typeface="Courier New" panose="02070309020205020404" pitchFamily="49" charset="0"/>
              <a:buChar char="o"/>
              <a:defRPr/>
            </a:pPr>
            <a:r>
              <a:rPr lang="en-US" dirty="0">
                <a:solidFill>
                  <a:prstClr val="black"/>
                </a:solidFill>
                <a:latin typeface="Yu Gothic" panose="020B0400000000000000" pitchFamily="34" charset="-128"/>
                <a:ea typeface="Yu Gothic" panose="020B0400000000000000" pitchFamily="34" charset="-128"/>
              </a:rPr>
              <a:t>(data from DoH)</a:t>
            </a:r>
            <a:endParaRPr lang="en-US" dirty="0" smtClean="0">
              <a:latin typeface="Yu Gothic" panose="020B0400000000000000" pitchFamily="34" charset="-128"/>
              <a:ea typeface="Yu Gothic" panose="020B0400000000000000" pitchFamily="34" charset="-128"/>
            </a:endParaRPr>
          </a:p>
          <a:p>
            <a:endParaRPr lang="en-US" dirty="0" smtClean="0"/>
          </a:p>
        </p:txBody>
      </p:sp>
      <p:sp>
        <p:nvSpPr>
          <p:cNvPr id="4" name="Slide Number Placeholder 3"/>
          <p:cNvSpPr>
            <a:spLocks noGrp="1"/>
          </p:cNvSpPr>
          <p:nvPr>
            <p:ph type="sldNum" sz="quarter" idx="10"/>
          </p:nvPr>
        </p:nvSpPr>
        <p:spPr/>
        <p:txBody>
          <a:bodyPr/>
          <a:lstStyle/>
          <a:p>
            <a:fld id="{7B403B07-0499-46FA-ABFD-0D65B2A1B494}" type="slidenum">
              <a:rPr lang="en-US" smtClean="0"/>
              <a:t>59</a:t>
            </a:fld>
            <a:endParaRPr lang="en-US" dirty="0"/>
          </a:p>
        </p:txBody>
      </p:sp>
    </p:spTree>
    <p:extLst>
      <p:ext uri="{BB962C8B-B14F-4D97-AF65-F5344CB8AC3E}">
        <p14:creationId xmlns:p14="http://schemas.microsoft.com/office/powerpoint/2010/main" val="1881031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61</a:t>
            </a:fld>
            <a:endParaRPr lang="en-US" dirty="0"/>
          </a:p>
        </p:txBody>
      </p:sp>
    </p:spTree>
    <p:extLst>
      <p:ext uri="{BB962C8B-B14F-4D97-AF65-F5344CB8AC3E}">
        <p14:creationId xmlns:p14="http://schemas.microsoft.com/office/powerpoint/2010/main" val="3765179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State Opioid Response grant will allow us to build on many of</a:t>
            </a:r>
            <a:r>
              <a:rPr lang="en-US" baseline="0" dirty="0" smtClean="0"/>
              <a:t> the projects we were able to launch with STR funding, in prevention, treatment, and recovery support services. </a:t>
            </a:r>
          </a:p>
          <a:p>
            <a:endParaRPr lang="en-US" baseline="0" dirty="0" smtClean="0"/>
          </a:p>
          <a:p>
            <a:r>
              <a:rPr lang="en-US" baseline="0" dirty="0" smtClean="0"/>
              <a:t>Future projects include:</a:t>
            </a:r>
          </a:p>
          <a:p>
            <a:endParaRPr lang="en-US" baseline="0" dirty="0" smtClean="0"/>
          </a:p>
          <a:p>
            <a:r>
              <a:rPr lang="en-US" b="1" baseline="0" dirty="0" smtClean="0"/>
              <a:t>Prevention</a:t>
            </a:r>
          </a:p>
          <a:p>
            <a:pPr marL="232943" indent="-232943">
              <a:buAutoNum type="arabicParenR"/>
            </a:pPr>
            <a:r>
              <a:rPr lang="en-US" baseline="0" dirty="0" smtClean="0"/>
              <a:t>Continued CPWI expansion</a:t>
            </a:r>
          </a:p>
          <a:p>
            <a:pPr marL="232943" indent="-232943">
              <a:buAutoNum type="arabicParenR"/>
            </a:pPr>
            <a:r>
              <a:rPr lang="en-US" baseline="0" dirty="0" smtClean="0"/>
              <a:t>Community enhancement grants</a:t>
            </a:r>
          </a:p>
          <a:p>
            <a:pPr marL="232943" indent="-232943">
              <a:buAutoNum type="arabicParenR"/>
            </a:pPr>
            <a:r>
              <a:rPr lang="en-US" baseline="0" dirty="0" smtClean="0"/>
              <a:t>Prescriber education trainings</a:t>
            </a:r>
          </a:p>
          <a:p>
            <a:pPr marL="232943" indent="-232943">
              <a:buAutoNum type="arabicParenR"/>
            </a:pPr>
            <a:r>
              <a:rPr lang="en-US" baseline="0" dirty="0" smtClean="0"/>
              <a:t>Opioid Summit</a:t>
            </a:r>
          </a:p>
          <a:p>
            <a:pPr marL="232943" indent="-232943">
              <a:buAutoNum type="arabicParenR"/>
            </a:pPr>
            <a:r>
              <a:rPr lang="en-US" baseline="0" dirty="0" smtClean="0"/>
              <a:t>Starts with One opioid prevention public education campaign</a:t>
            </a:r>
          </a:p>
          <a:p>
            <a:pPr marL="232943" indent="-232943">
              <a:buAutoNum type="arabicParenR"/>
            </a:pPr>
            <a:r>
              <a:rPr lang="en-US" baseline="0" dirty="0" smtClean="0"/>
              <a:t>Contract with DoH in Naloxone distribution program</a:t>
            </a:r>
          </a:p>
          <a:p>
            <a:pPr marL="232943" indent="-232943">
              <a:buAutoNum type="arabicParenR"/>
            </a:pPr>
            <a:endParaRPr lang="en-US" baseline="0" dirty="0" smtClean="0"/>
          </a:p>
          <a:p>
            <a:r>
              <a:rPr lang="en-US" b="1" baseline="0" dirty="0" smtClean="0"/>
              <a:t>Treatment</a:t>
            </a:r>
          </a:p>
          <a:p>
            <a:pPr marL="232943" indent="-232943">
              <a:buAutoNum type="arabicParenR"/>
            </a:pPr>
            <a:r>
              <a:rPr lang="en-US" baseline="0" dirty="0" smtClean="0"/>
              <a:t>Opiate Treatment Network (OTN)</a:t>
            </a:r>
          </a:p>
          <a:p>
            <a:pPr marL="232943" indent="-232943">
              <a:buAutoNum type="arabicParenR"/>
            </a:pPr>
            <a:r>
              <a:rPr lang="en-US" baseline="0" dirty="0" smtClean="0"/>
              <a:t>OTN TA/Training</a:t>
            </a:r>
          </a:p>
          <a:p>
            <a:pPr marL="232943" indent="-232943">
              <a:buAutoNum type="arabicParenR"/>
            </a:pPr>
            <a:r>
              <a:rPr lang="en-US" baseline="0" dirty="0" smtClean="0"/>
              <a:t>MAT Treatment Assistance</a:t>
            </a:r>
          </a:p>
          <a:p>
            <a:pPr marL="232943" indent="-232943">
              <a:buAutoNum type="arabicParenR"/>
            </a:pPr>
            <a:r>
              <a:rPr lang="en-US" baseline="0" dirty="0" smtClean="0"/>
              <a:t>Contract with DoH for tobacco cessation programs (Tobacco Quitline, cross-addiction training)</a:t>
            </a:r>
          </a:p>
          <a:p>
            <a:pPr marL="232943" indent="-232943">
              <a:buAutoNum type="arabicParenR"/>
            </a:pPr>
            <a:r>
              <a:rPr lang="en-US" baseline="0" dirty="0" smtClean="0"/>
              <a:t>Tribal prevention and treatment grants to 14 Tribes</a:t>
            </a:r>
          </a:p>
          <a:p>
            <a:pPr marL="232943" indent="-232943">
              <a:buAutoNum type="arabicParenR"/>
            </a:pPr>
            <a:r>
              <a:rPr lang="en-US" baseline="0" dirty="0" smtClean="0"/>
              <a:t>Treatment Decision Model (TDM) and Care for Offenders with OUD releasing from prison programs (COORP)</a:t>
            </a:r>
          </a:p>
          <a:p>
            <a:pPr marL="232943" indent="-232943">
              <a:buAutoNum type="arabicParenR"/>
            </a:pPr>
            <a:endParaRPr lang="en-US" baseline="0" dirty="0" smtClean="0"/>
          </a:p>
          <a:p>
            <a:r>
              <a:rPr lang="en-US" b="1" baseline="0" dirty="0" smtClean="0"/>
              <a:t>Recovery Support Services</a:t>
            </a:r>
          </a:p>
          <a:p>
            <a:pPr marL="232943" indent="-232943">
              <a:buAutoNum type="arabicParenR"/>
            </a:pPr>
            <a:r>
              <a:rPr lang="en-US" baseline="0" dirty="0" smtClean="0"/>
              <a:t>OUD and MAT training to community recovery support services</a:t>
            </a:r>
          </a:p>
          <a:p>
            <a:pPr marL="232943" indent="-232943">
              <a:buAutoNum type="arabicParenR"/>
            </a:pPr>
            <a:r>
              <a:rPr lang="en-US" baseline="0" dirty="0" smtClean="0"/>
              <a:t>Client-directed recovery support services</a:t>
            </a:r>
          </a:p>
          <a:p>
            <a:pPr marL="232943" indent="-232943">
              <a:buAutoNum type="arabicParenR"/>
            </a:pPr>
            <a:r>
              <a:rPr lang="en-US" baseline="0" dirty="0" smtClean="0"/>
              <a:t>Peer recovery support staff</a:t>
            </a:r>
          </a:p>
          <a:p>
            <a:pPr marL="232943" indent="-232943">
              <a:buAutoNum type="arabicParenR"/>
            </a:pPr>
            <a:endParaRPr lang="en-US" baseline="0" dirty="0" smtClean="0"/>
          </a:p>
        </p:txBody>
      </p:sp>
      <p:sp>
        <p:nvSpPr>
          <p:cNvPr id="4" name="Slide Number Placeholder 3"/>
          <p:cNvSpPr>
            <a:spLocks noGrp="1"/>
          </p:cNvSpPr>
          <p:nvPr>
            <p:ph type="sldNum" sz="quarter" idx="10"/>
          </p:nvPr>
        </p:nvSpPr>
        <p:spPr/>
        <p:txBody>
          <a:bodyPr/>
          <a:lstStyle/>
          <a:p>
            <a:fld id="{7B403B07-0499-46FA-ABFD-0D65B2A1B494}" type="slidenum">
              <a:rPr lang="en-US" smtClean="0"/>
              <a:t>62</a:t>
            </a:fld>
            <a:endParaRPr lang="en-US" dirty="0"/>
          </a:p>
        </p:txBody>
      </p:sp>
    </p:spTree>
    <p:extLst>
      <p:ext uri="{BB962C8B-B14F-4D97-AF65-F5344CB8AC3E}">
        <p14:creationId xmlns:p14="http://schemas.microsoft.com/office/powerpoint/2010/main" val="1615018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63</a:t>
            </a:fld>
            <a:endParaRPr lang="en-US" dirty="0"/>
          </a:p>
        </p:txBody>
      </p:sp>
    </p:spTree>
    <p:extLst>
      <p:ext uri="{BB962C8B-B14F-4D97-AF65-F5344CB8AC3E}">
        <p14:creationId xmlns:p14="http://schemas.microsoft.com/office/powerpoint/2010/main" val="29375854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66</a:t>
            </a:fld>
            <a:endParaRPr lang="en-US" dirty="0"/>
          </a:p>
        </p:txBody>
      </p:sp>
    </p:spTree>
    <p:extLst>
      <p:ext uri="{BB962C8B-B14F-4D97-AF65-F5344CB8AC3E}">
        <p14:creationId xmlns:p14="http://schemas.microsoft.com/office/powerpoint/2010/main" val="83083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5</a:t>
            </a:fld>
            <a:endParaRPr lang="en-US" dirty="0"/>
          </a:p>
        </p:txBody>
      </p:sp>
    </p:spTree>
    <p:extLst>
      <p:ext uri="{BB962C8B-B14F-4D97-AF65-F5344CB8AC3E}">
        <p14:creationId xmlns:p14="http://schemas.microsoft.com/office/powerpoint/2010/main" val="2438027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74</a:t>
            </a:fld>
            <a:endParaRPr lang="en-US" dirty="0"/>
          </a:p>
        </p:txBody>
      </p:sp>
    </p:spTree>
    <p:extLst>
      <p:ext uri="{BB962C8B-B14F-4D97-AF65-F5344CB8AC3E}">
        <p14:creationId xmlns:p14="http://schemas.microsoft.com/office/powerpoint/2010/main" val="159656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7</a:t>
            </a:fld>
            <a:endParaRPr lang="en-US" dirty="0"/>
          </a:p>
        </p:txBody>
      </p:sp>
    </p:spTree>
    <p:extLst>
      <p:ext uri="{BB962C8B-B14F-4D97-AF65-F5344CB8AC3E}">
        <p14:creationId xmlns:p14="http://schemas.microsoft.com/office/powerpoint/2010/main" val="267782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8</a:t>
            </a:fld>
            <a:endParaRPr lang="en-US" dirty="0"/>
          </a:p>
        </p:txBody>
      </p:sp>
    </p:spTree>
    <p:extLst>
      <p:ext uri="{BB962C8B-B14F-4D97-AF65-F5344CB8AC3E}">
        <p14:creationId xmlns:p14="http://schemas.microsoft.com/office/powerpoint/2010/main" val="163195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 </a:t>
            </a:r>
          </a:p>
          <a:p>
            <a:endParaRPr lang="en-US" baseline="0" dirty="0" smtClean="0"/>
          </a:p>
          <a:p>
            <a:pPr lvl="0"/>
            <a:r>
              <a:rPr lang="en-US" dirty="0"/>
              <a:t>This list of high level action items are activities that have been planned and are being implemented by partners across this effort.</a:t>
            </a:r>
          </a:p>
          <a:p>
            <a:pPr lvl="0"/>
            <a:r>
              <a:rPr lang="en-US" dirty="0"/>
              <a:t>As you can see, some resources for our efforts are being provided by grants and legislation and many partners are working together to solve this issue.</a:t>
            </a:r>
          </a:p>
          <a:p>
            <a:pPr lvl="0"/>
            <a:r>
              <a:rPr lang="en-US" dirty="0"/>
              <a:t>However, for an issue this complex innovative solutions and unusual partnerships will be needed.  The Executive Order set the stage for this work to happen.  Now more must be done.</a:t>
            </a:r>
          </a:p>
          <a:p>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9</a:t>
            </a:fld>
            <a:endParaRPr lang="en-US" dirty="0"/>
          </a:p>
        </p:txBody>
      </p:sp>
    </p:spTree>
    <p:extLst>
      <p:ext uri="{BB962C8B-B14F-4D97-AF65-F5344CB8AC3E}">
        <p14:creationId xmlns:p14="http://schemas.microsoft.com/office/powerpoint/2010/main" val="4135831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 </a:t>
            </a:r>
          </a:p>
          <a:p>
            <a:endParaRPr lang="en-US" dirty="0"/>
          </a:p>
          <a:p>
            <a:r>
              <a:rPr lang="en-US" dirty="0"/>
              <a:t>Washington has worked over the last 10 years to reduce the availability of opiods in 2 ways</a:t>
            </a:r>
          </a:p>
          <a:p>
            <a:pPr marL="178027" indent="-178027">
              <a:buFont typeface="Arial" panose="020B0604020202020204" pitchFamily="34" charset="0"/>
              <a:buChar char="•"/>
            </a:pPr>
            <a:r>
              <a:rPr lang="en-US" dirty="0"/>
              <a:t>1) Safe prescribing practices </a:t>
            </a:r>
          </a:p>
          <a:p>
            <a:pPr marL="178027" indent="-178027">
              <a:buFont typeface="Arial" panose="020B0604020202020204" pitchFamily="34" charset="0"/>
              <a:buChar char="•"/>
            </a:pPr>
            <a:r>
              <a:rPr lang="en-US" dirty="0"/>
              <a:t>2) Reducing the illegal supply of opiods</a:t>
            </a:r>
          </a:p>
          <a:p>
            <a:endParaRPr lang="en-US" dirty="0"/>
          </a:p>
          <a:p>
            <a:pPr lvl="0"/>
            <a:r>
              <a:rPr lang="en-US" dirty="0"/>
              <a:t>Work to improve Opiod prescribing practices has been ongoing for the last 10 years.  We are lucky to have Dr Gary Franklin from LNI with us today. He was the first in the county to recognize deaths from prescription opioids in our injured workers and led the nation with the development of the first opioid prescribing guidelines.</a:t>
            </a:r>
          </a:p>
          <a:p>
            <a:pPr lvl="0"/>
            <a:endParaRPr lang="en-US" dirty="0"/>
          </a:p>
          <a:p>
            <a:pPr lvl="0"/>
            <a:r>
              <a:rPr lang="en-US" dirty="0"/>
              <a:t>Work currently underway includes:</a:t>
            </a:r>
          </a:p>
          <a:p>
            <a:pPr marL="652765" lvl="1" indent="-178027">
              <a:buFont typeface="Arial" panose="020B0604020202020204" pitchFamily="34" charset="0"/>
              <a:buChar char="•"/>
            </a:pPr>
            <a:r>
              <a:rPr lang="en-US" dirty="0"/>
              <a:t>Opiod prescribing rules are being written by state healthcare provider boards and commissions</a:t>
            </a:r>
          </a:p>
          <a:p>
            <a:pPr marL="652765" lvl="1" indent="-178027">
              <a:buFont typeface="Arial" panose="020B0604020202020204" pitchFamily="34" charset="0"/>
              <a:buChar char="•"/>
            </a:pPr>
            <a:r>
              <a:rPr lang="en-US" dirty="0"/>
              <a:t>Dental prescribing guidelines were recently developed and adopted by “The Bree Collaborative”, under Dr. Franklin’s leadership,.  These guidelines prevent </a:t>
            </a:r>
            <a:r>
              <a:rPr lang="en-US" sz="1100" dirty="0"/>
              <a:t> people from getting inappropriate prescriptions for opioids after dental procedures.</a:t>
            </a:r>
          </a:p>
          <a:p>
            <a:pPr marL="652765" lvl="1" indent="-178027">
              <a:buFont typeface="Arial" panose="020B0604020202020204" pitchFamily="34" charset="0"/>
              <a:buChar char="•"/>
            </a:pPr>
            <a:r>
              <a:rPr lang="en-US" sz="1100" dirty="0"/>
              <a:t>Measures on prescribing practices were developed and adopted by “The Bree collaborative”.  These measures </a:t>
            </a:r>
            <a:r>
              <a:rPr lang="en-US" dirty="0"/>
              <a:t>are being used by LNI, HCA and DOH to provide feedback reports to providers on their prescribing practices. </a:t>
            </a:r>
          </a:p>
          <a:p>
            <a:pPr marL="652765" lvl="1" indent="-178027">
              <a:buFont typeface="Arial" panose="020B0604020202020204" pitchFamily="34" charset="0"/>
              <a:buChar char="•"/>
            </a:pPr>
            <a:r>
              <a:rPr lang="en-US" dirty="0"/>
              <a:t>Medicaid is about to implement new prescription limits for opiods.    </a:t>
            </a:r>
          </a:p>
          <a:p>
            <a:pPr marL="652765" lvl="1" indent="-178027">
              <a:buFont typeface="Arial" panose="020B0604020202020204" pitchFamily="34" charset="0"/>
              <a:buChar char="•"/>
            </a:pPr>
            <a:r>
              <a:rPr lang="en-US" dirty="0"/>
              <a:t>Coverage of non-opiod pain treatments by health plans is being encouraged by the Office of the Insurance commissioner, as is encouraging health plans to improve prescriber monitoring systems.</a:t>
            </a:r>
          </a:p>
          <a:p>
            <a:pPr marL="178027" indent="-178027">
              <a:buFont typeface="Arial" panose="020B0604020202020204" pitchFamily="34" charset="0"/>
              <a:buChar char="•"/>
            </a:pPr>
            <a:endParaRPr lang="en-US" dirty="0"/>
          </a:p>
          <a:p>
            <a:r>
              <a:rPr lang="en-US" dirty="0"/>
              <a:t>There is also work underway to reduce the illegal supply of opiods. Cross agency work is just starting in this area.  </a:t>
            </a:r>
          </a:p>
          <a:p>
            <a:endParaRPr lang="en-US" dirty="0"/>
          </a:p>
          <a:p>
            <a:pPr lvl="0"/>
            <a:r>
              <a:rPr lang="en-US" dirty="0"/>
              <a:t>The Attorney General hosted a very successful summit in June and recently filed a lawsuit against Purdue Pharma for deceptive marketing of opiods.  </a:t>
            </a:r>
          </a:p>
          <a:p>
            <a:pPr lvl="0"/>
            <a:endParaRPr lang="en-US" dirty="0"/>
          </a:p>
          <a:p>
            <a:pPr lvl="0"/>
            <a:r>
              <a:rPr lang="en-US" dirty="0"/>
              <a:t>DOH is funding a toxicologist at state toxicology lab so that seized illegal drugs can be tested for fentanyl more quickly. (optional) while this is reduced the backlog it can still take over 6 months for a sample to get tested.  Demand for testing is still much higher than we can respond to.</a:t>
            </a:r>
          </a:p>
          <a:p>
            <a:endParaRPr lang="en-US" dirty="0"/>
          </a:p>
        </p:txBody>
      </p:sp>
      <p:sp>
        <p:nvSpPr>
          <p:cNvPr id="4" name="Slide Number Placeholder 3"/>
          <p:cNvSpPr>
            <a:spLocks noGrp="1"/>
          </p:cNvSpPr>
          <p:nvPr>
            <p:ph type="sldNum" sz="quarter" idx="10"/>
          </p:nvPr>
        </p:nvSpPr>
        <p:spPr/>
        <p:txBody>
          <a:bodyPr/>
          <a:lstStyle/>
          <a:p>
            <a:fld id="{0AE5CE95-D67D-4413-993E-E5657B328261}" type="slidenum">
              <a:rPr lang="en-US" smtClean="0"/>
              <a:t>10</a:t>
            </a:fld>
            <a:endParaRPr lang="en-US" dirty="0"/>
          </a:p>
        </p:txBody>
      </p:sp>
    </p:spTree>
    <p:extLst>
      <p:ext uri="{BB962C8B-B14F-4D97-AF65-F5344CB8AC3E}">
        <p14:creationId xmlns:p14="http://schemas.microsoft.com/office/powerpoint/2010/main" val="19482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492E0B-5BAA-43B7-8F48-3C44F32B5B07}" type="slidenum">
              <a:rPr lang="en-US" smtClean="0"/>
              <a:t>11</a:t>
            </a:fld>
            <a:endParaRPr lang="en-US" dirty="0"/>
          </a:p>
        </p:txBody>
      </p:sp>
    </p:spTree>
    <p:extLst>
      <p:ext uri="{BB962C8B-B14F-4D97-AF65-F5344CB8AC3E}">
        <p14:creationId xmlns:p14="http://schemas.microsoft.com/office/powerpoint/2010/main" val="412162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2996844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mp; Content">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Title</a:t>
            </a:r>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marL="0" indent="0">
              <a:buClr>
                <a:srgbClr val="57B6AF"/>
              </a:buClr>
              <a:buNone/>
              <a:defRPr sz="2000" baseline="0"/>
            </a:lvl1pPr>
            <a:lvl2pPr>
              <a:buClr>
                <a:srgbClr val="57B6AF"/>
              </a:buClr>
              <a:defRPr sz="2000"/>
            </a:lvl2pPr>
            <a:lvl3pPr>
              <a:buClr>
                <a:srgbClr val="57B6AF"/>
              </a:buClr>
              <a:defRPr sz="1800"/>
            </a:lvl3pPr>
            <a:lvl4pPr>
              <a:buClr>
                <a:srgbClr val="57B6AF"/>
              </a:buClr>
              <a:defRPr sz="1800"/>
            </a:lvl4pPr>
          </a:lstStyle>
          <a:p>
            <a:pPr lvl="0"/>
            <a:r>
              <a:rPr lang="en-US" dirty="0"/>
              <a:t>Text…</a:t>
            </a:r>
          </a:p>
        </p:txBody>
      </p:sp>
      <p:sp>
        <p:nvSpPr>
          <p:cNvPr id="6" name="TextBox 5"/>
          <p:cNvSpPr txBox="1"/>
          <p:nvPr userDrawn="1"/>
        </p:nvSpPr>
        <p:spPr>
          <a:xfrm>
            <a:off x="0" y="6558481"/>
            <a:ext cx="12192000" cy="300082"/>
          </a:xfrm>
          <a:prstGeom prst="rect">
            <a:avLst/>
          </a:prstGeom>
          <a:noFill/>
        </p:spPr>
        <p:txBody>
          <a:bodyPr wrap="square" rtlCol="0">
            <a:spAutoFit/>
          </a:bodyPr>
          <a:lstStyle/>
          <a:p>
            <a:pPr algn="ctr"/>
            <a:r>
              <a:rPr lang="en-US" sz="1350" dirty="0">
                <a:solidFill>
                  <a:srgbClr val="349D96"/>
                </a:solidFill>
                <a:latin typeface="Century Gothic" panose="020B0502020202020204" pitchFamily="34" charset="0"/>
              </a:rPr>
              <a:t>WA State DOH </a:t>
            </a:r>
            <a:r>
              <a:rPr lang="en-US" sz="1350" dirty="0">
                <a:solidFill>
                  <a:prstClr val="black">
                    <a:lumMod val="75000"/>
                    <a:lumOff val="25000"/>
                  </a:prstClr>
                </a:solidFill>
                <a:latin typeface="Century Gothic" panose="020B0502020202020204" pitchFamily="34" charset="0"/>
              </a:rPr>
              <a:t>| </a:t>
            </a:r>
            <a:fld id="{647B4F43-D519-4C1F-A815-23EAD624CF95}" type="slidenum">
              <a:rPr lang="en-US" sz="1350">
                <a:solidFill>
                  <a:prstClr val="black">
                    <a:lumMod val="75000"/>
                    <a:lumOff val="25000"/>
                  </a:prstClr>
                </a:solidFill>
                <a:latin typeface="Century Gothic" panose="020B0502020202020204" pitchFamily="34" charset="0"/>
              </a:rPr>
              <a:pPr algn="ctr"/>
              <a:t>‹#›</a:t>
            </a:fld>
            <a:endParaRPr lang="en-US" sz="135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12554753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nk Slide">
    <p:spTree>
      <p:nvGrpSpPr>
        <p:cNvPr id="1" name=""/>
        <p:cNvGrpSpPr/>
        <p:nvPr/>
      </p:nvGrpSpPr>
      <p:grpSpPr>
        <a:xfrm>
          <a:off x="0" y="0"/>
          <a:ext cx="0" cy="0"/>
          <a:chOff x="0" y="0"/>
          <a:chExt cx="0" cy="0"/>
        </a:xfrm>
      </p:grpSpPr>
      <p:sp>
        <p:nvSpPr>
          <p:cNvPr id="18" name="Text Placeholder 2"/>
          <p:cNvSpPr>
            <a:spLocks noGrp="1"/>
          </p:cNvSpPr>
          <p:nvPr userDrawn="1">
            <p:ph type="body" sz="quarter" idx="21" hasCustomPrompt="1"/>
          </p:nvPr>
        </p:nvSpPr>
        <p:spPr>
          <a:xfrm>
            <a:off x="-11081" y="673973"/>
            <a:ext cx="12191997" cy="482030"/>
          </a:xfrm>
        </p:spPr>
        <p:txBody>
          <a:bodyPr>
            <a:noAutofit/>
          </a:bodyPr>
          <a:lstStyle>
            <a:lvl1pPr marL="0" indent="0" algn="ctr">
              <a:buFont typeface="Arial" panose="020B0604020202020204" pitchFamily="34" charset="0"/>
              <a:buNone/>
              <a:defRPr sz="2250">
                <a:solidFill>
                  <a:schemeClr val="tx1">
                    <a:lumMod val="75000"/>
                    <a:lumOff val="25000"/>
                  </a:schemeClr>
                </a:solidFill>
              </a:defRPr>
            </a:lvl1pPr>
          </a:lstStyle>
          <a:p>
            <a:pPr lvl="0"/>
            <a:r>
              <a:rPr lang="en-US" dirty="0" smtClean="0"/>
              <a:t>Blank Slide</a:t>
            </a:r>
            <a:endParaRPr lang="en-US" dirty="0"/>
          </a:p>
        </p:txBody>
      </p:sp>
      <p:cxnSp>
        <p:nvCxnSpPr>
          <p:cNvPr id="25" name="Straight Connector 24"/>
          <p:cNvCxnSpPr/>
          <p:nvPr userDrawn="1"/>
        </p:nvCxnSpPr>
        <p:spPr>
          <a:xfrm flipV="1">
            <a:off x="5763752" y="1246352"/>
            <a:ext cx="666664" cy="1369"/>
          </a:xfrm>
          <a:prstGeom prst="line">
            <a:avLst/>
          </a:prstGeom>
          <a:ln w="50800">
            <a:solidFill>
              <a:srgbClr val="349D9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558481"/>
            <a:ext cx="12192000" cy="300082"/>
          </a:xfrm>
          <a:prstGeom prst="rect">
            <a:avLst/>
          </a:prstGeom>
          <a:noFill/>
        </p:spPr>
        <p:txBody>
          <a:bodyPr wrap="square" rtlCol="0">
            <a:spAutoFit/>
          </a:bodyPr>
          <a:lstStyle/>
          <a:p>
            <a:pPr algn="ctr"/>
            <a:r>
              <a:rPr lang="en-US" sz="1350" dirty="0">
                <a:solidFill>
                  <a:srgbClr val="349D96"/>
                </a:solidFill>
                <a:latin typeface="Century Gothic" panose="020B0502020202020204" pitchFamily="34" charset="0"/>
              </a:rPr>
              <a:t>WA State DOH </a:t>
            </a:r>
            <a:r>
              <a:rPr lang="en-US" sz="1350" dirty="0">
                <a:solidFill>
                  <a:prstClr val="black">
                    <a:lumMod val="75000"/>
                    <a:lumOff val="25000"/>
                  </a:prstClr>
                </a:solidFill>
                <a:latin typeface="Century Gothic" panose="020B0502020202020204" pitchFamily="34" charset="0"/>
              </a:rPr>
              <a:t>| </a:t>
            </a:r>
            <a:fld id="{647B4F43-D519-4C1F-A815-23EAD624CF95}" type="slidenum">
              <a:rPr lang="en-US" sz="1350">
                <a:solidFill>
                  <a:prstClr val="black">
                    <a:lumMod val="75000"/>
                    <a:lumOff val="25000"/>
                  </a:prstClr>
                </a:solidFill>
                <a:latin typeface="Century Gothic" panose="020B0502020202020204" pitchFamily="34" charset="0"/>
              </a:rPr>
              <a:pPr algn="ctr"/>
              <a:t>‹#›</a:t>
            </a:fld>
            <a:endParaRPr lang="en-US" sz="1350" dirty="0">
              <a:solidFill>
                <a:prstClr val="black">
                  <a:lumMod val="75000"/>
                  <a:lumOff val="25000"/>
                </a:prstClr>
              </a:solidFill>
              <a:latin typeface="Century Gothic" panose="020B0502020202020204" pitchFamily="34" charset="0"/>
            </a:endParaRPr>
          </a:p>
        </p:txBody>
      </p:sp>
    </p:spTree>
    <p:extLst>
      <p:ext uri="{BB962C8B-B14F-4D97-AF65-F5344CB8AC3E}">
        <p14:creationId xmlns:p14="http://schemas.microsoft.com/office/powerpoint/2010/main" val="31201793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362200"/>
            <a:ext cx="53869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3048000"/>
            <a:ext cx="5386917" cy="3048001"/>
          </a:xfrm>
        </p:spPr>
        <p:txBody>
          <a:bodyPr/>
          <a:lstStyle>
            <a:lvl1pPr>
              <a:defRPr sz="2400">
                <a:solidFill>
                  <a:schemeClr val="tx2">
                    <a:lumMod val="50000"/>
                  </a:schemeClr>
                </a:solidFill>
              </a:defRPr>
            </a:lvl1pPr>
            <a:lvl2pPr>
              <a:defRPr sz="2000">
                <a:solidFill>
                  <a:schemeClr val="tx2">
                    <a:lumMod val="50000"/>
                  </a:schemeClr>
                </a:solidFill>
              </a:defRPr>
            </a:lvl2pPr>
            <a:lvl3pPr>
              <a:defRPr sz="18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7601" y="2362200"/>
            <a:ext cx="5389033"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3048000"/>
            <a:ext cx="5389033" cy="3048001"/>
          </a:xfrm>
        </p:spPr>
        <p:txBody>
          <a:bodyPr/>
          <a:lstStyle>
            <a:lvl1pPr>
              <a:defRPr sz="2400">
                <a:solidFill>
                  <a:schemeClr val="tx2">
                    <a:lumMod val="50000"/>
                  </a:schemeClr>
                </a:solidFill>
              </a:defRPr>
            </a:lvl1pPr>
            <a:lvl2pPr>
              <a:defRPr sz="2000">
                <a:solidFill>
                  <a:schemeClr val="tx2">
                    <a:lumMod val="50000"/>
                  </a:schemeClr>
                </a:solidFill>
              </a:defRPr>
            </a:lvl2pPr>
            <a:lvl3pPr>
              <a:defRPr sz="18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0"/>
          </p:nvPr>
        </p:nvSpPr>
        <p:spPr/>
        <p:txBody>
          <a:bodyPr/>
          <a:lstStyle>
            <a:lvl1pPr>
              <a:defRPr/>
            </a:lvl1pPr>
          </a:lstStyle>
          <a:p>
            <a:fld id="{E7E3CF75-F288-4307-8F35-2AA612EB658C}" type="slidenum">
              <a:rPr lang="en-US" altLang="en-US"/>
              <a:pPr/>
              <a:t>‹#›</a:t>
            </a:fld>
            <a:endParaRPr lang="en-US" altLang="en-US" dirty="0"/>
          </a:p>
        </p:txBody>
      </p:sp>
    </p:spTree>
    <p:extLst>
      <p:ext uri="{BB962C8B-B14F-4D97-AF65-F5344CB8AC3E}">
        <p14:creationId xmlns:p14="http://schemas.microsoft.com/office/powerpoint/2010/main" val="126008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61211" y="1399033"/>
            <a:ext cx="10921188" cy="42648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7"/>
          <p:cNvSpPr>
            <a:spLocks noGrp="1"/>
          </p:cNvSpPr>
          <p:nvPr>
            <p:ph type="sldNum" sz="quarter" idx="4"/>
          </p:nvPr>
        </p:nvSpPr>
        <p:spPr>
          <a:xfrm>
            <a:off x="9322375" y="5801769"/>
            <a:ext cx="2844800" cy="365125"/>
          </a:xfrm>
          <a:prstGeom prst="rect">
            <a:avLst/>
          </a:prstGeom>
        </p:spPr>
        <p:txBody>
          <a:bodyPr vert="horz" lIns="91440" tIns="45720" rIns="91440" bIns="45720" rtlCol="0" anchor="ctr"/>
          <a:lstStyle>
            <a:lvl1pPr algn="r">
              <a:defRPr sz="1050">
                <a:solidFill>
                  <a:schemeClr val="bg2">
                    <a:lumMod val="50000"/>
                  </a:schemeClr>
                </a:solidFill>
                <a:latin typeface="Trebuchet MS"/>
                <a:cs typeface="Trebuchet MS"/>
              </a:defRPr>
            </a:lvl1pPr>
          </a:lstStyle>
          <a:p>
            <a:r>
              <a:rPr lang="en-US" i="1" dirty="0" smtClean="0"/>
              <a:t>Slide</a:t>
            </a:r>
            <a:r>
              <a:rPr lang="en-US" dirty="0" smtClean="0"/>
              <a:t> </a:t>
            </a:r>
            <a:fld id="{AE55F20A-800A-A447-8B9C-A926CEEB159C}" type="slidenum">
              <a:rPr lang="en-US" smtClean="0"/>
              <a:pPr/>
              <a:t>‹#›</a:t>
            </a:fld>
            <a:endParaRPr lang="en-US" dirty="0"/>
          </a:p>
        </p:txBody>
      </p:sp>
    </p:spTree>
    <p:extLst>
      <p:ext uri="{BB962C8B-B14F-4D97-AF65-F5344CB8AC3E}">
        <p14:creationId xmlns:p14="http://schemas.microsoft.com/office/powerpoint/2010/main" val="2000649306"/>
      </p:ext>
    </p:extLst>
  </p:cSld>
  <p:clrMapOvr>
    <a:masterClrMapping/>
  </p:clrMapOvr>
  <p:transition>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38960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2158472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781659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633046" y="1668560"/>
            <a:ext cx="10881360" cy="43527"/>
          </a:xfrm>
          <a:prstGeom prst="rect">
            <a:avLst/>
          </a:prstGeom>
        </p:spPr>
      </p:pic>
      <p:sp>
        <p:nvSpPr>
          <p:cNvPr id="10" name="Title 1"/>
          <p:cNvSpPr>
            <a:spLocks noGrp="1"/>
          </p:cNvSpPr>
          <p:nvPr>
            <p:ph type="title"/>
          </p:nvPr>
        </p:nvSpPr>
        <p:spPr>
          <a:xfrm>
            <a:off x="618978" y="633046"/>
            <a:ext cx="10888394" cy="1057642"/>
          </a:xfrm>
        </p:spPr>
        <p:txBody>
          <a:bodyPr/>
          <a:lstStyle/>
          <a:p>
            <a:r>
              <a:rPr lang="en-US" smtClean="0"/>
              <a:t>Click to edit Master title style</a:t>
            </a:r>
            <a:endParaRPr lang="en-US"/>
          </a:p>
        </p:txBody>
      </p:sp>
    </p:spTree>
    <p:extLst>
      <p:ext uri="{BB962C8B-B14F-4D97-AF65-F5344CB8AC3E}">
        <p14:creationId xmlns:p14="http://schemas.microsoft.com/office/powerpoint/2010/main" val="3876606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4" name="Picture 3"/>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4123439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spTree>
    <p:extLst>
      <p:ext uri="{BB962C8B-B14F-4D97-AF65-F5344CB8AC3E}">
        <p14:creationId xmlns:p14="http://schemas.microsoft.com/office/powerpoint/2010/main" val="38526927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267680086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950634" y="987425"/>
            <a:ext cx="556377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066770" y="2321168"/>
            <a:ext cx="4405562"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Tree>
    <p:extLst>
      <p:ext uri="{BB962C8B-B14F-4D97-AF65-F5344CB8AC3E}">
        <p14:creationId xmlns:p14="http://schemas.microsoft.com/office/powerpoint/2010/main" val="1127754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1066770" y="2321168"/>
            <a:ext cx="4405562"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
        <p:nvSpPr>
          <p:cNvPr id="10" name="Picture Placeholder 2"/>
          <p:cNvSpPr>
            <a:spLocks noGrp="1"/>
          </p:cNvSpPr>
          <p:nvPr>
            <p:ph type="pic" idx="13"/>
          </p:nvPr>
        </p:nvSpPr>
        <p:spPr>
          <a:xfrm>
            <a:off x="5943598" y="987425"/>
            <a:ext cx="55708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77686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606638" y="703384"/>
            <a:ext cx="4872727" cy="5157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5943598" y="703384"/>
            <a:ext cx="5563774" cy="1354015"/>
          </a:xfrm>
        </p:spPr>
        <p:txBody>
          <a:bodyPr anchor="b"/>
          <a:lstStyle>
            <a:lvl1pPr>
              <a:defRPr sz="3200"/>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5943599" y="2321168"/>
            <a:ext cx="5563774"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5943598" y="2113672"/>
            <a:ext cx="5577840" cy="43527"/>
          </a:xfrm>
          <a:prstGeom prst="rect">
            <a:avLst/>
          </a:prstGeom>
        </p:spPr>
      </p:pic>
    </p:spTree>
    <p:extLst>
      <p:ext uri="{BB962C8B-B14F-4D97-AF65-F5344CB8AC3E}">
        <p14:creationId xmlns:p14="http://schemas.microsoft.com/office/powerpoint/2010/main" val="282725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69612" y="675249"/>
            <a:ext cx="5036234" cy="2834714"/>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6569612" y="3602038"/>
            <a:ext cx="503623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32245885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81586" y="633046"/>
            <a:ext cx="4425697" cy="105764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7181586" y="2067951"/>
            <a:ext cx="4425697" cy="4011947"/>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p:cNvPicPr>
          <p:nvPr userDrawn="1"/>
        </p:nvPicPr>
        <p:blipFill>
          <a:blip r:embed="rId2"/>
          <a:stretch>
            <a:fillRect/>
          </a:stretch>
        </p:blipFill>
        <p:spPr>
          <a:xfrm>
            <a:off x="7181587" y="1877615"/>
            <a:ext cx="4425696" cy="43527"/>
          </a:xfrm>
          <a:prstGeom prst="rect">
            <a:avLst/>
          </a:prstGeom>
        </p:spPr>
      </p:pic>
    </p:spTree>
    <p:extLst>
      <p:ext uri="{BB962C8B-B14F-4D97-AF65-F5344CB8AC3E}">
        <p14:creationId xmlns:p14="http://schemas.microsoft.com/office/powerpoint/2010/main" val="9369118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84571" y="365125"/>
            <a:ext cx="4425696" cy="1325563"/>
          </a:xfrm>
        </p:spPr>
        <p:txBody>
          <a:bodyPr/>
          <a:lstStyle/>
          <a:p>
            <a:r>
              <a:rPr lang="en-US" dirty="0" smtClean="0"/>
              <a:t>Click to edit Master title style</a:t>
            </a:r>
            <a:endParaRPr lang="en-US" dirty="0"/>
          </a:p>
        </p:txBody>
      </p:sp>
      <p:sp>
        <p:nvSpPr>
          <p:cNvPr id="5" name="Text Placeholder 4"/>
          <p:cNvSpPr>
            <a:spLocks noGrp="1"/>
          </p:cNvSpPr>
          <p:nvPr>
            <p:ph type="body" sz="quarter" idx="3"/>
          </p:nvPr>
        </p:nvSpPr>
        <p:spPr>
          <a:xfrm>
            <a:off x="7184571" y="1681163"/>
            <a:ext cx="442569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7184571" y="2505075"/>
            <a:ext cx="4425696" cy="36845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7" name="Picture 6"/>
          <p:cNvPicPr>
            <a:picLocks/>
          </p:cNvPicPr>
          <p:nvPr userDrawn="1"/>
        </p:nvPicPr>
        <p:blipFill>
          <a:blip r:embed="rId2"/>
          <a:stretch>
            <a:fillRect/>
          </a:stretch>
        </p:blipFill>
        <p:spPr>
          <a:xfrm>
            <a:off x="7181587" y="1736936"/>
            <a:ext cx="4425696" cy="43527"/>
          </a:xfrm>
          <a:prstGeom prst="rect">
            <a:avLst/>
          </a:prstGeom>
        </p:spPr>
      </p:pic>
    </p:spTree>
    <p:extLst>
      <p:ext uri="{BB962C8B-B14F-4D97-AF65-F5344CB8AC3E}">
        <p14:creationId xmlns:p14="http://schemas.microsoft.com/office/powerpoint/2010/main" val="372615703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spTree>
    <p:extLst>
      <p:ext uri="{BB962C8B-B14F-4D97-AF65-F5344CB8AC3E}">
        <p14:creationId xmlns:p14="http://schemas.microsoft.com/office/powerpoint/2010/main" val="94212782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84571" y="625152"/>
            <a:ext cx="4422712" cy="830424"/>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7184570" y="1667918"/>
            <a:ext cx="4422713" cy="38184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184570" y="5486400"/>
            <a:ext cx="4422713" cy="5225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7181587" y="1539984"/>
            <a:ext cx="4425696" cy="43527"/>
          </a:xfrm>
          <a:prstGeom prst="rect">
            <a:avLst/>
          </a:prstGeom>
        </p:spPr>
      </p:pic>
    </p:spTree>
    <p:extLst>
      <p:ext uri="{BB962C8B-B14F-4D97-AF65-F5344CB8AC3E}">
        <p14:creationId xmlns:p14="http://schemas.microsoft.com/office/powerpoint/2010/main" val="313809841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69612" y="675249"/>
            <a:ext cx="5036234" cy="2834714"/>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569612" y="3699803"/>
            <a:ext cx="5036234" cy="1969477"/>
          </a:xfrm>
        </p:spPr>
        <p:txBody>
          <a:bodyPr/>
          <a:lstStyle>
            <a:lvl1pPr marL="0" indent="0" algn="ctr">
              <a:buNone/>
              <a:defRPr sz="2400">
                <a:solidFill>
                  <a:schemeClr val="accent1">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pPr algn="l"/>
            <a:fld id="{8F0AB5D1-9059-428D-ACFC-BA1258997AE0}" type="slidenum">
              <a:rPr lang="en-US" smtClean="0"/>
              <a:pPr algn="l"/>
              <a:t>‹#›</a:t>
            </a:fld>
            <a:endParaRPr lang="en-US" dirty="0"/>
          </a:p>
        </p:txBody>
      </p:sp>
    </p:spTree>
    <p:extLst>
      <p:ext uri="{BB962C8B-B14F-4D97-AF65-F5344CB8AC3E}">
        <p14:creationId xmlns:p14="http://schemas.microsoft.com/office/powerpoint/2010/main" val="1503875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69612" y="633046"/>
            <a:ext cx="5036234" cy="1057642"/>
          </a:xfr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69612" y="2065307"/>
            <a:ext cx="5036234" cy="401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p:cNvPicPr>
          <p:nvPr userDrawn="1"/>
        </p:nvPicPr>
        <p:blipFill>
          <a:blip r:embed="rId2"/>
          <a:stretch>
            <a:fillRect/>
          </a:stretch>
        </p:blipFill>
        <p:spPr>
          <a:xfrm>
            <a:off x="6569612" y="1856234"/>
            <a:ext cx="5074920" cy="43527"/>
          </a:xfrm>
          <a:prstGeom prst="rect">
            <a:avLst/>
          </a:prstGeom>
        </p:spPr>
      </p:pic>
    </p:spTree>
    <p:extLst>
      <p:ext uri="{BB962C8B-B14F-4D97-AF65-F5344CB8AC3E}">
        <p14:creationId xmlns:p14="http://schemas.microsoft.com/office/powerpoint/2010/main" val="242859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138727931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569612" y="1913209"/>
            <a:ext cx="5036234" cy="704410"/>
          </a:xfrm>
        </p:spPr>
        <p:txBody>
          <a:bodyPr anchor="b"/>
          <a:lstStyle>
            <a:lvl1pPr marL="0" indent="0">
              <a:buNone/>
              <a:defRPr sz="2400" b="1">
                <a:solidFill>
                  <a:schemeClr val="accent1">
                    <a:lumMod val="20000"/>
                    <a:lumOff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569612" y="2645755"/>
            <a:ext cx="5036234" cy="338928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sp>
        <p:nvSpPr>
          <p:cNvPr id="7" name="Title 1"/>
          <p:cNvSpPr>
            <a:spLocks noGrp="1"/>
          </p:cNvSpPr>
          <p:nvPr>
            <p:ph type="title"/>
          </p:nvPr>
        </p:nvSpPr>
        <p:spPr>
          <a:xfrm>
            <a:off x="6569612" y="633046"/>
            <a:ext cx="5036234" cy="1057642"/>
          </a:xfrm>
        </p:spPr>
        <p:txBody>
          <a:bodyPr/>
          <a:lstStyle>
            <a:lvl1pPr>
              <a:defRPr>
                <a:solidFill>
                  <a:schemeClr val="bg1"/>
                </a:solidFill>
              </a:defRPr>
            </a:lvl1pPr>
          </a:lstStyle>
          <a:p>
            <a:r>
              <a:rPr lang="en-US" dirty="0" smtClean="0"/>
              <a:t>Click to edit Master title style</a:t>
            </a:r>
            <a:endParaRPr lang="en-US" dirty="0"/>
          </a:p>
        </p:txBody>
      </p:sp>
      <p:pic>
        <p:nvPicPr>
          <p:cNvPr id="8" name="Picture 7"/>
          <p:cNvPicPr>
            <a:picLocks/>
          </p:cNvPicPr>
          <p:nvPr userDrawn="1"/>
        </p:nvPicPr>
        <p:blipFill>
          <a:blip r:embed="rId2"/>
          <a:stretch>
            <a:fillRect/>
          </a:stretch>
        </p:blipFill>
        <p:spPr>
          <a:xfrm>
            <a:off x="6569612" y="1856234"/>
            <a:ext cx="5074920" cy="43527"/>
          </a:xfrm>
          <a:prstGeom prst="rect">
            <a:avLst/>
          </a:prstGeom>
        </p:spPr>
      </p:pic>
    </p:spTree>
    <p:extLst>
      <p:ext uri="{BB962C8B-B14F-4D97-AF65-F5344CB8AC3E}">
        <p14:creationId xmlns:p14="http://schemas.microsoft.com/office/powerpoint/2010/main" val="2673873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spTree>
    <p:extLst>
      <p:ext uri="{BB962C8B-B14F-4D97-AF65-F5344CB8AC3E}">
        <p14:creationId xmlns:p14="http://schemas.microsoft.com/office/powerpoint/2010/main" val="3379455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921304" y="987425"/>
            <a:ext cx="44340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spTree>
    <p:extLst>
      <p:ext uri="{BB962C8B-B14F-4D97-AF65-F5344CB8AC3E}">
        <p14:creationId xmlns:p14="http://schemas.microsoft.com/office/powerpoint/2010/main" val="344461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633046" y="1668560"/>
            <a:ext cx="10881360" cy="43527"/>
          </a:xfrm>
          <a:prstGeom prst="rect">
            <a:avLst/>
          </a:prstGeom>
        </p:spPr>
      </p:pic>
      <p:sp>
        <p:nvSpPr>
          <p:cNvPr id="10" name="Title 1"/>
          <p:cNvSpPr>
            <a:spLocks noGrp="1"/>
          </p:cNvSpPr>
          <p:nvPr>
            <p:ph type="title"/>
          </p:nvPr>
        </p:nvSpPr>
        <p:spPr>
          <a:xfrm>
            <a:off x="618978" y="633046"/>
            <a:ext cx="10888394" cy="1057642"/>
          </a:xfrm>
        </p:spPr>
        <p:txBody>
          <a:bodyPr/>
          <a:lstStyle/>
          <a:p>
            <a:r>
              <a:rPr lang="en-US" smtClean="0"/>
              <a:t>Click to edit Master title style</a:t>
            </a:r>
            <a:endParaRPr lang="en-US"/>
          </a:p>
        </p:txBody>
      </p:sp>
    </p:spTree>
    <p:extLst>
      <p:ext uri="{BB962C8B-B14F-4D97-AF65-F5344CB8AC3E}">
        <p14:creationId xmlns:p14="http://schemas.microsoft.com/office/powerpoint/2010/main" val="404437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4" name="Picture 3"/>
          <p:cNvPicPr>
            <a:picLocks noChangeAspect="1"/>
          </p:cNvPicPr>
          <p:nvPr userDrawn="1"/>
        </p:nvPicPr>
        <p:blipFill>
          <a:blip r:embed="rId2"/>
          <a:stretch>
            <a:fillRect/>
          </a:stretch>
        </p:blipFill>
        <p:spPr>
          <a:xfrm>
            <a:off x="633046" y="1668560"/>
            <a:ext cx="10881360" cy="43527"/>
          </a:xfrm>
          <a:prstGeom prst="rect">
            <a:avLst/>
          </a:prstGeom>
        </p:spPr>
      </p:pic>
    </p:spTree>
    <p:extLst>
      <p:ext uri="{BB962C8B-B14F-4D97-AF65-F5344CB8AC3E}">
        <p14:creationId xmlns:p14="http://schemas.microsoft.com/office/powerpoint/2010/main" val="11803295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spTree>
    <p:extLst>
      <p:ext uri="{BB962C8B-B14F-4D97-AF65-F5344CB8AC3E}">
        <p14:creationId xmlns:p14="http://schemas.microsoft.com/office/powerpoint/2010/main" val="27837942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950634" y="987425"/>
            <a:ext cx="556377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066770" y="2321168"/>
            <a:ext cx="4405562"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Tree>
    <p:extLst>
      <p:ext uri="{BB962C8B-B14F-4D97-AF65-F5344CB8AC3E}">
        <p14:creationId xmlns:p14="http://schemas.microsoft.com/office/powerpoint/2010/main" val="2887465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3046" y="703384"/>
            <a:ext cx="4839285" cy="1354015"/>
          </a:xfrm>
        </p:spPr>
        <p:txBody>
          <a:bodyPr anchor="b"/>
          <a:lstStyle>
            <a:lvl1pPr>
              <a:defRPr sz="3200"/>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1066770" y="2321168"/>
            <a:ext cx="4405562"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633046" y="2113672"/>
            <a:ext cx="4846320" cy="43527"/>
          </a:xfrm>
          <a:prstGeom prst="rect">
            <a:avLst/>
          </a:prstGeom>
        </p:spPr>
      </p:pic>
      <p:sp>
        <p:nvSpPr>
          <p:cNvPr id="10" name="Picture Placeholder 2"/>
          <p:cNvSpPr>
            <a:spLocks noGrp="1"/>
          </p:cNvSpPr>
          <p:nvPr>
            <p:ph type="pic" idx="13"/>
          </p:nvPr>
        </p:nvSpPr>
        <p:spPr>
          <a:xfrm>
            <a:off x="5943598" y="987425"/>
            <a:ext cx="55708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28176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606638" y="703384"/>
            <a:ext cx="4872727" cy="5157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a:xfrm>
            <a:off x="5943598" y="703384"/>
            <a:ext cx="5563774" cy="1354015"/>
          </a:xfrm>
        </p:spPr>
        <p:txBody>
          <a:bodyPr anchor="b"/>
          <a:lstStyle>
            <a:lvl1pPr>
              <a:defRPr sz="3200"/>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5943599" y="2321168"/>
            <a:ext cx="5563774" cy="3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7" name="Slide Number Placeholder 6"/>
          <p:cNvSpPr>
            <a:spLocks noGrp="1"/>
          </p:cNvSpPr>
          <p:nvPr>
            <p:ph type="sldNum" sz="quarter" idx="12"/>
          </p:nvPr>
        </p:nvSpPr>
        <p:spPr/>
        <p:txBody>
          <a:bodyPr/>
          <a:lstStyle>
            <a:lvl1pPr algn="l">
              <a:defRPr/>
            </a:lvl1pPr>
          </a:lstStyle>
          <a:p>
            <a:fld id="{8F0AB5D1-9059-428D-ACFC-BA1258997AE0}" type="slidenum">
              <a:rPr lang="en-US" smtClean="0"/>
              <a:pPr/>
              <a:t>‹#›</a:t>
            </a:fld>
            <a:endParaRPr lang="en-US" dirty="0"/>
          </a:p>
        </p:txBody>
      </p:sp>
      <p:pic>
        <p:nvPicPr>
          <p:cNvPr id="6" name="Picture 5"/>
          <p:cNvPicPr>
            <a:picLocks/>
          </p:cNvPicPr>
          <p:nvPr userDrawn="1"/>
        </p:nvPicPr>
        <p:blipFill>
          <a:blip r:embed="rId2"/>
          <a:stretch>
            <a:fillRect/>
          </a:stretch>
        </p:blipFill>
        <p:spPr>
          <a:xfrm>
            <a:off x="5943598" y="2113672"/>
            <a:ext cx="5577840" cy="43527"/>
          </a:xfrm>
          <a:prstGeom prst="rect">
            <a:avLst/>
          </a:prstGeom>
        </p:spPr>
      </p:pic>
    </p:spTree>
    <p:extLst>
      <p:ext uri="{BB962C8B-B14F-4D97-AF65-F5344CB8AC3E}">
        <p14:creationId xmlns:p14="http://schemas.microsoft.com/office/powerpoint/2010/main" val="1417439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wmf"/><Relationship Id="rId2" Type="http://schemas.openxmlformats.org/officeDocument/2006/relationships/slideLayout" Target="../slideLayouts/slideLayout2.xml"/><Relationship Id="rId16" Type="http://schemas.openxmlformats.org/officeDocument/2006/relationships/image" Target="../media/image2.wmf"/><Relationship Id="rId20" Type="http://schemas.openxmlformats.org/officeDocument/2006/relationships/image" Target="../media/image6.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image" Target="../media/image5.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9.w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w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8.wmf"/><Relationship Id="rId5" Type="http://schemas.openxmlformats.org/officeDocument/2006/relationships/slideLayout" Target="../slideLayouts/slideLayout18.xml"/><Relationship Id="rId15" Type="http://schemas.openxmlformats.org/officeDocument/2006/relationships/image" Target="../media/image11.wmf"/><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0.w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slideLayout" Target="../slideLayouts/slideLayout25.xml"/><Relationship Id="rId7" Type="http://schemas.openxmlformats.org/officeDocument/2006/relationships/image" Target="../media/image12.jpg"/><Relationship Id="rId12" Type="http://schemas.openxmlformats.org/officeDocument/2006/relationships/image" Target="../media/image6.w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11" Type="http://schemas.openxmlformats.org/officeDocument/2006/relationships/image" Target="../media/image5.wmf"/><Relationship Id="rId5" Type="http://schemas.openxmlformats.org/officeDocument/2006/relationships/slideLayout" Target="../slideLayouts/slideLayout27.xml"/><Relationship Id="rId10" Type="http://schemas.openxmlformats.org/officeDocument/2006/relationships/image" Target="../media/image4.wmf"/><Relationship Id="rId4" Type="http://schemas.openxmlformats.org/officeDocument/2006/relationships/slideLayout" Target="../slideLayouts/slideLayout26.xml"/><Relationship Id="rId9" Type="http://schemas.openxmlformats.org/officeDocument/2006/relationships/image" Target="../media/image3.w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wmf"/><Relationship Id="rId13" Type="http://schemas.openxmlformats.org/officeDocument/2006/relationships/image" Target="../media/image11.wmf"/><Relationship Id="rId3" Type="http://schemas.openxmlformats.org/officeDocument/2006/relationships/slideLayout" Target="../slideLayouts/slideLayout30.xml"/><Relationship Id="rId7" Type="http://schemas.openxmlformats.org/officeDocument/2006/relationships/image" Target="../media/image13.jpeg"/><Relationship Id="rId12" Type="http://schemas.openxmlformats.org/officeDocument/2006/relationships/image" Target="../media/image10.w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11" Type="http://schemas.openxmlformats.org/officeDocument/2006/relationships/image" Target="../media/image9.wmf"/><Relationship Id="rId5" Type="http://schemas.openxmlformats.org/officeDocument/2006/relationships/slideLayout" Target="../slideLayouts/slideLayout32.xml"/><Relationship Id="rId10" Type="http://schemas.openxmlformats.org/officeDocument/2006/relationships/image" Target="../media/image14.wmf"/><Relationship Id="rId4" Type="http://schemas.openxmlformats.org/officeDocument/2006/relationships/slideLayout" Target="../slideLayouts/slideLayout31.xml"/><Relationship Id="rId9" Type="http://schemas.openxmlformats.org/officeDocument/2006/relationships/image" Target="../media/image8.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978" y="633046"/>
            <a:ext cx="10888394" cy="1057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18978" y="1825625"/>
            <a:ext cx="10888394" cy="42542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15" cstate="print">
            <a:extLst>
              <a:ext uri="{28A0092B-C50C-407E-A947-70E740481C1C}">
                <a14:useLocalDpi xmlns:a14="http://schemas.microsoft.com/office/drawing/2010/main" val="0"/>
              </a:ext>
            </a:extLst>
          </a:blip>
          <a:stretch>
            <a:fillRect/>
          </a:stretch>
        </p:blipFill>
        <p:spPr>
          <a:xfrm>
            <a:off x="-11066" y="6380970"/>
            <a:ext cx="5486400" cy="53032"/>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321615" y="6216423"/>
            <a:ext cx="2461249" cy="420644"/>
          </a:xfrm>
          <a:prstGeom prst="rect">
            <a:avLst/>
          </a:prstGeom>
        </p:spPr>
      </p:pic>
    </p:spTree>
    <p:extLst>
      <p:ext uri="{BB962C8B-B14F-4D97-AF65-F5344CB8AC3E}">
        <p14:creationId xmlns:p14="http://schemas.microsoft.com/office/powerpoint/2010/main" val="1490537815"/>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2" r:id="rId3"/>
    <p:sldLayoutId id="2147483653" r:id="rId4"/>
    <p:sldLayoutId id="2147483654" r:id="rId5"/>
    <p:sldLayoutId id="2147483655" r:id="rId6"/>
    <p:sldLayoutId id="2147483656" r:id="rId7"/>
    <p:sldLayoutId id="2147483695" r:id="rId8"/>
    <p:sldLayoutId id="2147483696" r:id="rId9"/>
    <p:sldLayoutId id="2147483708" r:id="rId10"/>
    <p:sldLayoutId id="2147483709" r:id="rId11"/>
    <p:sldLayoutId id="2147483710" r:id="rId12"/>
    <p:sldLayoutId id="214748371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17"/>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8"/>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9"/>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20"/>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978" y="633046"/>
            <a:ext cx="10888394" cy="1057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18978" y="1825625"/>
            <a:ext cx="10888394" cy="42542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sp>
        <p:nvSpPr>
          <p:cNvPr id="5" name="AutoShape 3"/>
          <p:cNvSpPr>
            <a:spLocks noChangeAspect="1" noChangeArrowheads="1" noTextEdit="1"/>
          </p:cNvSpPr>
          <p:nvPr userDrawn="1"/>
        </p:nvSpPr>
        <p:spPr bwMode="auto">
          <a:xfrm>
            <a:off x="-11113" y="6381750"/>
            <a:ext cx="5486401"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5"/>
          <p:cNvSpPr>
            <a:spLocks noChangeArrowheads="1"/>
          </p:cNvSpPr>
          <p:nvPr userDrawn="1"/>
        </p:nvSpPr>
        <p:spPr bwMode="auto">
          <a:xfrm>
            <a:off x="-11113" y="6381750"/>
            <a:ext cx="1958975" cy="52388"/>
          </a:xfrm>
          <a:prstGeom prst="rect">
            <a:avLst/>
          </a:prstGeom>
          <a:solidFill>
            <a:srgbClr val="F7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6"/>
          <p:cNvSpPr>
            <a:spLocks noChangeArrowheads="1"/>
          </p:cNvSpPr>
          <p:nvPr userDrawn="1"/>
        </p:nvSpPr>
        <p:spPr bwMode="auto">
          <a:xfrm>
            <a:off x="1981200" y="6381750"/>
            <a:ext cx="1958975" cy="52388"/>
          </a:xfrm>
          <a:prstGeom prst="rect">
            <a:avLst/>
          </a:prstGeom>
          <a:solidFill>
            <a:srgbClr val="93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7"/>
          <p:cNvSpPr>
            <a:spLocks noChangeArrowheads="1"/>
          </p:cNvSpPr>
          <p:nvPr userDrawn="1"/>
        </p:nvSpPr>
        <p:spPr bwMode="auto">
          <a:xfrm>
            <a:off x="3973513" y="6381750"/>
            <a:ext cx="979488" cy="52388"/>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8"/>
          <p:cNvSpPr>
            <a:spLocks noChangeArrowheads="1"/>
          </p:cNvSpPr>
          <p:nvPr userDrawn="1"/>
        </p:nvSpPr>
        <p:spPr bwMode="auto">
          <a:xfrm>
            <a:off x="4984750" y="6381750"/>
            <a:ext cx="490538" cy="52388"/>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4"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21615" y="6216523"/>
            <a:ext cx="2461249" cy="420444"/>
          </a:xfrm>
          <a:prstGeom prst="rect">
            <a:avLst/>
          </a:prstGeom>
        </p:spPr>
      </p:pic>
    </p:spTree>
    <p:extLst>
      <p:ext uri="{BB962C8B-B14F-4D97-AF65-F5344CB8AC3E}">
        <p14:creationId xmlns:p14="http://schemas.microsoft.com/office/powerpoint/2010/main" val="17893568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12"/>
        </a:buBlip>
        <a:defRPr sz="2800" kern="1200">
          <a:solidFill>
            <a:schemeClr val="bg1"/>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4"/>
        </a:buBlip>
        <a:defRPr sz="2000" kern="1200">
          <a:solidFill>
            <a:schemeClr val="bg1"/>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15"/>
        </a:buBlip>
        <a:defRPr sz="1800" kern="1200">
          <a:solidFill>
            <a:schemeClr val="bg1"/>
          </a:solidFill>
          <a:latin typeface="+mn-lt"/>
          <a:ea typeface="+mn-ea"/>
          <a:cs typeface="+mn-cs"/>
        </a:defRPr>
      </a:lvl4pPr>
      <a:lvl5pPr marL="2011680" indent="-18288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l="-12000" t="-10000" b="-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28588" y="633046"/>
            <a:ext cx="4378784" cy="1057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128588" y="1825625"/>
            <a:ext cx="4378784" cy="42542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321615" y="6216423"/>
            <a:ext cx="2461249" cy="420644"/>
          </a:xfrm>
          <a:prstGeom prst="rect">
            <a:avLst/>
          </a:prstGeom>
        </p:spPr>
      </p:pic>
    </p:spTree>
    <p:extLst>
      <p:ext uri="{BB962C8B-B14F-4D97-AF65-F5344CB8AC3E}">
        <p14:creationId xmlns:p14="http://schemas.microsoft.com/office/powerpoint/2010/main" val="289125176"/>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90" r:id="rId3"/>
    <p:sldLayoutId id="2147483692" r:id="rId4"/>
    <p:sldLayoutId id="2147483694"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9"/>
        </a:buBlip>
        <a:defRPr sz="2800" kern="1200">
          <a:solidFill>
            <a:schemeClr val="tx1">
              <a:lumMod val="75000"/>
              <a:lumOff val="25000"/>
            </a:schemeClr>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0"/>
        </a:buBlip>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1"/>
        </a:buBlip>
        <a:defRPr sz="2000" kern="1200">
          <a:solidFill>
            <a:schemeClr val="tx1">
              <a:lumMod val="75000"/>
              <a:lumOff val="25000"/>
            </a:schemeClr>
          </a:solidFill>
          <a:latin typeface="+mn-lt"/>
          <a:ea typeface="+mn-ea"/>
          <a:cs typeface="+mn-cs"/>
        </a:defRPr>
      </a:lvl3pPr>
      <a:lvl4pPr marL="1645920" indent="-274320" algn="l" defTabSz="914400" rtl="0" eaLnBrk="1" latinLnBrk="0" hangingPunct="1">
        <a:lnSpc>
          <a:spcPct val="90000"/>
        </a:lnSpc>
        <a:spcBef>
          <a:spcPts val="500"/>
        </a:spcBef>
        <a:buClr>
          <a:schemeClr val="accent2"/>
        </a:buClr>
        <a:buSzPct val="90000"/>
        <a:buFontTx/>
        <a:buBlip>
          <a:blip r:embed="rId12"/>
        </a:buBlip>
        <a:defRPr sz="1800" kern="1200">
          <a:solidFill>
            <a:schemeClr val="tx1">
              <a:lumMod val="75000"/>
              <a:lumOff val="25000"/>
            </a:schemeClr>
          </a:solidFill>
          <a:latin typeface="+mn-lt"/>
          <a:ea typeface="+mn-ea"/>
          <a:cs typeface="+mn-cs"/>
        </a:defRPr>
      </a:lvl4pPr>
      <a:lvl5pPr marL="2011680" indent="-18288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0"/>
            <a:ext cx="12192001" cy="6858000"/>
            <a:chOff x="0" y="0"/>
            <a:chExt cx="12192001" cy="6858000"/>
          </a:xfrm>
        </p:grpSpPr>
        <p:sp>
          <p:nvSpPr>
            <p:cNvPr id="10" name="Rectangle 9"/>
            <p:cNvSpPr/>
            <p:nvPr userDrawn="1"/>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5991745" cy="6858000"/>
            </a:xfrm>
            <a:prstGeom prst="rect">
              <a:avLst/>
            </a:prstGeom>
          </p:spPr>
        </p:pic>
      </p:grpSp>
      <p:sp>
        <p:nvSpPr>
          <p:cNvPr id="2" name="Title Placeholder 1"/>
          <p:cNvSpPr>
            <a:spLocks noGrp="1"/>
          </p:cNvSpPr>
          <p:nvPr>
            <p:ph type="title"/>
          </p:nvPr>
        </p:nvSpPr>
        <p:spPr>
          <a:xfrm>
            <a:off x="6668086" y="633046"/>
            <a:ext cx="4937760" cy="105764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668086" y="1825625"/>
            <a:ext cx="4937760" cy="425427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46508" y="6497329"/>
            <a:ext cx="920262" cy="167874"/>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8F0AB5D1-9059-428D-ACFC-BA1258997AE0}" type="slidenum">
              <a:rPr lang="en-US" smtClean="0"/>
              <a:pPr algn="l"/>
              <a:t>‹#›</a:t>
            </a:fld>
            <a:endParaRPr lang="en-US" dirty="0"/>
          </a:p>
        </p:txBody>
      </p:sp>
      <p:pic>
        <p:nvPicPr>
          <p:cNvPr id="8" name="Picture 7"/>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11066" y="6380970"/>
            <a:ext cx="5486400" cy="53032"/>
          </a:xfrm>
          <a:prstGeom prst="rect">
            <a:avLst/>
          </a:prstGeom>
        </p:spPr>
      </p:pic>
      <p:pic>
        <p:nvPicPr>
          <p:cNvPr id="9" name="Picture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1615" y="6216523"/>
            <a:ext cx="2461249" cy="420444"/>
          </a:xfrm>
          <a:prstGeom prst="rect">
            <a:avLst/>
          </a:prstGeom>
        </p:spPr>
      </p:pic>
    </p:spTree>
    <p:extLst>
      <p:ext uri="{BB962C8B-B14F-4D97-AF65-F5344CB8AC3E}">
        <p14:creationId xmlns:p14="http://schemas.microsoft.com/office/powerpoint/2010/main" val="3696077579"/>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9" r:id="rId3"/>
    <p:sldLayoutId id="2147483681" r:id="rId4"/>
    <p:sldLayoutId id="2147483683"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000"/>
        </a:spcBef>
        <a:buSzPct val="90000"/>
        <a:buFontTx/>
        <a:buBlip>
          <a:blip r:embed="rId10"/>
        </a:buBlip>
        <a:defRPr sz="2800" kern="1200">
          <a:solidFill>
            <a:schemeClr val="bg1"/>
          </a:solidFill>
          <a:latin typeface="+mn-lt"/>
          <a:ea typeface="+mn-ea"/>
          <a:cs typeface="+mn-cs"/>
        </a:defRPr>
      </a:lvl1pPr>
      <a:lvl2pPr marL="731520" indent="-274320" algn="l" defTabSz="914400" rtl="0" eaLnBrk="1" latinLnBrk="0" hangingPunct="1">
        <a:lnSpc>
          <a:spcPct val="90000"/>
        </a:lnSpc>
        <a:spcBef>
          <a:spcPts val="500"/>
        </a:spcBef>
        <a:buSzPct val="80000"/>
        <a:buFontTx/>
        <a:buBlip>
          <a:blip r:embed="rId11"/>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SzPct val="90000"/>
        <a:buFontTx/>
        <a:buBlip>
          <a:blip r:embed="rId12"/>
        </a:buBlip>
        <a:defRPr sz="2000" kern="1200">
          <a:solidFill>
            <a:schemeClr val="bg1"/>
          </a:solidFill>
          <a:latin typeface="+mn-lt"/>
          <a:ea typeface="+mn-ea"/>
          <a:cs typeface="+mn-cs"/>
        </a:defRPr>
      </a:lvl3pPr>
      <a:lvl4pPr marL="1645920" indent="-274320" algn="l" defTabSz="914400" rtl="0" eaLnBrk="1" latinLnBrk="0" hangingPunct="1">
        <a:lnSpc>
          <a:spcPct val="90000"/>
        </a:lnSpc>
        <a:spcBef>
          <a:spcPts val="500"/>
        </a:spcBef>
        <a:buSzPct val="90000"/>
        <a:buFontTx/>
        <a:buBlip>
          <a:blip r:embed="rId13"/>
        </a:buBlip>
        <a:defRPr sz="1800" kern="1200">
          <a:solidFill>
            <a:schemeClr val="bg1"/>
          </a:solidFill>
          <a:latin typeface="+mn-lt"/>
          <a:ea typeface="+mn-ea"/>
          <a:cs typeface="+mn-cs"/>
        </a:defRPr>
      </a:lvl4pPr>
      <a:lvl5pPr marL="2011680" indent="-18288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9.gif"/><Relationship Id="rId5" Type="http://schemas.openxmlformats.org/officeDocument/2006/relationships/diagramQuickStyle" Target="../diagrams/quickStyle1.xml"/><Relationship Id="rId10" Type="http://schemas.openxmlformats.org/officeDocument/2006/relationships/image" Target="../media/image18.jpg"/><Relationship Id="rId4" Type="http://schemas.openxmlformats.org/officeDocument/2006/relationships/diagramLayout" Target="../diagrams/layout1.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mailto:calebbg@uw.edu"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https://www.warecoveryhelpline.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hyperlink" Target="https://www.doh.wa.gov/DataandStatisticalReports/HealthDataVisualization" TargetMode="External"/></Relationships>
</file>

<file path=ppt/slides/_rels/slide4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hyperlink" Target="https://www.doh.wa.gov/DataandStatisticalReports/HealthDataVisualization"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mmwr/volumes/67/wr/mm6731a1.htm?s_cid=mm6731a1_w" TargetMode="External"/><Relationship Id="rId2" Type="http://schemas.openxmlformats.org/officeDocument/2006/relationships/image" Target="../media/image54.gif"/><Relationship Id="rId1" Type="http://schemas.openxmlformats.org/officeDocument/2006/relationships/slideLayout" Target="../slideLayouts/slideLayout3.xml"/><Relationship Id="rId4" Type="http://schemas.openxmlformats.org/officeDocument/2006/relationships/image" Target="../media/image55.e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doh.wa.gov/DataandStatisticalReports/HealthDataVisualization" TargetMode="Externa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doh.wa.gov/DataandStatisticalReports/HealthDataVisualization" TargetMode="Externa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getthefactsrx.com/" TargetMode="Externa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s://www.doh.wa.gov/YouandYourFamily/PoisoningandDrugOverdose/OpioidMisuseandOverdosePrevent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5286895" y="674688"/>
            <a:ext cx="6406342" cy="2835275"/>
          </a:xfrm>
        </p:spPr>
        <p:txBody>
          <a:bodyPr>
            <a:normAutofit/>
          </a:bodyPr>
          <a:lstStyle/>
          <a:p>
            <a:pPr algn="ctr"/>
            <a:r>
              <a:rPr lang="en-US" dirty="0" smtClean="0"/>
              <a:t>Update: Implementation of Opioid Prevention and Treatment Initiatives</a:t>
            </a:r>
            <a:endParaRPr lang="en-US" dirty="0"/>
          </a:p>
        </p:txBody>
      </p:sp>
      <p:sp>
        <p:nvSpPr>
          <p:cNvPr id="5" name="Subtitle 4"/>
          <p:cNvSpPr>
            <a:spLocks noGrp="1"/>
          </p:cNvSpPr>
          <p:nvPr>
            <p:ph type="subTitle" idx="4294967295"/>
          </p:nvPr>
        </p:nvSpPr>
        <p:spPr>
          <a:xfrm>
            <a:off x="5821680" y="3392905"/>
            <a:ext cx="5336771" cy="2863515"/>
          </a:xfrm>
        </p:spPr>
        <p:txBody>
          <a:bodyPr>
            <a:normAutofit/>
          </a:bodyPr>
          <a:lstStyle/>
          <a:p>
            <a:pPr marL="0" indent="0" algn="ctr">
              <a:buNone/>
            </a:pPr>
            <a:r>
              <a:rPr lang="en-US" sz="3600" b="1" dirty="0"/>
              <a:t>ACH, Tribe and State Opioid Collaboration </a:t>
            </a:r>
            <a:r>
              <a:rPr lang="en-US" sz="3600" b="1" dirty="0" smtClean="0"/>
              <a:t>Project</a:t>
            </a:r>
          </a:p>
          <a:p>
            <a:pPr marL="0" indent="0" algn="ctr">
              <a:buNone/>
            </a:pPr>
            <a:endParaRPr lang="en-US" sz="3600" b="1" dirty="0"/>
          </a:p>
          <a:p>
            <a:pPr marL="0" indent="0" algn="ctr">
              <a:buNone/>
            </a:pPr>
            <a:r>
              <a:rPr lang="en-US" sz="2800" b="1" dirty="0" smtClean="0"/>
              <a:t>September 14, 2018</a:t>
            </a:r>
          </a:p>
          <a:p>
            <a:pPr marL="0" indent="0" algn="ctr">
              <a:buNone/>
            </a:pP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995949" cy="6858000"/>
          </a:xfrm>
          <a:prstGeom prst="rect">
            <a:avLst/>
          </a:prstGeom>
        </p:spPr>
      </p:pic>
    </p:spTree>
    <p:extLst>
      <p:ext uri="{BB962C8B-B14F-4D97-AF65-F5344CB8AC3E}">
        <p14:creationId xmlns:p14="http://schemas.microsoft.com/office/powerpoint/2010/main" val="3979441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038" y="1633931"/>
            <a:ext cx="4996283" cy="5072387"/>
          </a:xfrm>
        </p:spPr>
        <p:txBody>
          <a:bodyPr>
            <a:noAutofit/>
          </a:bodyPr>
          <a:lstStyle/>
          <a:p>
            <a:pPr marL="112713" indent="-112713">
              <a:lnSpc>
                <a:spcPct val="120000"/>
              </a:lnSpc>
              <a:spcBef>
                <a:spcPts val="600"/>
              </a:spcBef>
            </a:pPr>
            <a:r>
              <a:rPr lang="en-US" sz="1700" dirty="0" smtClean="0"/>
              <a:t>Opioid prescribing rules</a:t>
            </a:r>
          </a:p>
          <a:p>
            <a:pPr marL="112713" indent="-112713">
              <a:lnSpc>
                <a:spcPct val="120000"/>
              </a:lnSpc>
              <a:spcBef>
                <a:spcPts val="600"/>
              </a:spcBef>
            </a:pPr>
            <a:r>
              <a:rPr lang="en-US" sz="1700" dirty="0" smtClean="0"/>
              <a:t>ER for emergencies initiative</a:t>
            </a:r>
          </a:p>
          <a:p>
            <a:pPr marL="112713" indent="-112713">
              <a:lnSpc>
                <a:spcPct val="120000"/>
              </a:lnSpc>
              <a:spcBef>
                <a:spcPts val="600"/>
              </a:spcBef>
            </a:pPr>
            <a:r>
              <a:rPr lang="en-US" sz="1700" dirty="0" smtClean="0"/>
              <a:t>Dental prescribing guidelines</a:t>
            </a:r>
          </a:p>
          <a:p>
            <a:pPr marL="112713" indent="-112713">
              <a:lnSpc>
                <a:spcPct val="120000"/>
              </a:lnSpc>
              <a:spcBef>
                <a:spcPts val="600"/>
              </a:spcBef>
            </a:pPr>
            <a:r>
              <a:rPr lang="en-US" sz="1700" dirty="0" smtClean="0"/>
              <a:t>Prescribing metrics</a:t>
            </a:r>
          </a:p>
          <a:p>
            <a:pPr marL="112713" indent="-112713">
              <a:lnSpc>
                <a:spcPct val="120000"/>
              </a:lnSpc>
              <a:spcBef>
                <a:spcPts val="600"/>
              </a:spcBef>
            </a:pPr>
            <a:r>
              <a:rPr lang="en-US" sz="1700" dirty="0" smtClean="0"/>
              <a:t>Provider feedback reports</a:t>
            </a:r>
          </a:p>
          <a:p>
            <a:pPr marL="112713" indent="-112713">
              <a:lnSpc>
                <a:spcPct val="120000"/>
              </a:lnSpc>
              <a:spcBef>
                <a:spcPts val="600"/>
              </a:spcBef>
            </a:pPr>
            <a:r>
              <a:rPr lang="en-US" sz="1700" dirty="0"/>
              <a:t>Prescribing limits for Medicaid clients and for public employees </a:t>
            </a:r>
          </a:p>
          <a:p>
            <a:pPr marL="112713" indent="-112713">
              <a:lnSpc>
                <a:spcPct val="120000"/>
              </a:lnSpc>
              <a:spcBef>
                <a:spcPts val="600"/>
              </a:spcBef>
            </a:pPr>
            <a:r>
              <a:rPr lang="en-US" sz="1700" dirty="0"/>
              <a:t>Raising awareness about non-opioid alternatives </a:t>
            </a:r>
          </a:p>
          <a:p>
            <a:pPr marL="112713" indent="-112713">
              <a:lnSpc>
                <a:spcPct val="120000"/>
              </a:lnSpc>
              <a:spcBef>
                <a:spcPts val="600"/>
              </a:spcBef>
            </a:pPr>
            <a:r>
              <a:rPr lang="en-US" sz="1700" dirty="0"/>
              <a:t>Offering tele-pain consulting to providers</a:t>
            </a:r>
          </a:p>
          <a:p>
            <a:pPr marL="112713" indent="-112713">
              <a:lnSpc>
                <a:spcPct val="120000"/>
              </a:lnSpc>
              <a:spcBef>
                <a:spcPts val="600"/>
              </a:spcBef>
            </a:pPr>
            <a:r>
              <a:rPr lang="en-US" sz="1700" dirty="0"/>
              <a:t>Launching youth prevention </a:t>
            </a:r>
            <a:r>
              <a:rPr lang="en-US" sz="1700" dirty="0" smtClean="0"/>
              <a:t>programs</a:t>
            </a:r>
          </a:p>
          <a:p>
            <a:pPr marL="112713" indent="-112713">
              <a:lnSpc>
                <a:spcPct val="120000"/>
              </a:lnSpc>
              <a:spcBef>
                <a:spcPts val="600"/>
              </a:spcBef>
            </a:pPr>
            <a:r>
              <a:rPr lang="en-US" sz="1700" dirty="0" smtClean="0"/>
              <a:t>Opioid </a:t>
            </a:r>
            <a:r>
              <a:rPr lang="en-US" sz="1700" dirty="0"/>
              <a:t>criminal justice and drug/gang task forces</a:t>
            </a:r>
          </a:p>
          <a:p>
            <a:pPr marL="112713" indent="-112713">
              <a:lnSpc>
                <a:spcPct val="120000"/>
              </a:lnSpc>
              <a:spcBef>
                <a:spcPts val="600"/>
              </a:spcBef>
            </a:pPr>
            <a:r>
              <a:rPr lang="en-US" sz="1700" dirty="0"/>
              <a:t>Legal action against opioid prescription manufacturer</a:t>
            </a:r>
          </a:p>
          <a:p>
            <a:pPr marL="112713" indent="-112713">
              <a:lnSpc>
                <a:spcPct val="120000"/>
              </a:lnSpc>
              <a:spcBef>
                <a:spcPts val="600"/>
              </a:spcBef>
            </a:pPr>
            <a:r>
              <a:rPr lang="en-US" sz="1700" dirty="0"/>
              <a:t>Eliminating pill mills through regulation and enforcement</a:t>
            </a:r>
          </a:p>
        </p:txBody>
      </p:sp>
      <p:sp>
        <p:nvSpPr>
          <p:cNvPr id="9" name="Title 4"/>
          <p:cNvSpPr txBox="1">
            <a:spLocks/>
          </p:cNvSpPr>
          <p:nvPr/>
        </p:nvSpPr>
        <p:spPr>
          <a:xfrm>
            <a:off x="458039" y="490866"/>
            <a:ext cx="11985523" cy="7829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spcAft>
                <a:spcPts val="1200"/>
              </a:spcAft>
            </a:pPr>
            <a:r>
              <a:rPr lang="en-US" sz="3600" dirty="0" smtClean="0">
                <a:solidFill>
                  <a:srgbClr val="0077C8"/>
                </a:solidFill>
              </a:rPr>
              <a:t>Years of Good Work in Our </a:t>
            </a:r>
            <a:r>
              <a:rPr lang="en-US" sz="3600" dirty="0">
                <a:solidFill>
                  <a:srgbClr val="0077C8"/>
                </a:solidFill>
              </a:rPr>
              <a:t>S</a:t>
            </a:r>
            <a:r>
              <a:rPr lang="en-US" sz="3600" dirty="0" smtClean="0">
                <a:solidFill>
                  <a:srgbClr val="0077C8"/>
                </a:solidFill>
              </a:rPr>
              <a:t>tate re: Safe </a:t>
            </a:r>
            <a:r>
              <a:rPr lang="en-US" sz="3600" dirty="0">
                <a:solidFill>
                  <a:srgbClr val="0077C8"/>
                </a:solidFill>
              </a:rPr>
              <a:t>O</a:t>
            </a:r>
            <a:r>
              <a:rPr lang="en-US" sz="3600" dirty="0" smtClean="0">
                <a:solidFill>
                  <a:srgbClr val="0077C8"/>
                </a:solidFill>
              </a:rPr>
              <a:t>pioid </a:t>
            </a:r>
            <a:r>
              <a:rPr lang="en-US" sz="3600" dirty="0">
                <a:solidFill>
                  <a:srgbClr val="0077C8"/>
                </a:solidFill>
              </a:rPr>
              <a:t>P</a:t>
            </a:r>
            <a:r>
              <a:rPr lang="en-US" sz="3600" dirty="0" smtClean="0">
                <a:solidFill>
                  <a:srgbClr val="0077C8"/>
                </a:solidFill>
              </a:rPr>
              <a:t>rescribing </a:t>
            </a:r>
            <a:r>
              <a:rPr lang="en-US" sz="3600" dirty="0">
                <a:solidFill>
                  <a:srgbClr val="0077C8"/>
                </a:solidFill>
              </a:rPr>
              <a:t>and </a:t>
            </a:r>
            <a:r>
              <a:rPr lang="en-US" sz="3600" dirty="0" smtClean="0">
                <a:solidFill>
                  <a:srgbClr val="0077C8"/>
                </a:solidFill>
              </a:rPr>
              <a:t>Reducing </a:t>
            </a:r>
            <a:r>
              <a:rPr lang="en-US" sz="3600" dirty="0">
                <a:solidFill>
                  <a:srgbClr val="0077C8"/>
                </a:solidFill>
              </a:rPr>
              <a:t>the S</a:t>
            </a:r>
            <a:r>
              <a:rPr lang="en-US" sz="3600" dirty="0" smtClean="0">
                <a:solidFill>
                  <a:srgbClr val="0077C8"/>
                </a:solidFill>
              </a:rPr>
              <a:t>upply </a:t>
            </a:r>
            <a:endParaRPr lang="en-US" sz="3600" dirty="0">
              <a:solidFill>
                <a:srgbClr val="0077C8"/>
              </a:solidFill>
            </a:endParaRPr>
          </a:p>
        </p:txBody>
      </p:sp>
      <p:pic>
        <p:nvPicPr>
          <p:cNvPr id="4" name="Picture 3"/>
          <p:cNvPicPr>
            <a:picLocks noChangeAspect="1"/>
          </p:cNvPicPr>
          <p:nvPr/>
        </p:nvPicPr>
        <p:blipFill>
          <a:blip r:embed="rId3"/>
          <a:stretch>
            <a:fillRect/>
          </a:stretch>
        </p:blipFill>
        <p:spPr>
          <a:xfrm>
            <a:off x="6236173" y="4317215"/>
            <a:ext cx="3015946" cy="895163"/>
          </a:xfrm>
          <a:prstGeom prst="rect">
            <a:avLst/>
          </a:prstGeom>
        </p:spPr>
      </p:pic>
      <p:pic>
        <p:nvPicPr>
          <p:cNvPr id="6" name="Picture 5"/>
          <p:cNvPicPr>
            <a:picLocks noChangeAspect="1"/>
          </p:cNvPicPr>
          <p:nvPr/>
        </p:nvPicPr>
        <p:blipFill>
          <a:blip r:embed="rId4"/>
          <a:stretch>
            <a:fillRect/>
          </a:stretch>
        </p:blipFill>
        <p:spPr>
          <a:xfrm>
            <a:off x="6289939" y="3282812"/>
            <a:ext cx="2908415" cy="887313"/>
          </a:xfrm>
          <a:prstGeom prst="rect">
            <a:avLst/>
          </a:prstGeom>
        </p:spPr>
      </p:pic>
      <p:grpSp>
        <p:nvGrpSpPr>
          <p:cNvPr id="12" name="Group 11"/>
          <p:cNvGrpSpPr>
            <a:grpSpLocks noChangeAspect="1"/>
          </p:cNvGrpSpPr>
          <p:nvPr/>
        </p:nvGrpSpPr>
        <p:grpSpPr>
          <a:xfrm>
            <a:off x="5454321" y="5219101"/>
            <a:ext cx="6552993" cy="1554480"/>
            <a:chOff x="5185338" y="5282450"/>
            <a:chExt cx="6457950" cy="1343025"/>
          </a:xfrm>
        </p:grpSpPr>
        <p:pic>
          <p:nvPicPr>
            <p:cNvPr id="7" name="Picture 6"/>
            <p:cNvPicPr>
              <a:picLocks noChangeAspect="1"/>
            </p:cNvPicPr>
            <p:nvPr/>
          </p:nvPicPr>
          <p:blipFill>
            <a:blip r:embed="rId5"/>
            <a:stretch>
              <a:fillRect/>
            </a:stretch>
          </p:blipFill>
          <p:spPr>
            <a:xfrm>
              <a:off x="5277638" y="5421026"/>
              <a:ext cx="6189412" cy="1060065"/>
            </a:xfrm>
            <a:prstGeom prst="rect">
              <a:avLst/>
            </a:prstGeom>
          </p:spPr>
        </p:pic>
        <p:sp>
          <p:nvSpPr>
            <p:cNvPr id="8" name="Rectangle 7"/>
            <p:cNvSpPr/>
            <p:nvPr/>
          </p:nvSpPr>
          <p:spPr>
            <a:xfrm>
              <a:off x="5185338" y="5282450"/>
              <a:ext cx="6457950" cy="1343025"/>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p:nvPicPr>
        <p:blipFill>
          <a:blip r:embed="rId6"/>
          <a:stretch>
            <a:fillRect/>
          </a:stretch>
        </p:blipFill>
        <p:spPr>
          <a:xfrm>
            <a:off x="5642675" y="1084319"/>
            <a:ext cx="6364640" cy="116598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7751" y="2463937"/>
            <a:ext cx="3084368" cy="616874"/>
          </a:xfrm>
          <a:prstGeom prst="rect">
            <a:avLst/>
          </a:prstGeom>
        </p:spPr>
      </p:pic>
      <p:pic>
        <p:nvPicPr>
          <p:cNvPr id="2" name="Picture 1"/>
          <p:cNvPicPr>
            <a:picLocks noChangeAspect="1"/>
          </p:cNvPicPr>
          <p:nvPr/>
        </p:nvPicPr>
        <p:blipFill>
          <a:blip r:embed="rId8"/>
          <a:stretch>
            <a:fillRect/>
          </a:stretch>
        </p:blipFill>
        <p:spPr>
          <a:xfrm>
            <a:off x="9552388" y="1998220"/>
            <a:ext cx="2454927" cy="3170948"/>
          </a:xfrm>
          <a:prstGeom prst="rect">
            <a:avLst/>
          </a:prstGeom>
          <a:ln w="3175">
            <a:solidFill>
              <a:schemeClr val="bg1">
                <a:lumMod val="85000"/>
              </a:schemeClr>
            </a:solidFill>
          </a:ln>
        </p:spPr>
      </p:pic>
    </p:spTree>
    <p:extLst>
      <p:ext uri="{BB962C8B-B14F-4D97-AF65-F5344CB8AC3E}">
        <p14:creationId xmlns:p14="http://schemas.microsoft.com/office/powerpoint/2010/main" val="57328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88900"/>
            <a:ext cx="9967180" cy="676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204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1901" y="239711"/>
            <a:ext cx="9580564" cy="6618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3982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7079" y="36859"/>
            <a:ext cx="8190893" cy="838200"/>
          </a:xfrm>
        </p:spPr>
        <p:txBody>
          <a:bodyPr>
            <a:normAutofit fontScale="90000"/>
          </a:bodyPr>
          <a:lstStyle/>
          <a:p>
            <a:r>
              <a:rPr lang="en-US" dirty="0" smtClean="0"/>
              <a:t>CDC Opioid Guidelines-March 2016</a:t>
            </a:r>
            <a:endParaRPr lang="en-US" dirty="0"/>
          </a:p>
        </p:txBody>
      </p:sp>
      <p:sp>
        <p:nvSpPr>
          <p:cNvPr id="6" name="Content Placeholder 5"/>
          <p:cNvSpPr>
            <a:spLocks noGrp="1"/>
          </p:cNvSpPr>
          <p:nvPr>
            <p:ph idx="1"/>
          </p:nvPr>
        </p:nvSpPr>
        <p:spPr>
          <a:xfrm>
            <a:off x="477079" y="1070529"/>
            <a:ext cx="10906538" cy="5343523"/>
          </a:xfrm>
        </p:spPr>
        <p:txBody>
          <a:bodyPr>
            <a:normAutofit/>
          </a:bodyPr>
          <a:lstStyle/>
          <a:p>
            <a:r>
              <a:rPr lang="en-US" b="1" dirty="0"/>
              <a:t>Determining When to Initiate or Continue Opioids for Chronic Pain</a:t>
            </a:r>
            <a:endParaRPr lang="en-US" dirty="0"/>
          </a:p>
          <a:p>
            <a:pPr marL="338138" lvl="1" indent="0">
              <a:buNone/>
            </a:pPr>
            <a:r>
              <a:rPr lang="en-US" dirty="0" smtClean="0"/>
              <a:t>1</a:t>
            </a:r>
            <a:r>
              <a:rPr lang="en-US" dirty="0" smtClean="0">
                <a:solidFill>
                  <a:srgbClr val="FF0000"/>
                </a:solidFill>
              </a:rPr>
              <a:t>. </a:t>
            </a:r>
            <a:r>
              <a:rPr lang="en-US" b="1" u="sng" dirty="0" err="1" smtClean="0">
                <a:solidFill>
                  <a:srgbClr val="FF0000"/>
                </a:solidFill>
              </a:rPr>
              <a:t>Nonpharmacologic</a:t>
            </a:r>
            <a:r>
              <a:rPr lang="en-US" b="1" u="sng" dirty="0" smtClean="0">
                <a:solidFill>
                  <a:srgbClr val="FF0000"/>
                </a:solidFill>
              </a:rPr>
              <a:t> </a:t>
            </a:r>
            <a:r>
              <a:rPr lang="en-US" b="1" u="sng" dirty="0">
                <a:solidFill>
                  <a:srgbClr val="FF0000"/>
                </a:solidFill>
              </a:rPr>
              <a:t>therapy and </a:t>
            </a:r>
            <a:r>
              <a:rPr lang="en-US" b="1" u="sng" dirty="0" err="1">
                <a:solidFill>
                  <a:srgbClr val="FF0000"/>
                </a:solidFill>
              </a:rPr>
              <a:t>nonopioid</a:t>
            </a:r>
            <a:r>
              <a:rPr lang="en-US" b="1" u="sng" dirty="0">
                <a:solidFill>
                  <a:srgbClr val="FF0000"/>
                </a:solidFill>
              </a:rPr>
              <a:t> pharmacologic therapy are preferred for chronic pain. </a:t>
            </a:r>
            <a:r>
              <a:rPr lang="en-US" dirty="0"/>
              <a:t>Clinicians should consider opioid therapy only if expected benefits for both pain and function are anticipated to outweigh risks to the patient. If opioids are used, they should be combined with </a:t>
            </a:r>
            <a:r>
              <a:rPr lang="en-US" dirty="0" err="1"/>
              <a:t>nonpharmacologic</a:t>
            </a:r>
            <a:r>
              <a:rPr lang="en-US" dirty="0"/>
              <a:t> therapy and </a:t>
            </a:r>
            <a:r>
              <a:rPr lang="en-US" dirty="0" err="1"/>
              <a:t>nonopioid</a:t>
            </a:r>
            <a:r>
              <a:rPr lang="en-US" dirty="0"/>
              <a:t> pharmacologic therapy, as appropriate.</a:t>
            </a:r>
          </a:p>
          <a:p>
            <a:pPr marL="338138" lvl="1" indent="0">
              <a:buNone/>
            </a:pPr>
            <a:r>
              <a:rPr lang="en-US" dirty="0" smtClean="0"/>
              <a:t>2. Before </a:t>
            </a:r>
            <a:r>
              <a:rPr lang="en-US" dirty="0"/>
              <a:t>starting opioid therapy for chronic pain, clinicians should establish treatment goals with all patients, including realistic goals for pain and function, and should consider how therapy will be discontinued if benefits do not outweigh risks. Clinicians should continue opioid therapy only if there is clinically meaningful improvement in pain and function that outweighs risks to patient safety.</a:t>
            </a:r>
          </a:p>
          <a:p>
            <a:pPr marL="338138" lvl="1" indent="0">
              <a:buNone/>
            </a:pPr>
            <a:r>
              <a:rPr lang="en-US" dirty="0" smtClean="0"/>
              <a:t>3. Before </a:t>
            </a:r>
            <a:r>
              <a:rPr lang="en-US" dirty="0"/>
              <a:t>starting and periodically during opioid therapy, clinicians should discuss with patients known risks and realistic benefits of opioid therapy and patient and clinician responsibilities for managing therapy.</a:t>
            </a:r>
          </a:p>
          <a:p>
            <a:endParaRPr lang="en-US" dirty="0"/>
          </a:p>
        </p:txBody>
      </p:sp>
    </p:spTree>
    <p:extLst>
      <p:ext uri="{BB962C8B-B14F-4D97-AF65-F5344CB8AC3E}">
        <p14:creationId xmlns:p14="http://schemas.microsoft.com/office/powerpoint/2010/main" val="2499972199"/>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0087" y="214521"/>
            <a:ext cx="8190893" cy="638175"/>
          </a:xfrm>
        </p:spPr>
        <p:txBody>
          <a:bodyPr>
            <a:normAutofit fontScale="90000"/>
          </a:bodyPr>
          <a:lstStyle/>
          <a:p>
            <a:r>
              <a:rPr lang="en-US" dirty="0"/>
              <a:t>CDC Opioid Guidelines-March 2016</a:t>
            </a:r>
          </a:p>
        </p:txBody>
      </p:sp>
      <p:sp>
        <p:nvSpPr>
          <p:cNvPr id="6" name="Content Placeholder 5"/>
          <p:cNvSpPr>
            <a:spLocks noGrp="1"/>
          </p:cNvSpPr>
          <p:nvPr>
            <p:ph idx="1"/>
          </p:nvPr>
        </p:nvSpPr>
        <p:spPr>
          <a:xfrm>
            <a:off x="530087" y="1051479"/>
            <a:ext cx="10721009" cy="5324474"/>
          </a:xfrm>
        </p:spPr>
        <p:txBody>
          <a:bodyPr>
            <a:noAutofit/>
          </a:bodyPr>
          <a:lstStyle/>
          <a:p>
            <a:r>
              <a:rPr lang="en-US" b="1" dirty="0"/>
              <a:t>Opioid Selection, Dosage, Duration, Follow-Up, and Discontinuation</a:t>
            </a:r>
          </a:p>
          <a:p>
            <a:pPr marL="338138" lvl="1" indent="0">
              <a:buNone/>
            </a:pPr>
            <a:r>
              <a:rPr lang="en-US" sz="2100" dirty="0" smtClean="0"/>
              <a:t>4.When </a:t>
            </a:r>
            <a:r>
              <a:rPr lang="en-US" sz="2100" dirty="0"/>
              <a:t>starting opioid therapy for chronic pain, clinicians should prescribe immediate-release opioids instead of extended-release/long-acting (ER/LA) opioids.</a:t>
            </a:r>
          </a:p>
          <a:p>
            <a:pPr marL="338138" lvl="1" indent="0">
              <a:buNone/>
            </a:pPr>
            <a:r>
              <a:rPr lang="en-US" sz="2100" dirty="0" smtClean="0"/>
              <a:t>5.When </a:t>
            </a:r>
            <a:r>
              <a:rPr lang="en-US" sz="2100" dirty="0"/>
              <a:t>opioids are started, clinicians should prescribe the lowest effective dosage. </a:t>
            </a:r>
            <a:r>
              <a:rPr lang="en-US" sz="2100" b="1" u="sng" dirty="0">
                <a:solidFill>
                  <a:srgbClr val="FF0000"/>
                </a:solidFill>
              </a:rPr>
              <a:t>Clinicians should use caution when prescribing opioids at any dosage, should carefully reassess evidence of individual benefits and risks when increasing dosage to ≥50 morphine milligram equivalents (MME)/day, and should avoid increasing dosage to ≥90 MME/day or carefully justify a decision to titrate dosage to ≥90 MME/day</a:t>
            </a:r>
            <a:r>
              <a:rPr lang="en-US" sz="2100" b="1" u="sng" dirty="0"/>
              <a:t>.</a:t>
            </a:r>
          </a:p>
          <a:p>
            <a:pPr marL="338138" lvl="1" indent="0">
              <a:buNone/>
            </a:pPr>
            <a:r>
              <a:rPr lang="en-US" sz="2100" dirty="0" smtClean="0"/>
              <a:t>6.Long-term </a:t>
            </a:r>
            <a:r>
              <a:rPr lang="en-US" sz="2100" dirty="0"/>
              <a:t>opioid use often begins with treatment of </a:t>
            </a:r>
            <a:r>
              <a:rPr lang="en-US" sz="2100" dirty="0">
                <a:solidFill>
                  <a:srgbClr val="FF0000"/>
                </a:solidFill>
              </a:rPr>
              <a:t>acute pain</a:t>
            </a:r>
            <a:r>
              <a:rPr lang="en-US" sz="2100" dirty="0"/>
              <a:t>. When opioids are used for acute pain, clinicians should prescribe the lowest effective dose of immediate-release opioids and should prescribe no greater quantity than needed for the expected duration of pain severe enough to require opioids. </a:t>
            </a:r>
            <a:r>
              <a:rPr lang="en-US" sz="2100" b="1" u="sng" dirty="0">
                <a:solidFill>
                  <a:srgbClr val="FF0000"/>
                </a:solidFill>
              </a:rPr>
              <a:t>Three days or less will often be sufficient; more than seven days will rarely be needed</a:t>
            </a:r>
            <a:r>
              <a:rPr lang="en-US" sz="2100" b="1" u="sng" dirty="0"/>
              <a:t>.</a:t>
            </a:r>
          </a:p>
          <a:p>
            <a:pPr marL="338138" lvl="1" indent="0">
              <a:buNone/>
            </a:pPr>
            <a:r>
              <a:rPr lang="en-US" sz="2100" dirty="0" smtClean="0"/>
              <a:t>7.Clinicians </a:t>
            </a:r>
            <a:r>
              <a:rPr lang="en-US" sz="2100" dirty="0"/>
              <a:t>should evaluate benefits and harms with patients within 1 to 4 weeks of starting opioid therapy for chronic pain or of dose escalation. Clinicians should evaluate benefits and harms of continued therapy with patients every 3 months or more frequently. If benefits do not outweigh harms of continued opioid therapy, clinicians should optimize other therapies and work with patients to taper opioids to lower dosages or to taper and discontinue opioids.</a:t>
            </a:r>
          </a:p>
          <a:p>
            <a:endParaRPr lang="en-US" sz="2100" dirty="0"/>
          </a:p>
        </p:txBody>
      </p:sp>
    </p:spTree>
    <p:extLst>
      <p:ext uri="{BB962C8B-B14F-4D97-AF65-F5344CB8AC3E}">
        <p14:creationId xmlns:p14="http://schemas.microsoft.com/office/powerpoint/2010/main" val="892443049"/>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8927689" cy="668594"/>
          </a:xfrm>
        </p:spPr>
        <p:txBody>
          <a:bodyPr>
            <a:noAutofit/>
          </a:bodyPr>
          <a:lstStyle/>
          <a:p>
            <a:r>
              <a:rPr lang="en-US" sz="3200" b="1" dirty="0">
                <a:solidFill>
                  <a:srgbClr val="002060"/>
                </a:solidFill>
                <a:latin typeface="Arial" panose="020B0604020202020204" pitchFamily="34" charset="0"/>
                <a:cs typeface="Arial" panose="020B0604020202020204" pitchFamily="34" charset="0"/>
              </a:rPr>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Why Consider Post-op Pill/Duration Recs?</a:t>
            </a:r>
            <a:br>
              <a:rPr lang="en-US" sz="3200" b="1" dirty="0">
                <a:solidFill>
                  <a:srgbClr val="002060"/>
                </a:solidFill>
                <a:latin typeface="Arial" panose="020B0604020202020204" pitchFamily="34" charset="0"/>
                <a:cs typeface="Arial" panose="020B0604020202020204" pitchFamily="34" charset="0"/>
              </a:rPr>
            </a:br>
            <a:endParaRPr lang="en-US" sz="3200" b="1"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82053" y="962526"/>
            <a:ext cx="10732167" cy="5029200"/>
          </a:xfrm>
        </p:spPr>
        <p:txBody>
          <a:bodyPr>
            <a:normAutofit fontScale="85000" lnSpcReduction="10000"/>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The vast majority of pills prescribed post-op are left over and may be used for subsequent misuse or diversion</a:t>
            </a:r>
          </a:p>
          <a:p>
            <a:pPr marL="0" indent="0">
              <a:buNone/>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err="1">
                <a:latin typeface="Arial" panose="020B0604020202020204" pitchFamily="34" charset="0"/>
                <a:cs typeface="Arial" panose="020B0604020202020204" pitchFamily="34" charset="0"/>
              </a:rPr>
              <a:t>Voepel</a:t>
            </a:r>
            <a:r>
              <a:rPr lang="en-US" sz="2400" dirty="0">
                <a:latin typeface="Arial" panose="020B0604020202020204" pitchFamily="34" charset="0"/>
                <a:cs typeface="Arial" panose="020B0604020202020204" pitchFamily="34" charset="0"/>
              </a:rPr>
              <a:t>-Lewis et al, JAMA Pediatrics 2015; 169: 497-8-leftover pills in kids via parent diaries</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T&amp;A                52 pills dispensed     44 pills left (day 4)</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MSK              </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34 pills dispensed     30 pills left</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Minor </a:t>
            </a:r>
            <a:r>
              <a:rPr lang="en-US" sz="2000" dirty="0" err="1">
                <a:latin typeface="Arial" panose="020B0604020202020204" pitchFamily="34" charset="0"/>
                <a:cs typeface="Arial" panose="020B0604020202020204" pitchFamily="34" charset="0"/>
              </a:rPr>
              <a:t>abd</a:t>
            </a:r>
            <a:r>
              <a:rPr lang="en-US" sz="2000" dirty="0">
                <a:latin typeface="Arial" panose="020B0604020202020204" pitchFamily="34" charset="0"/>
                <a:cs typeface="Arial" panose="020B0604020202020204" pitchFamily="34" charset="0"/>
              </a:rPr>
              <a:t>,      31 pills dispensed     28 pills left</a:t>
            </a:r>
          </a:p>
          <a:p>
            <a:pPr marL="338138" lvl="1" indent="0">
              <a:buNone/>
            </a:pPr>
            <a:r>
              <a:rPr lang="en-US" sz="2000" dirty="0" err="1">
                <a:latin typeface="Arial" panose="020B0604020202020204" pitchFamily="34" charset="0"/>
                <a:cs typeface="Arial" panose="020B0604020202020204" pitchFamily="34" charset="0"/>
              </a:rPr>
              <a:t>GU,periph</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proc</a:t>
            </a:r>
            <a:endParaRPr lang="en-US" sz="2000" dirty="0" smtClean="0">
              <a:latin typeface="Arial" panose="020B0604020202020204" pitchFamily="34" charset="0"/>
              <a:cs typeface="Arial" panose="020B0604020202020204" pitchFamily="34" charset="0"/>
            </a:endParaRPr>
          </a:p>
          <a:p>
            <a:pPr marL="338138" lvl="1" indent="0">
              <a:buNone/>
            </a:pPr>
            <a:endParaRPr lang="en-US" sz="2000" dirty="0" smtClean="0">
              <a:latin typeface="Arial" panose="020B0604020202020204" pitchFamily="34" charset="0"/>
              <a:cs typeface="Arial" panose="020B0604020202020204" pitchFamily="34" charset="0"/>
            </a:endParaRPr>
          </a:p>
          <a:p>
            <a:pPr>
              <a:lnSpc>
                <a:spcPct val="10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1 million opioid naïve patients undergoing surgery</a:t>
            </a:r>
          </a:p>
          <a:p>
            <a:pPr>
              <a:lnSpc>
                <a:spcPct val="10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Composite outcome dependence, abuse or overdose</a:t>
            </a:r>
          </a:p>
          <a:p>
            <a:pPr>
              <a:lnSpc>
                <a:spcPct val="10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Total duration of opioid use was the strongest predictor of misuse, </a:t>
            </a:r>
            <a:r>
              <a:rPr lang="en-US" sz="2400" b="1" u="sng" dirty="0">
                <a:solidFill>
                  <a:srgbClr val="FF0000"/>
                </a:solidFill>
                <a:latin typeface="Arial" panose="020B0604020202020204" pitchFamily="34" charset="0"/>
                <a:cs typeface="Arial" panose="020B0604020202020204" pitchFamily="34" charset="0"/>
              </a:rPr>
              <a:t>with each refill and additional week of opioid use associated with an adjusted increase in the rate of misuse of 44.0%</a:t>
            </a:r>
          </a:p>
          <a:p>
            <a:pPr>
              <a:lnSpc>
                <a:spcPct val="10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Highest risk in 15-24 </a:t>
            </a:r>
            <a:r>
              <a:rPr lang="en-US" sz="2400" dirty="0" err="1">
                <a:latin typeface="Arial" panose="020B0604020202020204" pitchFamily="34" charset="0"/>
                <a:cs typeface="Arial" panose="020B0604020202020204" pitchFamily="34" charset="0"/>
              </a:rPr>
              <a:t>yr</a:t>
            </a:r>
            <a:r>
              <a:rPr lang="en-US" sz="2400" dirty="0">
                <a:latin typeface="Arial" panose="020B0604020202020204" pitchFamily="34" charset="0"/>
                <a:cs typeface="Arial" panose="020B0604020202020204" pitchFamily="34" charset="0"/>
              </a:rPr>
              <a:t> age group</a:t>
            </a:r>
          </a:p>
          <a:p>
            <a:pPr marL="338138" lvl="1" indent="0">
              <a:buNone/>
            </a:pPr>
            <a:endParaRPr lang="en-US" sz="2000" dirty="0">
              <a:latin typeface="Arial" panose="020B0604020202020204" pitchFamily="34" charset="0"/>
              <a:cs typeface="Arial" panose="020B0604020202020204" pitchFamily="34" charset="0"/>
            </a:endParaRPr>
          </a:p>
        </p:txBody>
      </p:sp>
      <p:sp>
        <p:nvSpPr>
          <p:cNvPr id="7" name="Slide Number Placeholder 9"/>
          <p:cNvSpPr>
            <a:spLocks noGrp="1"/>
          </p:cNvSpPr>
          <p:nvPr>
            <p:ph type="sldNum" sz="quarter" idx="4"/>
          </p:nvPr>
        </p:nvSpPr>
        <p:spPr>
          <a:xfrm>
            <a:off x="1" y="6220549"/>
            <a:ext cx="11917948" cy="365125"/>
          </a:xfrm>
        </p:spPr>
        <p:txBody>
          <a:bodyPr/>
          <a:lstStyle/>
          <a:p>
            <a:r>
              <a:rPr lang="en-US" b="1" dirty="0">
                <a:solidFill>
                  <a:srgbClr val="FF0000"/>
                </a:solidFill>
                <a:latin typeface="Arial" panose="020B0604020202020204" pitchFamily="34" charset="0"/>
                <a:cs typeface="Arial" panose="020B0604020202020204" pitchFamily="34" charset="0"/>
              </a:rPr>
              <a:t>Brat et al, </a:t>
            </a:r>
            <a:r>
              <a:rPr lang="en-US" b="1" i="1" dirty="0">
                <a:solidFill>
                  <a:srgbClr val="FF0000"/>
                </a:solidFill>
                <a:latin typeface="Arial" panose="020B0604020202020204" pitchFamily="34" charset="0"/>
                <a:cs typeface="Arial" panose="020B0604020202020204" pitchFamily="34" charset="0"/>
              </a:rPr>
              <a:t>BMJ </a:t>
            </a:r>
            <a:r>
              <a:rPr lang="en-US" b="1" dirty="0">
                <a:solidFill>
                  <a:srgbClr val="FF0000"/>
                </a:solidFill>
                <a:latin typeface="Arial" panose="020B0604020202020204" pitchFamily="34" charset="0"/>
                <a:cs typeface="Arial" panose="020B0604020202020204" pitchFamily="34" charset="0"/>
              </a:rPr>
              <a:t>2018;360:j5790 http://dx.doi.org/10.1136/bmj.j5790</a:t>
            </a:r>
            <a:endParaRPr lang="en-US" dirty="0"/>
          </a:p>
        </p:txBody>
      </p:sp>
    </p:spTree>
    <p:extLst>
      <p:ext uri="{BB962C8B-B14F-4D97-AF65-F5344CB8AC3E}">
        <p14:creationId xmlns:p14="http://schemas.microsoft.com/office/powerpoint/2010/main" val="1906305257"/>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226" y="184206"/>
            <a:ext cx="8229600" cy="990600"/>
          </a:xfrm>
        </p:spPr>
        <p:txBody>
          <a:bodyPr>
            <a:noAutofit/>
          </a:bodyPr>
          <a:lstStyle/>
          <a:p>
            <a:r>
              <a:rPr lang="en-US" sz="3200" b="1" dirty="0">
                <a:solidFill>
                  <a:srgbClr val="002060"/>
                </a:solidFill>
                <a:latin typeface="Arial" panose="020B0604020202020204" pitchFamily="34" charset="0"/>
                <a:cs typeface="Arial" panose="020B0604020202020204" pitchFamily="34" charset="0"/>
              </a:rPr>
              <a:t>Continued Use by Initial Days of Therapy	MMWR March 17, 2017</a:t>
            </a:r>
          </a:p>
        </p:txBody>
      </p:sp>
      <p:graphicFrame>
        <p:nvGraphicFramePr>
          <p:cNvPr id="6" name="Content Placeholder 5"/>
          <p:cNvGraphicFramePr>
            <a:graphicFrameLocks noGrp="1"/>
          </p:cNvGraphicFramePr>
          <p:nvPr>
            <p:ph idx="1"/>
            <p:extLst/>
          </p:nvPr>
        </p:nvGraphicFramePr>
        <p:xfrm>
          <a:off x="2009976" y="1251528"/>
          <a:ext cx="8349873" cy="499687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009976" y="6266767"/>
            <a:ext cx="579834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Source: Shah et al. MMWR 2017 Mar 17;66(10):265-9 </a:t>
            </a:r>
          </a:p>
        </p:txBody>
      </p:sp>
      <p:sp>
        <p:nvSpPr>
          <p:cNvPr id="10" name="Slide Number Placeholder 9"/>
          <p:cNvSpPr>
            <a:spLocks noGrp="1"/>
          </p:cNvSpPr>
          <p:nvPr>
            <p:ph type="sldNum" sz="quarter" idx="12"/>
          </p:nvPr>
        </p:nvSpPr>
        <p:spPr/>
        <p:txBody>
          <a:bodyPr/>
          <a:lstStyle/>
          <a:p>
            <a:fld id="{99141456-00FB-DD49-9A36-B2E71661A727}" type="slidenum">
              <a:rPr lang="en-US" smtClean="0"/>
              <a:t>16</a:t>
            </a:fld>
            <a:endParaRPr lang="en-US"/>
          </a:p>
        </p:txBody>
      </p:sp>
    </p:spTree>
    <p:extLst>
      <p:ext uri="{BB962C8B-B14F-4D97-AF65-F5344CB8AC3E}">
        <p14:creationId xmlns:p14="http://schemas.microsoft.com/office/powerpoint/2010/main" val="3835325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37355" y="238434"/>
            <a:ext cx="8229600" cy="784123"/>
          </a:xfrm>
        </p:spPr>
        <p:txBody>
          <a:bodyPr>
            <a:normAutofit/>
          </a:bodyPr>
          <a:lstStyle/>
          <a:p>
            <a:r>
              <a:rPr lang="en-US" sz="3200" b="1" dirty="0">
                <a:solidFill>
                  <a:srgbClr val="002060"/>
                </a:solidFill>
                <a:latin typeface="Arial" panose="020B0604020202020204" pitchFamily="34" charset="0"/>
                <a:cs typeface="Arial" panose="020B0604020202020204" pitchFamily="34" charset="0"/>
              </a:rPr>
              <a:t>Acute Opioid Prescribing by Specialty</a:t>
            </a:r>
          </a:p>
        </p:txBody>
      </p:sp>
      <p:sp>
        <p:nvSpPr>
          <p:cNvPr id="3" name="Content Placeholder 2"/>
          <p:cNvSpPr>
            <a:spLocks noGrp="1"/>
          </p:cNvSpPr>
          <p:nvPr>
            <p:ph idx="1"/>
          </p:nvPr>
        </p:nvSpPr>
        <p:spPr>
          <a:xfrm>
            <a:off x="1686239" y="6164827"/>
            <a:ext cx="8229600" cy="411163"/>
          </a:xfrm>
        </p:spPr>
        <p:txBody>
          <a:bodyPr>
            <a:normAutofit/>
          </a:bodyPr>
          <a:lstStyle/>
          <a:p>
            <a:pPr marL="0" indent="0">
              <a:buNone/>
            </a:pPr>
            <a:r>
              <a:rPr lang="en-US" sz="1400" dirty="0">
                <a:latin typeface="Arial" panose="020B0604020202020204" pitchFamily="34" charset="0"/>
                <a:cs typeface="Arial" panose="020B0604020202020204" pitchFamily="34" charset="0"/>
              </a:rPr>
              <a:t>Source: DOH Prescription Monitoring Program Data</a:t>
            </a:r>
          </a:p>
        </p:txBody>
      </p:sp>
      <p:pic>
        <p:nvPicPr>
          <p:cNvPr id="4" name="Picture 3"/>
          <p:cNvPicPr>
            <a:picLocks noChangeAspect="1"/>
          </p:cNvPicPr>
          <p:nvPr/>
        </p:nvPicPr>
        <p:blipFill>
          <a:blip r:embed="rId3"/>
          <a:stretch>
            <a:fillRect/>
          </a:stretch>
        </p:blipFill>
        <p:spPr>
          <a:xfrm>
            <a:off x="1765175" y="1600200"/>
            <a:ext cx="8661653" cy="4419600"/>
          </a:xfrm>
          <a:prstGeom prst="rect">
            <a:avLst/>
          </a:prstGeom>
          <a:ln>
            <a:noFill/>
          </a:ln>
        </p:spPr>
      </p:pic>
      <p:sp>
        <p:nvSpPr>
          <p:cNvPr id="5" name="TextBox 4"/>
          <p:cNvSpPr txBox="1"/>
          <p:nvPr/>
        </p:nvSpPr>
        <p:spPr>
          <a:xfrm>
            <a:off x="1766248" y="2909251"/>
            <a:ext cx="8598026" cy="246221"/>
          </a:xfrm>
          <a:prstGeom prst="rect">
            <a:avLst/>
          </a:prstGeom>
          <a:noFill/>
          <a:ln w="28575">
            <a:solidFill>
              <a:srgbClr val="FF0000"/>
            </a:solidFill>
          </a:ln>
        </p:spPr>
        <p:txBody>
          <a:bodyPr wrap="square" rtlCol="0">
            <a:spAutoFit/>
          </a:bodyPr>
          <a:lstStyle/>
          <a:p>
            <a:endParaRPr lang="en-US" sz="1000" dirty="0">
              <a:latin typeface="Arial" panose="020B0604020202020204" pitchFamily="34" charset="0"/>
              <a:cs typeface="Arial" panose="020B0604020202020204" pitchFamily="34" charset="0"/>
            </a:endParaRPr>
          </a:p>
        </p:txBody>
      </p:sp>
      <p:sp>
        <p:nvSpPr>
          <p:cNvPr id="11" name="Slide Number Placeholder 10"/>
          <p:cNvSpPr>
            <a:spLocks noGrp="1"/>
          </p:cNvSpPr>
          <p:nvPr>
            <p:ph type="sldNum" sz="quarter" idx="12"/>
          </p:nvPr>
        </p:nvSpPr>
        <p:spPr/>
        <p:txBody>
          <a:bodyPr/>
          <a:lstStyle/>
          <a:p>
            <a:fld id="{99141456-00FB-DD49-9A36-B2E71661A727}" type="slidenum">
              <a:rPr lang="en-US" smtClean="0"/>
              <a:t>17</a:t>
            </a:fld>
            <a:endParaRPr lang="en-US"/>
          </a:p>
        </p:txBody>
      </p:sp>
    </p:spTree>
    <p:extLst>
      <p:ext uri="{BB962C8B-B14F-4D97-AF65-F5344CB8AC3E}">
        <p14:creationId xmlns:p14="http://schemas.microsoft.com/office/powerpoint/2010/main" val="3480287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1718" y="0"/>
            <a:ext cx="5387681" cy="6858000"/>
          </a:xfrm>
          <a:prstGeom prst="rect">
            <a:avLst/>
          </a:prstGeom>
        </p:spPr>
      </p:pic>
      <p:sp>
        <p:nvSpPr>
          <p:cNvPr id="8" name="Slide Number Placeholder 7"/>
          <p:cNvSpPr>
            <a:spLocks noGrp="1"/>
          </p:cNvSpPr>
          <p:nvPr>
            <p:ph type="sldNum" sz="quarter" idx="12"/>
          </p:nvPr>
        </p:nvSpPr>
        <p:spPr/>
        <p:txBody>
          <a:bodyPr/>
          <a:lstStyle/>
          <a:p>
            <a:fld id="{99141456-00FB-DD49-9A36-B2E71661A727}" type="slidenum">
              <a:rPr lang="en-US" smtClean="0"/>
              <a:t>18</a:t>
            </a:fld>
            <a:endParaRPr lang="en-US"/>
          </a:p>
        </p:txBody>
      </p:sp>
    </p:spTree>
    <p:extLst>
      <p:ext uri="{BB962C8B-B14F-4D97-AF65-F5344CB8AC3E}">
        <p14:creationId xmlns:p14="http://schemas.microsoft.com/office/powerpoint/2010/main" val="3384930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98557" y="578508"/>
            <a:ext cx="9063789" cy="685800"/>
          </a:xfrm>
        </p:spPr>
        <p:txBody>
          <a:bodyPr>
            <a:noAutofit/>
          </a:bodyPr>
          <a:lstStyle/>
          <a:p>
            <a:r>
              <a:rPr lang="en-US" sz="3200" dirty="0">
                <a:latin typeface="Arial" panose="020B0604020202020204" pitchFamily="34" charset="0"/>
                <a:cs typeface="Arial" panose="020B0604020202020204" pitchFamily="34" charset="0"/>
              </a:rPr>
              <a:t>Bree/AMDG Dental Guideline Recommendations</a:t>
            </a:r>
          </a:p>
        </p:txBody>
      </p:sp>
      <p:sp>
        <p:nvSpPr>
          <p:cNvPr id="6" name="Content Placeholder 5"/>
          <p:cNvSpPr>
            <a:spLocks noGrp="1"/>
          </p:cNvSpPr>
          <p:nvPr>
            <p:ph idx="1"/>
          </p:nvPr>
        </p:nvSpPr>
        <p:spPr>
          <a:xfrm>
            <a:off x="926432" y="1828800"/>
            <a:ext cx="9284369" cy="4606413"/>
          </a:xfrm>
        </p:spPr>
        <p:txBody>
          <a:bodyPr>
            <a:noAutofit/>
          </a:bodyPr>
          <a:lstStyle/>
          <a:p>
            <a:pPr>
              <a:lnSpc>
                <a:spcPct val="120000"/>
              </a:lnSpc>
              <a:spcBef>
                <a:spcPts val="0"/>
              </a:spcBef>
              <a:spcAft>
                <a:spcPts val="600"/>
              </a:spcAft>
            </a:pPr>
            <a:r>
              <a:rPr lang="en-US" sz="2000" dirty="0">
                <a:latin typeface="Arial" panose="020B0604020202020204" pitchFamily="34" charset="0"/>
                <a:cs typeface="Arial" panose="020B0604020202020204" pitchFamily="34" charset="0"/>
              </a:rPr>
              <a:t>Conduct a thorough history including dental and medical</a:t>
            </a:r>
          </a:p>
          <a:p>
            <a:pPr>
              <a:lnSpc>
                <a:spcPct val="120000"/>
              </a:lnSpc>
              <a:spcBef>
                <a:spcPts val="0"/>
              </a:spcBef>
              <a:spcAft>
                <a:spcPts val="600"/>
              </a:spcAft>
            </a:pPr>
            <a:r>
              <a:rPr lang="en-US" sz="2000" b="1" dirty="0">
                <a:latin typeface="Arial" panose="020B0604020202020204" pitchFamily="34" charset="0"/>
                <a:cs typeface="Arial" panose="020B0604020202020204" pitchFamily="34" charset="0"/>
              </a:rPr>
              <a:t>Prescribe non-opioid analgesics as first line</a:t>
            </a:r>
          </a:p>
          <a:p>
            <a:pPr>
              <a:lnSpc>
                <a:spcPct val="120000"/>
              </a:lnSpc>
              <a:spcBef>
                <a:spcPts val="0"/>
              </a:spcBef>
              <a:spcAft>
                <a:spcPts val="600"/>
              </a:spcAft>
            </a:pPr>
            <a:r>
              <a:rPr lang="en-US" sz="2000" dirty="0">
                <a:latin typeface="Arial" panose="020B0604020202020204" pitchFamily="34" charset="0"/>
                <a:cs typeface="Arial" panose="020B0604020202020204" pitchFamily="34" charset="0"/>
              </a:rPr>
              <a:t>Consider pre-surgical or pre-emptive medication</a:t>
            </a:r>
          </a:p>
          <a:p>
            <a:pPr>
              <a:lnSpc>
                <a:spcPct val="100000"/>
              </a:lnSpc>
              <a:spcBef>
                <a:spcPts val="0"/>
              </a:spcBef>
            </a:pPr>
            <a:r>
              <a:rPr lang="en-US" sz="2000" b="1" dirty="0">
                <a:latin typeface="Arial" panose="020B0604020202020204" pitchFamily="34" charset="0"/>
                <a:cs typeface="Arial" panose="020B0604020202020204" pitchFamily="34" charset="0"/>
              </a:rPr>
              <a:t>If an opioid is warranted, follow the CDC guideline (lowest effective dose of immediate-release opioids; ≤ 3 days will be sufficient)</a:t>
            </a:r>
          </a:p>
          <a:p>
            <a:pPr lvl="1">
              <a:lnSpc>
                <a:spcPct val="100000"/>
              </a:lnSpc>
              <a:spcBef>
                <a:spcPts val="0"/>
              </a:spcBef>
              <a:buFont typeface="Wingdings" panose="05000000000000000000" pitchFamily="2" charset="2"/>
              <a:buChar char="Ø"/>
            </a:pPr>
            <a:r>
              <a:rPr lang="en-US" sz="1800" b="1" dirty="0">
                <a:latin typeface="Arial" panose="020B0604020202020204" pitchFamily="34" charset="0"/>
                <a:cs typeface="Arial" panose="020B0604020202020204" pitchFamily="34" charset="0"/>
              </a:rPr>
              <a:t>Limit to 8-12 tablets for adolescents and young adults through 24 years old</a:t>
            </a:r>
          </a:p>
          <a:p>
            <a:pPr lvl="1">
              <a:lnSpc>
                <a:spcPct val="120000"/>
              </a:lnSpc>
              <a:spcBef>
                <a:spcPts val="0"/>
              </a:spcBef>
              <a:spcAft>
                <a:spcPts val="600"/>
              </a:spcAft>
              <a:buFont typeface="Wingdings" panose="05000000000000000000" pitchFamily="2" charset="2"/>
              <a:buChar char="Ø"/>
            </a:pPr>
            <a:r>
              <a:rPr lang="en-US" sz="1800" dirty="0">
                <a:latin typeface="Arial" panose="020B0604020202020204" pitchFamily="34" charset="0"/>
                <a:cs typeface="Arial" panose="020B0604020202020204" pitchFamily="34" charset="0"/>
              </a:rPr>
              <a:t>Avoid opioids when patient/parent requests no opioid prescription or patient is in recovery and at high risk of relapse for SUD</a:t>
            </a:r>
          </a:p>
          <a:p>
            <a:pPr>
              <a:lnSpc>
                <a:spcPct val="120000"/>
              </a:lnSpc>
              <a:spcBef>
                <a:spcPts val="0"/>
              </a:spcBef>
              <a:spcAft>
                <a:spcPts val="600"/>
              </a:spcAft>
            </a:pPr>
            <a:r>
              <a:rPr lang="en-US" sz="2000" dirty="0">
                <a:latin typeface="Arial" panose="020B0604020202020204" pitchFamily="34" charset="0"/>
                <a:cs typeface="Arial" panose="020B0604020202020204" pitchFamily="34" charset="0"/>
              </a:rPr>
              <a:t>Educate on appropriate use, duration and adverse effects of opioids and share information on disposal of leftover opioids</a:t>
            </a:r>
          </a:p>
          <a:p>
            <a:pPr>
              <a:lnSpc>
                <a:spcPct val="120000"/>
              </a:lnSpc>
              <a:spcBef>
                <a:spcPts val="0"/>
              </a:spcBef>
              <a:spcAft>
                <a:spcPts val="600"/>
              </a:spcAft>
            </a:pPr>
            <a:r>
              <a:rPr lang="en-US" sz="2000" dirty="0">
                <a:latin typeface="Arial" panose="020B0604020202020204" pitchFamily="34" charset="0"/>
                <a:cs typeface="Arial" panose="020B0604020202020204" pitchFamily="34" charset="0"/>
              </a:rPr>
              <a:t>Support patients with SUD who are undergoing dental procedure </a:t>
            </a:r>
          </a:p>
        </p:txBody>
      </p:sp>
      <p:pic>
        <p:nvPicPr>
          <p:cNvPr id="8" name="Picture 7"/>
          <p:cNvPicPr>
            <a:picLocks noChangeAspect="1"/>
          </p:cNvPicPr>
          <p:nvPr/>
        </p:nvPicPr>
        <p:blipFill>
          <a:blip r:embed="rId3"/>
          <a:stretch>
            <a:fillRect/>
          </a:stretch>
        </p:blipFill>
        <p:spPr>
          <a:xfrm>
            <a:off x="409074" y="295915"/>
            <a:ext cx="1981200" cy="1250987"/>
          </a:xfrm>
          <a:prstGeom prst="rect">
            <a:avLst/>
          </a:prstGeom>
        </p:spPr>
      </p:pic>
      <p:sp>
        <p:nvSpPr>
          <p:cNvPr id="12" name="Slide Number Placeholder 11"/>
          <p:cNvSpPr>
            <a:spLocks noGrp="1"/>
          </p:cNvSpPr>
          <p:nvPr>
            <p:ph type="sldNum" sz="quarter" idx="12"/>
          </p:nvPr>
        </p:nvSpPr>
        <p:spPr/>
        <p:txBody>
          <a:bodyPr/>
          <a:lstStyle/>
          <a:p>
            <a:fld id="{99141456-00FB-DD49-9A36-B2E71661A727}" type="slidenum">
              <a:rPr lang="en-US" smtClean="0"/>
              <a:t>19</a:t>
            </a:fld>
            <a:endParaRPr lang="en-US"/>
          </a:p>
        </p:txBody>
      </p:sp>
      <p:sp>
        <p:nvSpPr>
          <p:cNvPr id="13" name="Footer Placeholder 12"/>
          <p:cNvSpPr>
            <a:spLocks noGrp="1"/>
          </p:cNvSpPr>
          <p:nvPr>
            <p:ph type="ftr" sz="quarter" idx="4294967295"/>
          </p:nvPr>
        </p:nvSpPr>
        <p:spPr>
          <a:xfrm>
            <a:off x="8442739" y="6300078"/>
            <a:ext cx="4114800" cy="365125"/>
          </a:xfrm>
        </p:spPr>
        <p:txBody>
          <a:bodyPr/>
          <a:lstStyle/>
          <a:p>
            <a:r>
              <a:rPr lang="en-US" dirty="0" smtClean="0"/>
              <a:t>Gary M. Franklin, MD, MPH, FAAN</a:t>
            </a:r>
            <a:endParaRPr lang="en-US" dirty="0"/>
          </a:p>
        </p:txBody>
      </p:sp>
    </p:spTree>
    <p:extLst>
      <p:ext uri="{BB962C8B-B14F-4D97-AF65-F5344CB8AC3E}">
        <p14:creationId xmlns:p14="http://schemas.microsoft.com/office/powerpoint/2010/main" val="669633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68999746"/>
              </p:ext>
            </p:extLst>
          </p:nvPr>
        </p:nvGraphicFramePr>
        <p:xfrm>
          <a:off x="-190500" y="1828795"/>
          <a:ext cx="12192000" cy="4326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14"/>
          <p:cNvSpPr>
            <a:spLocks noGrp="1"/>
          </p:cNvSpPr>
          <p:nvPr>
            <p:ph type="title"/>
          </p:nvPr>
        </p:nvSpPr>
        <p:spPr/>
        <p:txBody>
          <a:bodyPr/>
          <a:lstStyle/>
          <a:p>
            <a:pPr algn="ctr"/>
            <a:r>
              <a:rPr lang="en-US" dirty="0" smtClean="0"/>
              <a:t>Presenters</a:t>
            </a:r>
            <a:endParaRPr lang="en-US" dirty="0"/>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8955" y="5177075"/>
            <a:ext cx="2174970" cy="889257"/>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01092" y="5484289"/>
            <a:ext cx="3564576"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057937"/>
            <a:ext cx="2333625" cy="995222"/>
          </a:xfrm>
          <a:prstGeom prst="rect">
            <a:avLst/>
          </a:prstGeom>
        </p:spPr>
      </p:pic>
      <p:sp>
        <p:nvSpPr>
          <p:cNvPr id="4" name="TextBox 3"/>
          <p:cNvSpPr txBox="1"/>
          <p:nvPr/>
        </p:nvSpPr>
        <p:spPr>
          <a:xfrm>
            <a:off x="10067926" y="2837803"/>
            <a:ext cx="1933574" cy="2308324"/>
          </a:xfrm>
          <a:prstGeom prst="rect">
            <a:avLst/>
          </a:prstGeom>
          <a:noFill/>
        </p:spPr>
        <p:txBody>
          <a:bodyPr wrap="square" rtlCol="0">
            <a:spAutoFit/>
          </a:bodyPr>
          <a:lstStyle/>
          <a:p>
            <a:pPr algn="ctr"/>
            <a:r>
              <a:rPr lang="en-US" sz="4400" dirty="0">
                <a:solidFill>
                  <a:schemeClr val="accent2"/>
                </a:solidFill>
              </a:rPr>
              <a:t>_____</a:t>
            </a:r>
            <a:endParaRPr lang="en-US" sz="4400" dirty="0"/>
          </a:p>
          <a:p>
            <a:pPr algn="ctr"/>
            <a:r>
              <a:rPr lang="en-US" sz="2000" dirty="0" smtClean="0"/>
              <a:t>Interim Director</a:t>
            </a:r>
          </a:p>
          <a:p>
            <a:pPr algn="ctr"/>
            <a:r>
              <a:rPr lang="en-US" sz="2000" dirty="0" smtClean="0"/>
              <a:t>&amp;</a:t>
            </a:r>
          </a:p>
          <a:p>
            <a:pPr algn="ctr"/>
            <a:r>
              <a:rPr lang="en-US" sz="2000" dirty="0" smtClean="0"/>
              <a:t>Principal Research Scientist</a:t>
            </a:r>
            <a:endParaRPr lang="en-US" sz="2000" dirty="0"/>
          </a:p>
        </p:txBody>
      </p:sp>
      <p:sp>
        <p:nvSpPr>
          <p:cNvPr id="6" name="TextBox 5"/>
          <p:cNvSpPr txBox="1"/>
          <p:nvPr/>
        </p:nvSpPr>
        <p:spPr>
          <a:xfrm>
            <a:off x="9651314" y="2634643"/>
            <a:ext cx="2650341" cy="830997"/>
          </a:xfrm>
          <a:prstGeom prst="rect">
            <a:avLst/>
          </a:prstGeom>
          <a:noFill/>
        </p:spPr>
        <p:txBody>
          <a:bodyPr wrap="square" rtlCol="0">
            <a:spAutoFit/>
          </a:bodyPr>
          <a:lstStyle/>
          <a:p>
            <a:pPr algn="ctr"/>
            <a:r>
              <a:rPr lang="en-US" sz="2400" b="1" dirty="0" smtClean="0"/>
              <a:t>Caleb Banta-Green, </a:t>
            </a:r>
          </a:p>
          <a:p>
            <a:pPr algn="ctr"/>
            <a:r>
              <a:rPr lang="en-US" sz="2400" b="1" dirty="0" smtClean="0"/>
              <a:t>PhD MPH MSW</a:t>
            </a:r>
            <a:endParaRPr lang="en-US" sz="2400" b="1" dirty="0"/>
          </a:p>
        </p:txBody>
      </p:sp>
      <p:pic>
        <p:nvPicPr>
          <p:cNvPr id="9" name="Picture 4" descr="http://adai.uw.edu/images/adailogosmall.gi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51314" y="5420230"/>
            <a:ext cx="2350186" cy="64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651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77C8"/>
                </a:solidFill>
                <a:cs typeface="Arial" panose="020B0604020202020204" pitchFamily="34" charset="0"/>
              </a:rPr>
              <a:t>Washington </a:t>
            </a:r>
            <a:r>
              <a:rPr lang="en-US" dirty="0">
                <a:solidFill>
                  <a:srgbClr val="0077C8"/>
                </a:solidFill>
                <a:cs typeface="Arial" panose="020B0604020202020204" pitchFamily="34" charset="0"/>
              </a:rPr>
              <a:t>Bree Opioid Metrics</a:t>
            </a:r>
          </a:p>
        </p:txBody>
      </p:sp>
      <p:graphicFrame>
        <p:nvGraphicFramePr>
          <p:cNvPr id="4" name="Content Placeholder 3"/>
          <p:cNvGraphicFramePr>
            <a:graphicFrameLocks noGrp="1"/>
          </p:cNvGraphicFramePr>
          <p:nvPr>
            <p:ph idx="1"/>
            <p:extLst/>
          </p:nvPr>
        </p:nvGraphicFramePr>
        <p:xfrm>
          <a:off x="619125" y="1825625"/>
          <a:ext cx="10888543" cy="4791528"/>
        </p:xfrm>
        <a:graphic>
          <a:graphicData uri="http://schemas.openxmlformats.org/drawingml/2006/table">
            <a:tbl>
              <a:tblPr firstRow="1" bandRow="1">
                <a:tableStyleId>{5C22544A-7EE6-4342-B048-85BDC9FD1C3A}</a:tableStyleId>
              </a:tblPr>
              <a:tblGrid>
                <a:gridCol w="3208382">
                  <a:extLst>
                    <a:ext uri="{9D8B030D-6E8A-4147-A177-3AD203B41FA5}">
                      <a16:colId xmlns:a16="http://schemas.microsoft.com/office/drawing/2014/main" xmlns="" val="20000"/>
                    </a:ext>
                  </a:extLst>
                </a:gridCol>
                <a:gridCol w="7680161">
                  <a:extLst>
                    <a:ext uri="{9D8B030D-6E8A-4147-A177-3AD203B41FA5}">
                      <a16:colId xmlns:a16="http://schemas.microsoft.com/office/drawing/2014/main" xmlns="" val="20001"/>
                    </a:ext>
                  </a:extLst>
                </a:gridCol>
              </a:tblGrid>
              <a:tr h="342252">
                <a:tc>
                  <a:txBody>
                    <a:bodyPr/>
                    <a:lstStyle/>
                    <a:p>
                      <a:endParaRPr lang="en-US" sz="1200" dirty="0">
                        <a:latin typeface="Calibri" panose="020F0502020204030204" pitchFamily="34" charset="0"/>
                        <a:cs typeface="Calibri" panose="020F0502020204030204" pitchFamily="34" charset="0"/>
                      </a:endParaRPr>
                    </a:p>
                  </a:txBody>
                  <a:tcPr marL="59613" marR="59613" marT="25718" marB="25718"/>
                </a:tc>
                <a:tc>
                  <a:txBody>
                    <a:bodyPr/>
                    <a:lstStyle/>
                    <a:p>
                      <a:endParaRPr lang="en-US" sz="1200" dirty="0">
                        <a:latin typeface="Calibri" panose="020F0502020204030204" pitchFamily="34" charset="0"/>
                        <a:cs typeface="Calibri" panose="020F0502020204030204" pitchFamily="34" charset="0"/>
                      </a:endParaRPr>
                    </a:p>
                  </a:txBody>
                  <a:tcPr marL="59613" marR="59613" marT="25718" marB="25718"/>
                </a:tc>
                <a:extLst>
                  <a:ext uri="{0D108BD9-81ED-4DB2-BD59-A6C34878D82A}">
                    <a16:rowId xmlns:a16="http://schemas.microsoft.com/office/drawing/2014/main" xmlns="" val="10000"/>
                  </a:ext>
                </a:extLst>
              </a:tr>
              <a:tr h="342252">
                <a:tc>
                  <a:txBody>
                    <a:bodyPr/>
                    <a:lstStyle/>
                    <a:p>
                      <a:r>
                        <a:rPr lang="en-US" sz="1600" i="1" dirty="0" smtClean="0">
                          <a:latin typeface="Arial" panose="020B0604020202020204" pitchFamily="34" charset="0"/>
                          <a:cs typeface="Arial" panose="020B0604020202020204" pitchFamily="34" charset="0"/>
                        </a:rPr>
                        <a:t>General prescribing</a:t>
                      </a:r>
                      <a:endParaRPr lang="en-US" sz="1600" i="1" dirty="0">
                        <a:latin typeface="Arial" panose="020B0604020202020204" pitchFamily="34" charset="0"/>
                        <a:cs typeface="Arial" panose="020B0604020202020204" pitchFamily="34" charset="0"/>
                      </a:endParaRPr>
                    </a:p>
                  </a:txBody>
                  <a:tcPr marL="59613" marR="59613" marT="25718" marB="25718"/>
                </a:tc>
                <a:tc>
                  <a:txBody>
                    <a:bodyPr/>
                    <a:lstStyle/>
                    <a:p>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1"/>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Prevalence</a:t>
                      </a:r>
                      <a:r>
                        <a:rPr lang="en-US" sz="1600" baseline="0" dirty="0" smtClean="0">
                          <a:latin typeface="Arial" panose="020B0604020202020204" pitchFamily="34" charset="0"/>
                          <a:cs typeface="Arial" panose="020B0604020202020204" pitchFamily="34" charset="0"/>
                        </a:rPr>
                        <a:t> of opioid use</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pPr marL="0" indent="0">
                        <a:buFont typeface="Arial" panose="020B0604020202020204" pitchFamily="34" charset="0"/>
                        <a:buNone/>
                      </a:pPr>
                      <a:r>
                        <a:rPr lang="en-US" sz="1600" dirty="0" smtClean="0">
                          <a:latin typeface="Arial" panose="020B0604020202020204" pitchFamily="34" charset="0"/>
                          <a:cs typeface="Arial" panose="020B0604020202020204" pitchFamily="34" charset="0"/>
                        </a:rPr>
                        <a:t>%</a:t>
                      </a:r>
                      <a:r>
                        <a:rPr lang="en-US" sz="1600" baseline="0" dirty="0" smtClean="0">
                          <a:latin typeface="Arial" panose="020B0604020202020204" pitchFamily="34" charset="0"/>
                          <a:cs typeface="Arial" panose="020B0604020202020204" pitchFamily="34" charset="0"/>
                        </a:rPr>
                        <a:t> with </a:t>
                      </a:r>
                      <a:r>
                        <a:rPr lang="en-US" sz="1600" dirty="0" smtClean="0">
                          <a:latin typeface="Arial" panose="020B0604020202020204" pitchFamily="34" charset="0"/>
                          <a:cs typeface="Arial" panose="020B0604020202020204" pitchFamily="34" charset="0"/>
                        </a:rPr>
                        <a:t>≥</a:t>
                      </a:r>
                      <a:r>
                        <a:rPr lang="en-US" sz="1600" baseline="0" dirty="0" smtClean="0">
                          <a:latin typeface="Arial" panose="020B0604020202020204" pitchFamily="34" charset="0"/>
                          <a:cs typeface="Arial" panose="020B0604020202020204" pitchFamily="34" charset="0"/>
                        </a:rPr>
                        <a:t>1 opioid Rx of all enrollees, by age</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2"/>
                  </a:ext>
                </a:extLst>
              </a:tr>
              <a:tr h="342252">
                <a:tc>
                  <a:txBody>
                    <a:bodyPr/>
                    <a:lstStyle/>
                    <a:p>
                      <a:r>
                        <a:rPr lang="en-US" sz="1600" i="1" dirty="0" smtClean="0">
                          <a:latin typeface="Arial" panose="020B0604020202020204" pitchFamily="34" charset="0"/>
                          <a:cs typeface="Arial" panose="020B0604020202020204" pitchFamily="34" charset="0"/>
                        </a:rPr>
                        <a:t>Long-term</a:t>
                      </a:r>
                      <a:r>
                        <a:rPr lang="en-US" sz="1600" i="1" baseline="0" dirty="0" smtClean="0">
                          <a:latin typeface="Arial" panose="020B0604020202020204" pitchFamily="34" charset="0"/>
                          <a:cs typeface="Arial" panose="020B0604020202020204" pitchFamily="34" charset="0"/>
                        </a:rPr>
                        <a:t> prescribing</a:t>
                      </a:r>
                      <a:endParaRPr lang="en-US" sz="1600" i="1" dirty="0">
                        <a:latin typeface="Arial" panose="020B0604020202020204" pitchFamily="34" charset="0"/>
                        <a:cs typeface="Arial" panose="020B0604020202020204" pitchFamily="34" charset="0"/>
                      </a:endParaRPr>
                    </a:p>
                  </a:txBody>
                  <a:tcPr marL="59613" marR="59613" marT="25718" marB="25718"/>
                </a:tc>
                <a:tc>
                  <a:txBody>
                    <a:bodyPr/>
                    <a:lstStyle/>
                    <a:p>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3"/>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 Chronic</a:t>
                      </a:r>
                      <a:r>
                        <a:rPr lang="en-US" sz="1600" baseline="0" dirty="0" smtClean="0">
                          <a:latin typeface="Arial" panose="020B0604020202020204" pitchFamily="34" charset="0"/>
                          <a:cs typeface="Arial" panose="020B0604020202020204" pitchFamily="34" charset="0"/>
                        </a:rPr>
                        <a:t> opioid use</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 with ≥60 days supply</a:t>
                      </a:r>
                      <a:r>
                        <a:rPr lang="en-US" sz="1600" baseline="0" dirty="0" smtClean="0">
                          <a:latin typeface="Arial" panose="020B0604020202020204" pitchFamily="34" charset="0"/>
                          <a:cs typeface="Arial" panose="020B0604020202020204" pitchFamily="34" charset="0"/>
                        </a:rPr>
                        <a:t> of opioids in the quarter</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4"/>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 High dose use</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 with</a:t>
                      </a:r>
                      <a:r>
                        <a:rPr lang="en-US" sz="1600" baseline="0" dirty="0" smtClean="0">
                          <a:latin typeface="Arial" panose="020B0604020202020204" pitchFamily="34" charset="0"/>
                          <a:cs typeface="Arial" panose="020B0604020202020204" pitchFamily="34" charset="0"/>
                        </a:rPr>
                        <a:t> doses </a:t>
                      </a:r>
                      <a:r>
                        <a:rPr lang="en-US" sz="1600" dirty="0" smtClean="0">
                          <a:latin typeface="Arial" panose="020B0604020202020204" pitchFamily="34" charset="0"/>
                          <a:cs typeface="Arial" panose="020B0604020202020204" pitchFamily="34" charset="0"/>
                        </a:rPr>
                        <a:t>≥</a:t>
                      </a:r>
                      <a:r>
                        <a:rPr lang="en-US" sz="1600" baseline="0" dirty="0" smtClean="0">
                          <a:latin typeface="Arial" panose="020B0604020202020204" pitchFamily="34" charset="0"/>
                          <a:cs typeface="Arial" panose="020B0604020202020204" pitchFamily="34" charset="0"/>
                        </a:rPr>
                        <a:t>50 and </a:t>
                      </a:r>
                      <a:r>
                        <a:rPr lang="en-US" sz="1600" dirty="0" smtClean="0">
                          <a:latin typeface="Arial" panose="020B0604020202020204" pitchFamily="34" charset="0"/>
                          <a:cs typeface="Arial" panose="020B0604020202020204" pitchFamily="34" charset="0"/>
                        </a:rPr>
                        <a:t>≥</a:t>
                      </a:r>
                      <a:r>
                        <a:rPr lang="en-US" sz="1600" baseline="0" dirty="0" smtClean="0">
                          <a:latin typeface="Arial" panose="020B0604020202020204" pitchFamily="34" charset="0"/>
                          <a:cs typeface="Arial" panose="020B0604020202020204" pitchFamily="34" charset="0"/>
                        </a:rPr>
                        <a:t>90 mg/day MED in chronic opioid users</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5"/>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 Concurrent use</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 with ≥60 days supply of sedatives among chronic</a:t>
                      </a:r>
                      <a:r>
                        <a:rPr lang="en-US" sz="1600" baseline="0" dirty="0" smtClean="0">
                          <a:latin typeface="Arial" panose="020B0604020202020204" pitchFamily="34" charset="0"/>
                          <a:cs typeface="Arial" panose="020B0604020202020204" pitchFamily="34" charset="0"/>
                        </a:rPr>
                        <a:t> opioid users</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6"/>
                  </a:ext>
                </a:extLst>
              </a:tr>
              <a:tr h="342252">
                <a:tc>
                  <a:txBody>
                    <a:bodyPr/>
                    <a:lstStyle/>
                    <a:p>
                      <a:r>
                        <a:rPr lang="en-US" sz="1600" dirty="0" smtClean="0">
                          <a:latin typeface="Arial" panose="020B0604020202020204" pitchFamily="34" charset="0"/>
                          <a:cs typeface="Arial" panose="020B0604020202020204" pitchFamily="34" charset="0"/>
                        </a:rPr>
                        <a:t> </a:t>
                      </a:r>
                      <a:r>
                        <a:rPr lang="en-US" sz="1600" i="1" dirty="0" smtClean="0">
                          <a:latin typeface="Arial" panose="020B0604020202020204" pitchFamily="34" charset="0"/>
                          <a:cs typeface="Arial" panose="020B0604020202020204" pitchFamily="34" charset="0"/>
                        </a:rPr>
                        <a:t>Short-term prescribing</a:t>
                      </a:r>
                      <a:endParaRPr lang="en-US" sz="1600" i="1" dirty="0">
                        <a:latin typeface="Arial" panose="020B0604020202020204" pitchFamily="34" charset="0"/>
                        <a:cs typeface="Arial" panose="020B0604020202020204" pitchFamily="34" charset="0"/>
                      </a:endParaRPr>
                    </a:p>
                  </a:txBody>
                  <a:tcPr marL="59613" marR="59613" marT="25718" marB="25718"/>
                </a:tc>
                <a:tc>
                  <a:txBody>
                    <a:bodyPr/>
                    <a:lstStyle/>
                    <a:p>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7"/>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 Days</a:t>
                      </a:r>
                      <a:r>
                        <a:rPr lang="en-US" sz="1600" baseline="0" dirty="0" smtClean="0">
                          <a:latin typeface="Arial" panose="020B0604020202020204" pitchFamily="34" charset="0"/>
                          <a:cs typeface="Arial" panose="020B0604020202020204" pitchFamily="34" charset="0"/>
                        </a:rPr>
                        <a:t> supply of first Rx</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 with ≤3, 4-7, 8-13, and ≥14 </a:t>
                      </a:r>
                      <a:r>
                        <a:rPr lang="en-US" sz="1600" baseline="0" dirty="0" smtClean="0">
                          <a:latin typeface="Arial" panose="020B0604020202020204" pitchFamily="34" charset="0"/>
                          <a:cs typeface="Arial" panose="020B0604020202020204" pitchFamily="34" charset="0"/>
                        </a:rPr>
                        <a:t>supply a</a:t>
                      </a:r>
                      <a:r>
                        <a:rPr lang="en-US" sz="1600" dirty="0" smtClean="0">
                          <a:latin typeface="Arial" panose="020B0604020202020204" pitchFamily="34" charset="0"/>
                          <a:cs typeface="Arial" panose="020B0604020202020204" pitchFamily="34" charset="0"/>
                        </a:rPr>
                        <a:t>mong new opioid patients</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8"/>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 Transition of chronic use</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 new opioid patients transitioning</a:t>
                      </a:r>
                      <a:r>
                        <a:rPr lang="en-US" sz="1600" baseline="0" dirty="0" smtClean="0">
                          <a:latin typeface="Arial" panose="020B0604020202020204" pitchFamily="34" charset="0"/>
                          <a:cs typeface="Arial" panose="020B0604020202020204" pitchFamily="34" charset="0"/>
                        </a:rPr>
                        <a:t> to chronic use the next quarter</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09"/>
                  </a:ext>
                </a:extLst>
              </a:tr>
              <a:tr h="342252">
                <a:tc>
                  <a:txBody>
                    <a:bodyPr/>
                    <a:lstStyle/>
                    <a:p>
                      <a:pPr marL="0" indent="0">
                        <a:buFont typeface="Arial" panose="020B0604020202020204" pitchFamily="34" charset="0"/>
                        <a:buNone/>
                      </a:pPr>
                      <a:r>
                        <a:rPr lang="en-US" sz="1600" i="1" dirty="0" smtClean="0">
                          <a:latin typeface="Arial" panose="020B0604020202020204" pitchFamily="34" charset="0"/>
                          <a:cs typeface="Arial" panose="020B0604020202020204" pitchFamily="34" charset="0"/>
                        </a:rPr>
                        <a:t>Morbidity</a:t>
                      </a:r>
                      <a:r>
                        <a:rPr lang="en-US" sz="1600" i="1" baseline="0" dirty="0" smtClean="0">
                          <a:latin typeface="Arial" panose="020B0604020202020204" pitchFamily="34" charset="0"/>
                          <a:cs typeface="Arial" panose="020B0604020202020204" pitchFamily="34" charset="0"/>
                        </a:rPr>
                        <a:t> and Mortality </a:t>
                      </a:r>
                      <a:endParaRPr lang="en-US" sz="1600" i="1" dirty="0">
                        <a:latin typeface="Arial" panose="020B0604020202020204" pitchFamily="34" charset="0"/>
                        <a:cs typeface="Arial" panose="020B0604020202020204" pitchFamily="34" charset="0"/>
                      </a:endParaRPr>
                    </a:p>
                  </a:txBody>
                  <a:tcPr marL="59613" marR="59613" marT="25718" marB="25718"/>
                </a:tc>
                <a:tc>
                  <a:txBody>
                    <a:bodyPr/>
                    <a:lstStyle/>
                    <a:p>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10"/>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Opioid overdose deaths</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Rate of overdose deaths involving opioids</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11"/>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Non-fatal</a:t>
                      </a:r>
                      <a:r>
                        <a:rPr lang="en-US" sz="1600" baseline="0" dirty="0" smtClean="0">
                          <a:latin typeface="Arial" panose="020B0604020202020204" pitchFamily="34" charset="0"/>
                          <a:cs typeface="Arial" panose="020B0604020202020204" pitchFamily="34" charset="0"/>
                        </a:rPr>
                        <a:t> overdoses</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Rate of</a:t>
                      </a:r>
                      <a:r>
                        <a:rPr lang="en-US" sz="1600" baseline="0" dirty="0" smtClean="0">
                          <a:latin typeface="Arial" panose="020B0604020202020204" pitchFamily="34" charset="0"/>
                          <a:cs typeface="Arial" panose="020B0604020202020204" pitchFamily="34" charset="0"/>
                        </a:rPr>
                        <a:t> non-fatal overdoses </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12"/>
                  </a:ext>
                </a:extLst>
              </a:tr>
              <a:tr h="342252">
                <a:tc>
                  <a:txBody>
                    <a:bodyPr/>
                    <a:lstStyle/>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Opioid</a:t>
                      </a:r>
                      <a:r>
                        <a:rPr lang="en-US" sz="1600" baseline="0" dirty="0" smtClean="0">
                          <a:latin typeface="Arial" panose="020B0604020202020204" pitchFamily="34" charset="0"/>
                          <a:cs typeface="Arial" panose="020B0604020202020204" pitchFamily="34" charset="0"/>
                        </a:rPr>
                        <a:t> use disorder</a:t>
                      </a:r>
                      <a:endParaRPr lang="en-US" sz="1600" dirty="0">
                        <a:latin typeface="Arial" panose="020B0604020202020204" pitchFamily="34" charset="0"/>
                        <a:cs typeface="Arial" panose="020B0604020202020204" pitchFamily="34" charset="0"/>
                      </a:endParaRPr>
                    </a:p>
                  </a:txBody>
                  <a:tcPr marL="59613" marR="59613" marT="25718" marB="25718"/>
                </a:tc>
                <a:tc>
                  <a:txBody>
                    <a:bodyPr/>
                    <a:lstStyle/>
                    <a:p>
                      <a:r>
                        <a:rPr lang="en-US" sz="1600" dirty="0" smtClean="0">
                          <a:latin typeface="Arial" panose="020B0604020202020204" pitchFamily="34" charset="0"/>
                          <a:cs typeface="Arial" panose="020B0604020202020204" pitchFamily="34" charset="0"/>
                        </a:rPr>
                        <a:t>Rate of opioid use disorder among patients with ≥3 quarters of use</a:t>
                      </a:r>
                      <a:endParaRPr lang="en-US" sz="1600" dirty="0">
                        <a:latin typeface="Arial" panose="020B0604020202020204" pitchFamily="34" charset="0"/>
                        <a:cs typeface="Arial" panose="020B0604020202020204" pitchFamily="34" charset="0"/>
                      </a:endParaRPr>
                    </a:p>
                  </a:txBody>
                  <a:tcPr marL="59613" marR="59613" marT="25718" marB="25718"/>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3226501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78" y="633046"/>
            <a:ext cx="11118932" cy="1057642"/>
          </a:xfrm>
        </p:spPr>
        <p:txBody>
          <a:bodyPr>
            <a:normAutofit fontScale="90000"/>
          </a:bodyPr>
          <a:lstStyle/>
          <a:p>
            <a:r>
              <a:rPr lang="en-US" dirty="0" smtClean="0">
                <a:solidFill>
                  <a:srgbClr val="0077C8"/>
                </a:solidFill>
                <a:cs typeface="Arial" panose="020B0604020202020204" pitchFamily="34" charset="0"/>
              </a:rPr>
              <a:t>WA </a:t>
            </a:r>
            <a:r>
              <a:rPr lang="en-US" dirty="0">
                <a:solidFill>
                  <a:srgbClr val="0077C8"/>
                </a:solidFill>
                <a:cs typeface="Arial" panose="020B0604020202020204" pitchFamily="34" charset="0"/>
              </a:rPr>
              <a:t>Bree </a:t>
            </a:r>
            <a:r>
              <a:rPr lang="en-US" dirty="0" smtClean="0">
                <a:solidFill>
                  <a:srgbClr val="0077C8"/>
                </a:solidFill>
                <a:cs typeface="Arial" panose="020B0604020202020204" pitchFamily="34" charset="0"/>
              </a:rPr>
              <a:t>Opioid Use Disorder Treatment Recommendations</a:t>
            </a:r>
            <a:endParaRPr lang="en-US" dirty="0"/>
          </a:p>
        </p:txBody>
      </p:sp>
      <p:pic>
        <p:nvPicPr>
          <p:cNvPr id="4" name="Picture 3"/>
          <p:cNvPicPr>
            <a:picLocks noChangeAspect="1"/>
          </p:cNvPicPr>
          <p:nvPr/>
        </p:nvPicPr>
        <p:blipFill rotWithShape="1">
          <a:blip r:embed="rId2"/>
          <a:srcRect l="15500" t="19243" r="18500" b="31825"/>
          <a:stretch/>
        </p:blipFill>
        <p:spPr>
          <a:xfrm>
            <a:off x="28135" y="1825625"/>
            <a:ext cx="12070080" cy="4800601"/>
          </a:xfrm>
          <a:prstGeom prst="rect">
            <a:avLst/>
          </a:prstGeom>
        </p:spPr>
      </p:pic>
    </p:spTree>
    <p:extLst>
      <p:ext uri="{BB962C8B-B14F-4D97-AF65-F5344CB8AC3E}">
        <p14:creationId xmlns:p14="http://schemas.microsoft.com/office/powerpoint/2010/main" val="1373176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845968" y="215559"/>
            <a:ext cx="4858559" cy="6243168"/>
          </a:xfrm>
          <a:prstGeom prst="rect">
            <a:avLst/>
          </a:prstGeom>
        </p:spPr>
      </p:pic>
      <p:sp>
        <p:nvSpPr>
          <p:cNvPr id="5" name="Title 4"/>
          <p:cNvSpPr>
            <a:spLocks noGrp="1"/>
          </p:cNvSpPr>
          <p:nvPr>
            <p:ph type="title"/>
          </p:nvPr>
        </p:nvSpPr>
        <p:spPr>
          <a:xfrm>
            <a:off x="673768" y="372979"/>
            <a:ext cx="6172200" cy="1203158"/>
          </a:xfrm>
        </p:spPr>
        <p:txBody>
          <a:bodyPr>
            <a:noAutofit/>
          </a:bodyPr>
          <a:lstStyle/>
          <a:p>
            <a:r>
              <a:rPr lang="en-US" sz="4000" dirty="0" smtClean="0">
                <a:latin typeface="Arial" panose="020B0604020202020204" pitchFamily="34" charset="0"/>
                <a:cs typeface="Arial" panose="020B0604020202020204" pitchFamily="34" charset="0"/>
              </a:rPr>
              <a:t>A Note about Prescribing </a:t>
            </a:r>
            <a:r>
              <a:rPr lang="en-US" sz="4000" dirty="0">
                <a:latin typeface="Arial" panose="020B0604020202020204" pitchFamily="34" charset="0"/>
                <a:cs typeface="Arial" panose="020B0604020202020204" pitchFamily="34" charset="0"/>
              </a:rPr>
              <a:t>Opioids in Older Adults</a:t>
            </a:r>
          </a:p>
        </p:txBody>
      </p:sp>
      <p:sp>
        <p:nvSpPr>
          <p:cNvPr id="6" name="Content Placeholder 5"/>
          <p:cNvSpPr>
            <a:spLocks noGrp="1"/>
          </p:cNvSpPr>
          <p:nvPr>
            <p:ph idx="1"/>
          </p:nvPr>
        </p:nvSpPr>
        <p:spPr>
          <a:xfrm>
            <a:off x="673767" y="1900643"/>
            <a:ext cx="5197643" cy="4028619"/>
          </a:xfrm>
        </p:spPr>
        <p:txBody>
          <a:bodyPr>
            <a:noAutofit/>
          </a:bodyPr>
          <a:lstStyle/>
          <a:p>
            <a:r>
              <a:rPr lang="en-US" dirty="0">
                <a:latin typeface="Arial" panose="020B0604020202020204" pitchFamily="34" charset="0"/>
                <a:cs typeface="Arial" panose="020B0604020202020204" pitchFamily="34" charset="0"/>
              </a:rPr>
              <a:t>Goal – Reduce risk of falls </a:t>
            </a:r>
          </a:p>
          <a:p>
            <a:pPr lvl="1">
              <a:spcBef>
                <a:spcPts val="0"/>
              </a:spcBef>
              <a:spcAft>
                <a:spcPts val="1200"/>
              </a:spcAft>
              <a:buFont typeface="Wingdings" panose="05000000000000000000" pitchFamily="2" charset="2"/>
              <a:buChar char="Ø"/>
            </a:pPr>
            <a:r>
              <a:rPr lang="en-US" dirty="0">
                <a:latin typeface="Arial" panose="020B0604020202020204" pitchFamily="34" charset="0"/>
                <a:cs typeface="Arial" panose="020B0604020202020204" pitchFamily="34" charset="0"/>
              </a:rPr>
              <a:t>Follow same best practices for prescribing opioids (AMDG)</a:t>
            </a:r>
          </a:p>
          <a:p>
            <a:pPr lvl="1">
              <a:buFont typeface="Wingdings" panose="05000000000000000000" pitchFamily="2" charset="2"/>
              <a:buChar char="Ø"/>
            </a:pPr>
            <a:r>
              <a:rPr lang="en-US" dirty="0">
                <a:latin typeface="Arial" panose="020B0604020202020204" pitchFamily="34" charset="0"/>
                <a:cs typeface="Arial" panose="020B0604020202020204" pitchFamily="34" charset="0"/>
              </a:rPr>
              <a:t>Prescribe immediate-release opioids at the lowest effective dose (AMDG)</a:t>
            </a:r>
          </a:p>
          <a:p>
            <a:pPr lvl="2">
              <a:buFont typeface="Courier New" panose="02070309020205020404" pitchFamily="49" charset="0"/>
              <a:buChar char="o"/>
            </a:pPr>
            <a:r>
              <a:rPr lang="en-US" dirty="0">
                <a:latin typeface="Arial" panose="020B0604020202020204" pitchFamily="34" charset="0"/>
                <a:cs typeface="Arial" panose="020B0604020202020204" pitchFamily="34" charset="0"/>
              </a:rPr>
              <a:t>Initiate opioid therapy at a 25% to 50% lower dose than that recommended for younger </a:t>
            </a:r>
            <a:r>
              <a:rPr lang="en-US" dirty="0" smtClean="0">
                <a:latin typeface="Arial" panose="020B0604020202020204" pitchFamily="34" charset="0"/>
                <a:cs typeface="Arial" panose="020B0604020202020204" pitchFamily="34" charset="0"/>
              </a:rPr>
              <a:t>adults. </a:t>
            </a:r>
            <a:r>
              <a:rPr lang="en-US" sz="2400" dirty="0"/>
              <a:t>Source: </a:t>
            </a:r>
            <a:r>
              <a:rPr lang="en-US" sz="2400" dirty="0" smtClean="0"/>
              <a:t>AHRC</a:t>
            </a:r>
            <a:endParaRPr lang="en-US" sz="2400" dirty="0" smtClean="0">
              <a:latin typeface="Arial" panose="020B0604020202020204" pitchFamily="34" charset="0"/>
              <a:cs typeface="Arial" panose="020B0604020202020204" pitchFamily="34" charset="0"/>
            </a:endParaRPr>
          </a:p>
          <a:p>
            <a:pPr lvl="1"/>
            <a:endParaRPr lang="en-US" sz="2800" dirty="0" smtClean="0">
              <a:latin typeface="Arial" panose="020B0604020202020204" pitchFamily="34" charset="0"/>
              <a:cs typeface="Arial" panose="020B0604020202020204" pitchFamily="34" charset="0"/>
            </a:endParaRPr>
          </a:p>
        </p:txBody>
      </p:sp>
      <p:sp>
        <p:nvSpPr>
          <p:cNvPr id="13" name="Slide Number Placeholder 12"/>
          <p:cNvSpPr>
            <a:spLocks noGrp="1"/>
          </p:cNvSpPr>
          <p:nvPr>
            <p:ph type="sldNum" sz="quarter" idx="12"/>
          </p:nvPr>
        </p:nvSpPr>
        <p:spPr>
          <a:xfrm>
            <a:off x="0" y="6555724"/>
            <a:ext cx="920262" cy="167874"/>
          </a:xfrm>
        </p:spPr>
        <p:txBody>
          <a:bodyPr/>
          <a:lstStyle/>
          <a:p>
            <a:fld id="{99141456-00FB-DD49-9A36-B2E71661A727}" type="slidenum">
              <a:rPr lang="en-US" smtClean="0"/>
              <a:t>22</a:t>
            </a:fld>
            <a:endParaRPr lang="en-US" dirty="0"/>
          </a:p>
        </p:txBody>
      </p:sp>
      <p:sp>
        <p:nvSpPr>
          <p:cNvPr id="14" name="Footer Placeholder 13"/>
          <p:cNvSpPr>
            <a:spLocks noGrp="1"/>
          </p:cNvSpPr>
          <p:nvPr>
            <p:ph type="ftr" sz="quarter" idx="4294967295"/>
          </p:nvPr>
        </p:nvSpPr>
        <p:spPr>
          <a:xfrm>
            <a:off x="0" y="6458727"/>
            <a:ext cx="2470680" cy="247427"/>
          </a:xfrm>
        </p:spPr>
        <p:txBody>
          <a:bodyPr/>
          <a:lstStyle/>
          <a:p>
            <a:endParaRPr lang="en-US" dirty="0"/>
          </a:p>
        </p:txBody>
      </p:sp>
    </p:spTree>
    <p:extLst>
      <p:ext uri="{BB962C8B-B14F-4D97-AF65-F5344CB8AC3E}">
        <p14:creationId xmlns:p14="http://schemas.microsoft.com/office/powerpoint/2010/main" val="12727878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2" y="30305"/>
            <a:ext cx="9143999" cy="338554"/>
          </a:xfrm>
          <a:prstGeom prst="rect">
            <a:avLst/>
          </a:prstGeom>
        </p:spPr>
        <p:txBody>
          <a:bodyPr wrap="square">
            <a:spAutoFit/>
          </a:bodyPr>
          <a:lstStyle/>
          <a:p>
            <a:r>
              <a:rPr lang="en-US" sz="1600" dirty="0">
                <a:solidFill>
                  <a:schemeClr val="bg1"/>
                </a:solidFill>
              </a:rPr>
              <a:t>1.2.A.i: Decrease the rate of Opioid overdose deaths from 9.8 per 100,000 in 2015 to 9.0 in 2020</a:t>
            </a:r>
          </a:p>
        </p:txBody>
      </p:sp>
      <p:sp>
        <p:nvSpPr>
          <p:cNvPr id="6" name="TextBox 5"/>
          <p:cNvSpPr txBox="1"/>
          <p:nvPr/>
        </p:nvSpPr>
        <p:spPr>
          <a:xfrm>
            <a:off x="1904999" y="1752214"/>
            <a:ext cx="7848600" cy="615553"/>
          </a:xfrm>
          <a:prstGeom prst="rect">
            <a:avLst/>
          </a:prstGeom>
          <a:noFill/>
        </p:spPr>
        <p:txBody>
          <a:bodyPr wrap="square" rtlCol="0">
            <a:spAutoFit/>
          </a:bodyPr>
          <a:lstStyle/>
          <a:p>
            <a:endParaRPr lang="en-US" dirty="0"/>
          </a:p>
          <a:p>
            <a:endParaRPr lang="en-US" sz="1600" dirty="0">
              <a:solidFill>
                <a:srgbClr val="FF0000"/>
              </a:solidFill>
            </a:endParaRPr>
          </a:p>
        </p:txBody>
      </p:sp>
      <p:graphicFrame>
        <p:nvGraphicFramePr>
          <p:cNvPr id="7" name="Chart 6"/>
          <p:cNvGraphicFramePr>
            <a:graphicFrameLocks/>
          </p:cNvGraphicFramePr>
          <p:nvPr>
            <p:extLst>
              <p:ext uri="{D42A27DB-BD31-4B8C-83A1-F6EECF244321}">
                <p14:modId xmlns:p14="http://schemas.microsoft.com/office/powerpoint/2010/main" val="4002088407"/>
              </p:ext>
            </p:extLst>
          </p:nvPr>
        </p:nvGraphicFramePr>
        <p:xfrm>
          <a:off x="2107961" y="2190193"/>
          <a:ext cx="7980915" cy="4348658"/>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7088" y="6105330"/>
            <a:ext cx="559300" cy="56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37378" y="1682051"/>
            <a:ext cx="8349697" cy="690570"/>
            <a:chOff x="2174250" y="1434119"/>
            <a:chExt cx="8349697" cy="690570"/>
          </a:xfrm>
        </p:grpSpPr>
        <p:sp>
          <p:nvSpPr>
            <p:cNvPr id="10" name="TextBox 6"/>
            <p:cNvSpPr txBox="1"/>
            <p:nvPr/>
          </p:nvSpPr>
          <p:spPr>
            <a:xfrm>
              <a:off x="2174250" y="1434119"/>
              <a:ext cx="853385" cy="69057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800" dirty="0">
                  <a:solidFill>
                    <a:srgbClr val="0077C8"/>
                  </a:solidFill>
                  <a:latin typeface="Rage Italic" pitchFamily="66" charset="0"/>
                </a:rPr>
                <a:t>Q.</a:t>
              </a:r>
            </a:p>
          </p:txBody>
        </p:sp>
        <p:sp>
          <p:nvSpPr>
            <p:cNvPr id="11" name="TextBox 8"/>
            <p:cNvSpPr txBox="1"/>
            <p:nvPr/>
          </p:nvSpPr>
          <p:spPr>
            <a:xfrm>
              <a:off x="2697055" y="1642625"/>
              <a:ext cx="7826892" cy="299636"/>
            </a:xfrm>
            <a:prstGeom prst="rect">
              <a:avLst/>
            </a:prstGeom>
            <a:solidFill>
              <a:schemeClr val="bg1"/>
            </a:solid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i="1" dirty="0"/>
                <a:t>Use a </a:t>
              </a:r>
              <a:r>
                <a:rPr lang="en-US" sz="1800" b="1" i="1" dirty="0" smtClean="0"/>
                <a:t>painkiller </a:t>
              </a:r>
              <a:r>
                <a:rPr lang="en-US" sz="1800" b="1" i="1" dirty="0"/>
                <a:t>to get high, like Vicodin, OxyContin or </a:t>
              </a:r>
              <a:r>
                <a:rPr lang="en-US" sz="1800" b="1" i="1" dirty="0" smtClean="0"/>
                <a:t>Percocet, </a:t>
              </a:r>
              <a:r>
                <a:rPr lang="en-US" sz="1800" b="1" i="1" dirty="0"/>
                <a:t>in last 30 </a:t>
              </a:r>
              <a:r>
                <a:rPr lang="en-US" sz="1800" b="1" i="1" dirty="0" smtClean="0"/>
                <a:t>days? </a:t>
              </a:r>
              <a:endParaRPr lang="en-US" sz="1800" b="1" i="1" dirty="0"/>
            </a:p>
          </p:txBody>
        </p:sp>
      </p:grpSp>
      <p:sp>
        <p:nvSpPr>
          <p:cNvPr id="13" name="Rectangle 12"/>
          <p:cNvSpPr/>
          <p:nvPr/>
        </p:nvSpPr>
        <p:spPr>
          <a:xfrm>
            <a:off x="304801" y="6389876"/>
            <a:ext cx="5791200" cy="276999"/>
          </a:xfrm>
          <a:prstGeom prst="rect">
            <a:avLst/>
          </a:prstGeom>
        </p:spPr>
        <p:txBody>
          <a:bodyPr wrap="square">
            <a:spAutoFit/>
          </a:bodyPr>
          <a:lstStyle/>
          <a:p>
            <a:r>
              <a:rPr lang="en-US" sz="1200" dirty="0"/>
              <a:t>Source: WA State Healthy Youth Survey provided by BHA-DSE</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2839" y="6062668"/>
            <a:ext cx="1103014" cy="604207"/>
          </a:xfrm>
          <a:prstGeom prst="rect">
            <a:avLst/>
          </a:prstGeom>
        </p:spPr>
      </p:pic>
      <p:sp>
        <p:nvSpPr>
          <p:cNvPr id="2" name="Title 1"/>
          <p:cNvSpPr>
            <a:spLocks noGrp="1"/>
          </p:cNvSpPr>
          <p:nvPr>
            <p:ph type="title"/>
          </p:nvPr>
        </p:nvSpPr>
        <p:spPr>
          <a:xfrm>
            <a:off x="651804" y="531715"/>
            <a:ext cx="10888394" cy="1057642"/>
          </a:xfrm>
        </p:spPr>
        <p:txBody>
          <a:bodyPr>
            <a:normAutofit fontScale="90000"/>
          </a:bodyPr>
          <a:lstStyle/>
          <a:p>
            <a:r>
              <a:rPr lang="en-US" dirty="0" smtClean="0"/>
              <a:t>Efforts Working to Reduce Rx:</a:t>
            </a:r>
            <a:br>
              <a:rPr lang="en-US" dirty="0" smtClean="0"/>
            </a:br>
            <a:r>
              <a:rPr lang="en-US" dirty="0" smtClean="0"/>
              <a:t>Painkiller Use Down by 8</a:t>
            </a:r>
            <a:r>
              <a:rPr lang="en-US" baseline="30000" dirty="0" smtClean="0"/>
              <a:t>th</a:t>
            </a:r>
            <a:r>
              <a:rPr lang="en-US" dirty="0" smtClean="0"/>
              <a:t>, 10</a:t>
            </a:r>
            <a:r>
              <a:rPr lang="en-US" baseline="30000" dirty="0" smtClean="0"/>
              <a:t>th</a:t>
            </a:r>
            <a:r>
              <a:rPr lang="en-US" dirty="0" smtClean="0"/>
              <a:t>, 12</a:t>
            </a:r>
            <a:r>
              <a:rPr lang="en-US" baseline="30000" dirty="0" smtClean="0"/>
              <a:t>th</a:t>
            </a:r>
            <a:r>
              <a:rPr lang="en-US" dirty="0" smtClean="0"/>
              <a:t> Graders</a:t>
            </a:r>
            <a:endParaRPr lang="en-US" dirty="0"/>
          </a:p>
        </p:txBody>
      </p:sp>
    </p:spTree>
    <p:extLst>
      <p:ext uri="{BB962C8B-B14F-4D97-AF65-F5344CB8AC3E}">
        <p14:creationId xmlns:p14="http://schemas.microsoft.com/office/powerpoint/2010/main" val="81624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Focus Now </a:t>
            </a:r>
            <a:r>
              <a:rPr lang="en-US" dirty="0"/>
              <a:t>I</a:t>
            </a:r>
            <a:r>
              <a:rPr lang="en-US" dirty="0" smtClean="0"/>
              <a:t>s Treatment &amp; Recovery</a:t>
            </a:r>
            <a:endParaRPr lang="en-US" dirty="0"/>
          </a:p>
        </p:txBody>
      </p:sp>
      <p:sp>
        <p:nvSpPr>
          <p:cNvPr id="4" name="Content Placeholder 3"/>
          <p:cNvSpPr>
            <a:spLocks noGrp="1"/>
          </p:cNvSpPr>
          <p:nvPr>
            <p:ph idx="1"/>
          </p:nvPr>
        </p:nvSpPr>
        <p:spPr/>
        <p:txBody>
          <a:bodyPr/>
          <a:lstStyle/>
          <a:p>
            <a:pPr>
              <a:buFont typeface="Wingdings" panose="05000000000000000000" pitchFamily="2" charset="2"/>
              <a:buChar char="Ø"/>
            </a:pPr>
            <a:r>
              <a:rPr lang="en-US" dirty="0" smtClean="0"/>
              <a:t>Data shows more treatment is needed</a:t>
            </a:r>
          </a:p>
          <a:p>
            <a:pPr>
              <a:buFont typeface="Wingdings" panose="05000000000000000000" pitchFamily="2" charset="2"/>
              <a:buChar char="Ø"/>
            </a:pPr>
            <a:r>
              <a:rPr lang="en-US" dirty="0" smtClean="0"/>
              <a:t>What is effective opioid treatment?</a:t>
            </a:r>
          </a:p>
          <a:p>
            <a:pPr>
              <a:buFont typeface="Wingdings" panose="05000000000000000000" pitchFamily="2" charset="2"/>
              <a:buChar char="Ø"/>
            </a:pPr>
            <a:r>
              <a:rPr lang="en-US" dirty="0" smtClean="0"/>
              <a:t>How are we addressing access to treatment?</a:t>
            </a:r>
            <a:endParaRPr 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109" y="1978401"/>
            <a:ext cx="4513281" cy="4578810"/>
          </a:xfrm>
          <a:prstGeom prst="rect">
            <a:avLst/>
          </a:prstGeom>
        </p:spPr>
      </p:pic>
    </p:spTree>
    <p:extLst>
      <p:ext uri="{BB962C8B-B14F-4D97-AF65-F5344CB8AC3E}">
        <p14:creationId xmlns:p14="http://schemas.microsoft.com/office/powerpoint/2010/main" val="18113521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7"/>
          <p:cNvGraphicFramePr>
            <a:graphicFrameLocks noGrp="1"/>
          </p:cNvGraphicFramePr>
          <p:nvPr>
            <p:ph idx="1"/>
            <p:extLst>
              <p:ext uri="{D42A27DB-BD31-4B8C-83A1-F6EECF244321}">
                <p14:modId xmlns:p14="http://schemas.microsoft.com/office/powerpoint/2010/main" val="885112666"/>
              </p:ext>
            </p:extLst>
          </p:nvPr>
        </p:nvGraphicFramePr>
        <p:xfrm>
          <a:off x="1866899" y="1778001"/>
          <a:ext cx="8458200" cy="508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524002" y="30305"/>
            <a:ext cx="9143999" cy="338554"/>
          </a:xfrm>
          <a:prstGeom prst="rect">
            <a:avLst/>
          </a:prstGeom>
        </p:spPr>
        <p:txBody>
          <a:bodyPr wrap="square">
            <a:spAutoFit/>
          </a:bodyPr>
          <a:lstStyle/>
          <a:p>
            <a:r>
              <a:rPr lang="en-US" sz="1600" dirty="0">
                <a:solidFill>
                  <a:schemeClr val="bg1"/>
                </a:solidFill>
              </a:rPr>
              <a:t>1.2.A.i: Decrease the rate of Opioid overdose deaths from 9.8 per 100,000 in 2015 to 9.0 in 2020</a:t>
            </a:r>
          </a:p>
        </p:txBody>
      </p:sp>
      <p:sp>
        <p:nvSpPr>
          <p:cNvPr id="10" name="TextBox 9"/>
          <p:cNvSpPr txBox="1">
            <a:spLocks noChangeArrowheads="1"/>
          </p:cNvSpPr>
          <p:nvPr/>
        </p:nvSpPr>
        <p:spPr bwMode="auto">
          <a:xfrm>
            <a:off x="381000" y="6422547"/>
            <a:ext cx="6858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Arial" panose="020B0604020202020204" pitchFamily="34" charset="0"/>
              <a:buChar char="•"/>
              <a:defRPr sz="32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1pPr>
            <a:lvl2pPr marL="742950" indent="-285750">
              <a:spcBef>
                <a:spcPct val="20000"/>
              </a:spcBef>
              <a:buClr>
                <a:schemeClr val="accent2"/>
              </a:buClr>
              <a:buFont typeface="Arial" panose="020B0604020202020204" pitchFamily="34" charset="0"/>
              <a:buChar char="–"/>
              <a:defRPr sz="28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2pPr>
            <a:lvl3pPr marL="1143000" indent="-228600">
              <a:spcBef>
                <a:spcPct val="20000"/>
              </a:spcBef>
              <a:buClr>
                <a:schemeClr val="accent2"/>
              </a:buClr>
              <a:buFont typeface="Arial" panose="020B0604020202020204" pitchFamily="34" charset="0"/>
              <a:buChar char="•"/>
              <a:defRPr sz="24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3pPr>
            <a:lvl4pPr marL="1600200" indent="-228600">
              <a:spcBef>
                <a:spcPct val="20000"/>
              </a:spcBef>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4pPr>
            <a:lvl5pPr marL="2057400" indent="-228600">
              <a:spcBef>
                <a:spcPct val="20000"/>
              </a:spcBef>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9pPr>
          </a:lstStyle>
          <a:p>
            <a:pPr>
              <a:spcBef>
                <a:spcPct val="0"/>
              </a:spcBef>
              <a:buClrTx/>
              <a:buFontTx/>
              <a:buNone/>
            </a:pPr>
            <a:r>
              <a:rPr lang="en-US" altLang="en-US" sz="1200" dirty="0">
                <a:solidFill>
                  <a:schemeClr val="tx1">
                    <a:lumMod val="95000"/>
                    <a:lumOff val="5000"/>
                  </a:schemeClr>
                </a:solidFill>
                <a:latin typeface="+mn-lt"/>
                <a:cs typeface="Arial" panose="020B0604020202020204" pitchFamily="34" charset="0"/>
              </a:rPr>
              <a:t>SOURCE: Health Care Authority Provider One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0" y="6263775"/>
            <a:ext cx="1905000" cy="400050"/>
          </a:xfrm>
          <a:prstGeom prst="rect">
            <a:avLst/>
          </a:prstGeom>
        </p:spPr>
      </p:pic>
      <p:sp>
        <p:nvSpPr>
          <p:cNvPr id="3" name="TextBox 2"/>
          <p:cNvSpPr txBox="1"/>
          <p:nvPr/>
        </p:nvSpPr>
        <p:spPr>
          <a:xfrm>
            <a:off x="202949" y="487851"/>
            <a:ext cx="11760451" cy="1015663"/>
          </a:xfrm>
          <a:prstGeom prst="rect">
            <a:avLst/>
          </a:prstGeom>
          <a:noFill/>
        </p:spPr>
        <p:txBody>
          <a:bodyPr wrap="square" rtlCol="0">
            <a:spAutoFit/>
          </a:bodyPr>
          <a:lstStyle/>
          <a:p>
            <a:r>
              <a:rPr lang="en-US" sz="3000" dirty="0">
                <a:solidFill>
                  <a:srgbClr val="0077C8"/>
                </a:solidFill>
                <a:latin typeface="+mj-lt"/>
              </a:rPr>
              <a:t>Treatment </a:t>
            </a:r>
            <a:r>
              <a:rPr lang="en-US" sz="3000" dirty="0" smtClean="0">
                <a:solidFill>
                  <a:srgbClr val="0077C8"/>
                </a:solidFill>
                <a:latin typeface="+mj-lt"/>
              </a:rPr>
              <a:t>Coverage </a:t>
            </a:r>
            <a:r>
              <a:rPr lang="en-US" sz="3000" dirty="0">
                <a:solidFill>
                  <a:srgbClr val="0077C8"/>
                </a:solidFill>
                <a:latin typeface="+mj-lt"/>
              </a:rPr>
              <a:t>for Medicaid </a:t>
            </a:r>
            <a:r>
              <a:rPr lang="en-US" sz="3000" dirty="0" smtClean="0">
                <a:solidFill>
                  <a:srgbClr val="0077C8"/>
                </a:solidFill>
                <a:latin typeface="+mj-lt"/>
              </a:rPr>
              <a:t>Clients </a:t>
            </a:r>
            <a:r>
              <a:rPr lang="en-US" sz="3000" dirty="0">
                <a:solidFill>
                  <a:srgbClr val="0077C8"/>
                </a:solidFill>
                <a:latin typeface="+mj-lt"/>
              </a:rPr>
              <a:t>W</a:t>
            </a:r>
            <a:r>
              <a:rPr lang="en-US" sz="3000" dirty="0" smtClean="0">
                <a:solidFill>
                  <a:srgbClr val="0077C8"/>
                </a:solidFill>
                <a:latin typeface="+mj-lt"/>
              </a:rPr>
              <a:t>ith </a:t>
            </a:r>
            <a:r>
              <a:rPr lang="en-US" sz="3000" dirty="0">
                <a:solidFill>
                  <a:srgbClr val="0077C8"/>
                </a:solidFill>
                <a:latin typeface="+mj-lt"/>
              </a:rPr>
              <a:t>O</a:t>
            </a:r>
            <a:r>
              <a:rPr lang="en-US" sz="3000" dirty="0" smtClean="0">
                <a:solidFill>
                  <a:srgbClr val="0077C8"/>
                </a:solidFill>
                <a:latin typeface="+mj-lt"/>
              </a:rPr>
              <a:t>pioid </a:t>
            </a:r>
            <a:r>
              <a:rPr lang="en-US" sz="3000" dirty="0">
                <a:solidFill>
                  <a:srgbClr val="0077C8"/>
                </a:solidFill>
                <a:latin typeface="+mj-lt"/>
              </a:rPr>
              <a:t>U</a:t>
            </a:r>
            <a:r>
              <a:rPr lang="en-US" sz="3000" dirty="0" smtClean="0">
                <a:solidFill>
                  <a:srgbClr val="0077C8"/>
                </a:solidFill>
                <a:latin typeface="+mj-lt"/>
              </a:rPr>
              <a:t>se Disorder</a:t>
            </a:r>
            <a:br>
              <a:rPr lang="en-US" sz="3000" dirty="0" smtClean="0">
                <a:solidFill>
                  <a:srgbClr val="0077C8"/>
                </a:solidFill>
                <a:latin typeface="+mj-lt"/>
              </a:rPr>
            </a:br>
            <a:r>
              <a:rPr lang="en-US" sz="3000" dirty="0" smtClean="0">
                <a:solidFill>
                  <a:srgbClr val="0077C8"/>
                </a:solidFill>
                <a:latin typeface="+mj-lt"/>
              </a:rPr>
              <a:t>by </a:t>
            </a:r>
            <a:r>
              <a:rPr lang="en-US" sz="3000" dirty="0">
                <a:solidFill>
                  <a:srgbClr val="0077C8"/>
                </a:solidFill>
                <a:latin typeface="+mj-lt"/>
              </a:rPr>
              <a:t>Accountable Communities of Health, </a:t>
            </a:r>
            <a:r>
              <a:rPr lang="en-US" sz="3000" dirty="0" smtClean="0">
                <a:solidFill>
                  <a:srgbClr val="0077C8"/>
                </a:solidFill>
                <a:latin typeface="+mj-lt"/>
              </a:rPr>
              <a:t>2016, Shows </a:t>
            </a:r>
            <a:r>
              <a:rPr lang="en-US" sz="3000" dirty="0">
                <a:solidFill>
                  <a:srgbClr val="0077C8"/>
                </a:solidFill>
                <a:latin typeface="+mj-lt"/>
              </a:rPr>
              <a:t>S</a:t>
            </a:r>
            <a:r>
              <a:rPr lang="en-US" sz="3000" dirty="0" smtClean="0">
                <a:solidFill>
                  <a:srgbClr val="0077C8"/>
                </a:solidFill>
                <a:latin typeface="+mj-lt"/>
              </a:rPr>
              <a:t>ignificant </a:t>
            </a:r>
            <a:r>
              <a:rPr lang="en-US" sz="3000" dirty="0">
                <a:solidFill>
                  <a:srgbClr val="0077C8"/>
                </a:solidFill>
                <a:latin typeface="+mj-lt"/>
              </a:rPr>
              <a:t>G</a:t>
            </a:r>
            <a:r>
              <a:rPr lang="en-US" sz="3000" dirty="0" smtClean="0">
                <a:solidFill>
                  <a:srgbClr val="0077C8"/>
                </a:solidFill>
                <a:latin typeface="+mj-lt"/>
              </a:rPr>
              <a:t>ap</a:t>
            </a:r>
            <a:endParaRPr lang="en-US" sz="3000" dirty="0">
              <a:solidFill>
                <a:srgbClr val="0077C8"/>
              </a:solidFill>
              <a:latin typeface="+mj-lt"/>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593" y="6065719"/>
            <a:ext cx="1103014" cy="604207"/>
          </a:xfrm>
          <a:prstGeom prst="rect">
            <a:avLst/>
          </a:prstGeom>
        </p:spPr>
      </p:pic>
    </p:spTree>
    <p:extLst>
      <p:ext uri="{BB962C8B-B14F-4D97-AF65-F5344CB8AC3E}">
        <p14:creationId xmlns:p14="http://schemas.microsoft.com/office/powerpoint/2010/main" val="643089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657" y="508593"/>
            <a:ext cx="10888394" cy="1057642"/>
          </a:xfrm>
        </p:spPr>
        <p:txBody>
          <a:bodyPr>
            <a:noAutofit/>
          </a:bodyPr>
          <a:lstStyle/>
          <a:p>
            <a:r>
              <a:rPr lang="en-US" dirty="0" smtClean="0">
                <a:solidFill>
                  <a:srgbClr val="0077C8"/>
                </a:solidFill>
              </a:rPr>
              <a:t>Many </a:t>
            </a:r>
            <a:r>
              <a:rPr lang="en-US" dirty="0">
                <a:solidFill>
                  <a:srgbClr val="0077C8"/>
                </a:solidFill>
              </a:rPr>
              <a:t>P</a:t>
            </a:r>
            <a:r>
              <a:rPr lang="en-US" dirty="0" smtClean="0">
                <a:solidFill>
                  <a:srgbClr val="0077C8"/>
                </a:solidFill>
              </a:rPr>
              <a:t>eople </a:t>
            </a:r>
            <a:r>
              <a:rPr lang="en-US" dirty="0">
                <a:solidFill>
                  <a:srgbClr val="0077C8"/>
                </a:solidFill>
              </a:rPr>
              <a:t>in </a:t>
            </a:r>
            <a:r>
              <a:rPr lang="en-US" dirty="0" smtClean="0">
                <a:solidFill>
                  <a:srgbClr val="0077C8"/>
                </a:solidFill>
              </a:rPr>
              <a:t>Washington Are </a:t>
            </a:r>
            <a:r>
              <a:rPr lang="en-US" dirty="0">
                <a:solidFill>
                  <a:srgbClr val="0077C8"/>
                </a:solidFill>
              </a:rPr>
              <a:t>N</a:t>
            </a:r>
            <a:r>
              <a:rPr lang="en-US" dirty="0" smtClean="0">
                <a:solidFill>
                  <a:srgbClr val="0077C8"/>
                </a:solidFill>
              </a:rPr>
              <a:t>ot </a:t>
            </a:r>
            <a:br>
              <a:rPr lang="en-US" dirty="0" smtClean="0">
                <a:solidFill>
                  <a:srgbClr val="0077C8"/>
                </a:solidFill>
              </a:rPr>
            </a:br>
            <a:r>
              <a:rPr lang="en-US" dirty="0" smtClean="0">
                <a:solidFill>
                  <a:srgbClr val="0077C8"/>
                </a:solidFill>
              </a:rPr>
              <a:t>Getting </a:t>
            </a:r>
            <a:r>
              <a:rPr lang="en-US" dirty="0">
                <a:solidFill>
                  <a:srgbClr val="0077C8"/>
                </a:solidFill>
              </a:rPr>
              <a:t>T</a:t>
            </a:r>
            <a:r>
              <a:rPr lang="en-US" dirty="0" smtClean="0">
                <a:solidFill>
                  <a:srgbClr val="0077C8"/>
                </a:solidFill>
              </a:rPr>
              <a:t>reatment</a:t>
            </a:r>
            <a:endParaRPr lang="en-US" dirty="0">
              <a:solidFill>
                <a:srgbClr val="0077C8"/>
              </a:solidFill>
            </a:endParaRPr>
          </a:p>
        </p:txBody>
      </p:sp>
      <p:sp>
        <p:nvSpPr>
          <p:cNvPr id="6" name="Content Placeholder 2"/>
          <p:cNvSpPr>
            <a:spLocks noGrp="1"/>
          </p:cNvSpPr>
          <p:nvPr>
            <p:ph idx="1"/>
          </p:nvPr>
        </p:nvSpPr>
        <p:spPr>
          <a:xfrm>
            <a:off x="6515100" y="1942734"/>
            <a:ext cx="4152901" cy="4254273"/>
          </a:xfrm>
        </p:spPr>
        <p:txBody>
          <a:bodyPr>
            <a:noAutofit/>
          </a:bodyPr>
          <a:lstStyle/>
          <a:p>
            <a:pPr marL="0" indent="0">
              <a:buNone/>
            </a:pPr>
            <a:r>
              <a:rPr lang="en-US" sz="2400" i="1" dirty="0">
                <a:solidFill>
                  <a:srgbClr val="00B050"/>
                </a:solidFill>
              </a:rPr>
              <a:t>What types</a:t>
            </a:r>
            <a:r>
              <a:rPr lang="en-US" sz="2400" i="1" dirty="0" smtClean="0">
                <a:solidFill>
                  <a:srgbClr val="00B050"/>
                </a:solidFill>
              </a:rPr>
              <a:t> </a:t>
            </a:r>
            <a:r>
              <a:rPr lang="en-US" sz="2400" i="1" dirty="0">
                <a:solidFill>
                  <a:srgbClr val="00B050"/>
                </a:solidFill>
              </a:rPr>
              <a:t>of help would you want </a:t>
            </a:r>
            <a:r>
              <a:rPr lang="en-US" sz="2400" i="1" dirty="0" smtClean="0">
                <a:solidFill>
                  <a:srgbClr val="00B050"/>
                </a:solidFill>
              </a:rPr>
              <a:t>if they were easy to get?</a:t>
            </a:r>
          </a:p>
          <a:p>
            <a:pPr marL="0" indent="0">
              <a:buNone/>
            </a:pPr>
            <a:endParaRPr lang="en-US" i="1" dirty="0">
              <a:solidFill>
                <a:srgbClr val="00B050"/>
              </a:solidFill>
            </a:endParaRPr>
          </a:p>
          <a:p>
            <a:r>
              <a:rPr lang="en-US" sz="2200" dirty="0"/>
              <a:t>56% medication treatment </a:t>
            </a:r>
          </a:p>
          <a:p>
            <a:r>
              <a:rPr lang="en-US" sz="2200" dirty="0"/>
              <a:t>39% detox</a:t>
            </a:r>
          </a:p>
          <a:p>
            <a:r>
              <a:rPr lang="en-US" sz="2200" dirty="0"/>
              <a:t>34% </a:t>
            </a:r>
            <a:r>
              <a:rPr lang="en-US" sz="2200" dirty="0" smtClean="0"/>
              <a:t>individual </a:t>
            </a:r>
            <a:r>
              <a:rPr lang="en-US" sz="2200" dirty="0"/>
              <a:t>counseling for addiction</a:t>
            </a:r>
          </a:p>
          <a:p>
            <a:endParaRPr lang="en-US" dirty="0"/>
          </a:p>
        </p:txBody>
      </p:sp>
      <p:sp>
        <p:nvSpPr>
          <p:cNvPr id="8" name="Rectangle 7"/>
          <p:cNvSpPr/>
          <p:nvPr/>
        </p:nvSpPr>
        <p:spPr>
          <a:xfrm>
            <a:off x="1524002" y="42446"/>
            <a:ext cx="9143999" cy="338554"/>
          </a:xfrm>
          <a:prstGeom prst="rect">
            <a:avLst/>
          </a:prstGeom>
        </p:spPr>
        <p:txBody>
          <a:bodyPr wrap="square">
            <a:spAutoFit/>
          </a:bodyPr>
          <a:lstStyle/>
          <a:p>
            <a:r>
              <a:rPr lang="en-US" sz="1600" dirty="0">
                <a:solidFill>
                  <a:schemeClr val="bg1"/>
                </a:solidFill>
              </a:rPr>
              <a:t>1.2.A.i: Decrease the rate of Opioid overdose deaths from 9.8 per 100,000 in 2015 to 9.0 in 2020</a:t>
            </a:r>
          </a:p>
        </p:txBody>
      </p:sp>
      <p:sp>
        <p:nvSpPr>
          <p:cNvPr id="9" name="TextBox 8"/>
          <p:cNvSpPr txBox="1"/>
          <p:nvPr/>
        </p:nvSpPr>
        <p:spPr>
          <a:xfrm>
            <a:off x="970137" y="6201387"/>
            <a:ext cx="4706933" cy="461665"/>
          </a:xfrm>
          <a:prstGeom prst="rect">
            <a:avLst/>
          </a:prstGeom>
          <a:noFill/>
        </p:spPr>
        <p:txBody>
          <a:bodyPr wrap="square" rtlCol="0">
            <a:spAutoFit/>
          </a:bodyPr>
          <a:lstStyle/>
          <a:p>
            <a:r>
              <a:rPr lang="en-US" sz="1200" dirty="0"/>
              <a:t>Source: UW Alcohol and Drug Abuse Institute, WA State Drug Injector Health Survey, 2017 </a:t>
            </a:r>
          </a:p>
        </p:txBody>
      </p:sp>
      <p:sp>
        <p:nvSpPr>
          <p:cNvPr id="10" name="Content Placeholder 2"/>
          <p:cNvSpPr txBox="1">
            <a:spLocks/>
          </p:cNvSpPr>
          <p:nvPr/>
        </p:nvSpPr>
        <p:spPr>
          <a:xfrm>
            <a:off x="881912" y="1944905"/>
            <a:ext cx="4883382" cy="890201"/>
          </a:xfrm>
          <a:prstGeom prst="rect">
            <a:avLst/>
          </a:prstGeom>
          <a:solidFill>
            <a:schemeClr val="bg1"/>
          </a:solidFill>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90000"/>
              </a:lnSpc>
              <a:spcBef>
                <a:spcPts val="1000"/>
              </a:spcBef>
              <a:buNone/>
            </a:pPr>
            <a:r>
              <a:rPr lang="en-US" i="1" dirty="0">
                <a:solidFill>
                  <a:srgbClr val="00B050"/>
                </a:solidFill>
              </a:rPr>
              <a:t>How interested are you in reducing </a:t>
            </a:r>
            <a:r>
              <a:rPr lang="en-US" i="1" dirty="0" smtClean="0">
                <a:solidFill>
                  <a:srgbClr val="00B050"/>
                </a:solidFill>
              </a:rPr>
              <a:t> or </a:t>
            </a:r>
            <a:r>
              <a:rPr lang="en-US" i="1" dirty="0">
                <a:solidFill>
                  <a:srgbClr val="00B050"/>
                </a:solidFill>
              </a:rPr>
              <a:t>stopping your opioid use?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6324600"/>
            <a:ext cx="1905000" cy="40005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9000" y="6257635"/>
            <a:ext cx="1219200" cy="453390"/>
          </a:xfrm>
          <a:prstGeom prst="rect">
            <a:avLst/>
          </a:prstGeom>
        </p:spPr>
      </p:pic>
      <p:graphicFrame>
        <p:nvGraphicFramePr>
          <p:cNvPr id="14" name="Chart 13"/>
          <p:cNvGraphicFramePr>
            <a:graphicFrameLocks/>
          </p:cNvGraphicFramePr>
          <p:nvPr>
            <p:extLst>
              <p:ext uri="{D42A27DB-BD31-4B8C-83A1-F6EECF244321}">
                <p14:modId xmlns:p14="http://schemas.microsoft.com/office/powerpoint/2010/main" val="575002491"/>
              </p:ext>
            </p:extLst>
          </p:nvPr>
        </p:nvGraphicFramePr>
        <p:xfrm>
          <a:off x="822959" y="2521821"/>
          <a:ext cx="5001290" cy="39103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06289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2" y="30305"/>
            <a:ext cx="9143999" cy="338554"/>
          </a:xfrm>
          <a:prstGeom prst="rect">
            <a:avLst/>
          </a:prstGeom>
        </p:spPr>
        <p:txBody>
          <a:bodyPr wrap="square">
            <a:spAutoFit/>
          </a:bodyPr>
          <a:lstStyle/>
          <a:p>
            <a:r>
              <a:rPr lang="en-US" sz="1600" dirty="0">
                <a:solidFill>
                  <a:schemeClr val="bg1"/>
                </a:solidFill>
              </a:rPr>
              <a:t>1.2.A.i: Decrease the rate of Opioid overdose deaths from 9.8 per 100,000 in 2015 to 9.0 in 2020</a:t>
            </a:r>
          </a:p>
        </p:txBody>
      </p:sp>
      <p:sp>
        <p:nvSpPr>
          <p:cNvPr id="4" name="Title 1"/>
          <p:cNvSpPr>
            <a:spLocks noGrp="1"/>
          </p:cNvSpPr>
          <p:nvPr>
            <p:ph type="title"/>
          </p:nvPr>
        </p:nvSpPr>
        <p:spPr/>
        <p:txBody>
          <a:bodyPr>
            <a:noAutofit/>
          </a:bodyPr>
          <a:lstStyle/>
          <a:p>
            <a:r>
              <a:rPr lang="en-US" sz="4000" dirty="0" smtClean="0"/>
              <a:t>What Is </a:t>
            </a:r>
            <a:r>
              <a:rPr lang="en-US" sz="4000" dirty="0"/>
              <a:t>M</a:t>
            </a:r>
            <a:r>
              <a:rPr lang="en-US" sz="4000" dirty="0" smtClean="0"/>
              <a:t>edication </a:t>
            </a:r>
            <a:r>
              <a:rPr lang="en-US" sz="4000" dirty="0"/>
              <a:t>for O</a:t>
            </a:r>
            <a:r>
              <a:rPr lang="en-US" sz="4000" dirty="0" smtClean="0"/>
              <a:t>pioid </a:t>
            </a:r>
            <a:r>
              <a:rPr lang="en-US" sz="4000" dirty="0"/>
              <a:t>U</a:t>
            </a:r>
            <a:r>
              <a:rPr lang="en-US" sz="4000" dirty="0" smtClean="0"/>
              <a:t>se </a:t>
            </a:r>
            <a:r>
              <a:rPr lang="en-US" sz="4000" dirty="0"/>
              <a:t>D</a:t>
            </a:r>
            <a:r>
              <a:rPr lang="en-US" sz="4000" dirty="0" smtClean="0"/>
              <a:t>isorders?</a:t>
            </a:r>
            <a:endParaRPr lang="en-US" sz="4000" dirty="0"/>
          </a:p>
        </p:txBody>
      </p:sp>
      <p:pic>
        <p:nvPicPr>
          <p:cNvPr id="23" name="Picture 2" descr="Related image"/>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008765" y="1755489"/>
            <a:ext cx="5498607"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C4AC82D5-0E68-450C-B7B4-7B423F878A78}" type="slidenum">
              <a:rPr lang="en-US" smtClean="0"/>
              <a:t>27</a:t>
            </a:fld>
            <a:endParaRPr lang="en-US" dirty="0"/>
          </a:p>
        </p:txBody>
      </p:sp>
      <p:pic>
        <p:nvPicPr>
          <p:cNvPr id="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919" y="2226444"/>
            <a:ext cx="1294702" cy="88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1"/>
          <p:cNvGrpSpPr>
            <a:grpSpLocks/>
          </p:cNvGrpSpPr>
          <p:nvPr/>
        </p:nvGrpSpPr>
        <p:grpSpPr bwMode="auto">
          <a:xfrm>
            <a:off x="596616" y="3779935"/>
            <a:ext cx="1181005" cy="919378"/>
            <a:chOff x="5181600" y="2146223"/>
            <a:chExt cx="3165127" cy="2454025"/>
          </a:xfrm>
        </p:grpSpPr>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6977" y="3265160"/>
              <a:ext cx="18097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9347" y="2146223"/>
              <a:ext cx="1472505" cy="135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3342616"/>
              <a:ext cx="1325563" cy="122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402" y="5297015"/>
            <a:ext cx="1135435" cy="9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2"/>
          <p:cNvSpPr>
            <a:spLocks noChangeArrowheads="1"/>
          </p:cNvSpPr>
          <p:nvPr/>
        </p:nvSpPr>
        <p:spPr bwMode="auto">
          <a:xfrm>
            <a:off x="2057562" y="5172062"/>
            <a:ext cx="297800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2800" dirty="0">
                <a:solidFill>
                  <a:srgbClr val="C00000"/>
                </a:solidFill>
                <a:latin typeface="Calibri" panose="020F0502020204030204" pitchFamily="34" charset="0"/>
              </a:rPr>
              <a:t>Naltrexone</a:t>
            </a:r>
          </a:p>
          <a:p>
            <a:pPr>
              <a:spcBef>
                <a:spcPct val="0"/>
              </a:spcBef>
              <a:buClrTx/>
              <a:buFontTx/>
              <a:buNone/>
            </a:pPr>
            <a:endParaRPr lang="en-US" altLang="en-US" sz="2400" dirty="0">
              <a:solidFill>
                <a:srgbClr val="C00000"/>
              </a:solidFill>
              <a:latin typeface="Calibri" panose="020F0502020204030204" pitchFamily="34" charset="0"/>
            </a:endParaRPr>
          </a:p>
        </p:txBody>
      </p:sp>
      <p:sp>
        <p:nvSpPr>
          <p:cNvPr id="20" name="TextBox 19"/>
          <p:cNvSpPr txBox="1"/>
          <p:nvPr/>
        </p:nvSpPr>
        <p:spPr>
          <a:xfrm>
            <a:off x="2017230" y="2540625"/>
            <a:ext cx="4781025" cy="707886"/>
          </a:xfrm>
          <a:prstGeom prst="rect">
            <a:avLst/>
          </a:prstGeom>
          <a:noFill/>
        </p:spPr>
        <p:txBody>
          <a:bodyPr wrap="square" rtlCol="0">
            <a:spAutoFit/>
          </a:bodyPr>
          <a:lstStyle/>
          <a:p>
            <a:r>
              <a:rPr lang="en-US" sz="2000" dirty="0"/>
              <a:t>Delivered by Opioid Treatment </a:t>
            </a:r>
            <a:endParaRPr lang="en-US" sz="2000" dirty="0" smtClean="0"/>
          </a:p>
          <a:p>
            <a:r>
              <a:rPr lang="en-US" sz="2000" dirty="0" smtClean="0"/>
              <a:t>Providers </a:t>
            </a:r>
            <a:r>
              <a:rPr lang="en-US" sz="2000" dirty="0"/>
              <a:t>(OTPs)</a:t>
            </a:r>
          </a:p>
        </p:txBody>
      </p:sp>
      <p:sp>
        <p:nvSpPr>
          <p:cNvPr id="21" name="TextBox 20"/>
          <p:cNvSpPr txBox="1"/>
          <p:nvPr/>
        </p:nvSpPr>
        <p:spPr>
          <a:xfrm>
            <a:off x="2017230" y="4175224"/>
            <a:ext cx="4476225" cy="707886"/>
          </a:xfrm>
          <a:prstGeom prst="rect">
            <a:avLst/>
          </a:prstGeom>
          <a:noFill/>
        </p:spPr>
        <p:txBody>
          <a:bodyPr wrap="square" rtlCol="0">
            <a:spAutoFit/>
          </a:bodyPr>
          <a:lstStyle/>
          <a:p>
            <a:r>
              <a:rPr lang="en-US" sz="2000" dirty="0"/>
              <a:t>Delivered by providers in </a:t>
            </a:r>
            <a:endParaRPr lang="en-US" sz="2000" dirty="0" smtClean="0"/>
          </a:p>
          <a:p>
            <a:r>
              <a:rPr lang="en-US" sz="2000" dirty="0" smtClean="0"/>
              <a:t>office-based </a:t>
            </a:r>
            <a:r>
              <a:rPr lang="en-US" sz="2000" dirty="0"/>
              <a:t>practice &amp; OTPs</a:t>
            </a:r>
          </a:p>
        </p:txBody>
      </p:sp>
      <p:sp>
        <p:nvSpPr>
          <p:cNvPr id="22" name="TextBox 21"/>
          <p:cNvSpPr txBox="1"/>
          <p:nvPr/>
        </p:nvSpPr>
        <p:spPr>
          <a:xfrm>
            <a:off x="2057562" y="5645680"/>
            <a:ext cx="4149454" cy="707886"/>
          </a:xfrm>
          <a:prstGeom prst="rect">
            <a:avLst/>
          </a:prstGeom>
          <a:noFill/>
        </p:spPr>
        <p:txBody>
          <a:bodyPr wrap="square" rtlCol="0">
            <a:spAutoFit/>
          </a:bodyPr>
          <a:lstStyle/>
          <a:p>
            <a:r>
              <a:rPr lang="en-US" sz="2000" dirty="0"/>
              <a:t>Delivered by providers in </a:t>
            </a:r>
            <a:endParaRPr lang="en-US" sz="2000" dirty="0" smtClean="0"/>
          </a:p>
          <a:p>
            <a:r>
              <a:rPr lang="en-US" sz="2000" dirty="0" smtClean="0"/>
              <a:t>office-based </a:t>
            </a:r>
            <a:r>
              <a:rPr lang="en-US" sz="2000" dirty="0"/>
              <a:t>practice</a:t>
            </a:r>
          </a:p>
        </p:txBody>
      </p:sp>
      <p:sp>
        <p:nvSpPr>
          <p:cNvPr id="24" name="Rectangle 12"/>
          <p:cNvSpPr>
            <a:spLocks noChangeArrowheads="1"/>
          </p:cNvSpPr>
          <p:nvPr/>
        </p:nvSpPr>
        <p:spPr bwMode="auto">
          <a:xfrm>
            <a:off x="2017230" y="3704933"/>
            <a:ext cx="25623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2800" dirty="0">
                <a:solidFill>
                  <a:srgbClr val="0070C0"/>
                </a:solidFill>
                <a:latin typeface="Calibri" panose="020F0502020204030204" pitchFamily="34" charset="0"/>
              </a:rPr>
              <a:t>Buprenorphine</a:t>
            </a:r>
          </a:p>
        </p:txBody>
      </p:sp>
      <p:sp>
        <p:nvSpPr>
          <p:cNvPr id="25" name="Rectangle 12"/>
          <p:cNvSpPr>
            <a:spLocks noChangeArrowheads="1"/>
          </p:cNvSpPr>
          <p:nvPr/>
        </p:nvSpPr>
        <p:spPr bwMode="auto">
          <a:xfrm>
            <a:off x="2017230" y="2123493"/>
            <a:ext cx="2228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defRPr>
            </a:lvl1pPr>
            <a:lvl2pPr marL="742950" indent="-28575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2pPr>
            <a:lvl3pPr marL="11430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3pPr>
            <a:lvl4pPr marL="16002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4pPr>
            <a:lvl5pPr marL="2057400" indent="-228600" eaLnBrk="0" hangingPunct="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defRPr>
            </a:lvl9pPr>
          </a:lstStyle>
          <a:p>
            <a:pPr>
              <a:spcBef>
                <a:spcPct val="0"/>
              </a:spcBef>
              <a:buClrTx/>
              <a:buFontTx/>
              <a:buNone/>
            </a:pPr>
            <a:r>
              <a:rPr lang="en-US" altLang="en-US" sz="2800" dirty="0">
                <a:solidFill>
                  <a:schemeClr val="tx2">
                    <a:lumMod val="50000"/>
                  </a:schemeClr>
                </a:solidFill>
                <a:latin typeface="Calibri" panose="020F0502020204030204" pitchFamily="34" charset="0"/>
              </a:rPr>
              <a:t>Methadone</a:t>
            </a:r>
          </a:p>
        </p:txBody>
      </p:sp>
    </p:spTree>
    <p:extLst>
      <p:ext uri="{BB962C8B-B14F-4D97-AF65-F5344CB8AC3E}">
        <p14:creationId xmlns:p14="http://schemas.microsoft.com/office/powerpoint/2010/main" val="3591222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984807" y="1271350"/>
            <a:ext cx="5738790" cy="3754962"/>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1">
                    <a:lumMod val="50000"/>
                  </a:schemeClr>
                </a:solidFill>
              </a:rPr>
              <a:t>Nurse care </a:t>
            </a:r>
            <a:r>
              <a:rPr lang="en-US" dirty="0" smtClean="0">
                <a:solidFill>
                  <a:schemeClr val="accent1">
                    <a:lumMod val="50000"/>
                  </a:schemeClr>
                </a:solidFill>
              </a:rPr>
              <a:t>manager helps</a:t>
            </a:r>
          </a:p>
          <a:p>
            <a:r>
              <a:rPr lang="en-US" dirty="0" smtClean="0">
                <a:solidFill>
                  <a:schemeClr val="accent1">
                    <a:lumMod val="50000"/>
                  </a:schemeClr>
                </a:solidFill>
              </a:rPr>
              <a:t>patients and providers</a:t>
            </a:r>
          </a:p>
          <a:p>
            <a:r>
              <a:rPr lang="en-US" dirty="0" smtClean="0">
                <a:solidFill>
                  <a:schemeClr val="accent1">
                    <a:lumMod val="50000"/>
                  </a:schemeClr>
                </a:solidFill>
              </a:rPr>
              <a:t>coordinate care, reduce barriers</a:t>
            </a:r>
          </a:p>
          <a:p>
            <a:r>
              <a:rPr lang="en-US" dirty="0">
                <a:solidFill>
                  <a:schemeClr val="accent1">
                    <a:lumMod val="50000"/>
                  </a:schemeClr>
                </a:solidFill>
              </a:rPr>
              <a:t>a</a:t>
            </a:r>
            <a:r>
              <a:rPr lang="en-US" dirty="0" smtClean="0">
                <a:solidFill>
                  <a:schemeClr val="accent1">
                    <a:lumMod val="50000"/>
                  </a:schemeClr>
                </a:solidFill>
              </a:rPr>
              <a:t>nd, improve overall health</a:t>
            </a:r>
            <a:endParaRPr lang="en-US" dirty="0">
              <a:solidFill>
                <a:schemeClr val="accent1">
                  <a:lumMod val="50000"/>
                </a:schemeClr>
              </a:solidFill>
            </a:endParaRPr>
          </a:p>
          <a:p>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endParaRPr lang="en-US" dirty="0"/>
          </a:p>
        </p:txBody>
      </p:sp>
      <p:sp>
        <p:nvSpPr>
          <p:cNvPr id="3" name="Subtitle 2"/>
          <p:cNvSpPr>
            <a:spLocks noGrp="1"/>
          </p:cNvSpPr>
          <p:nvPr>
            <p:ph type="subTitle" idx="1"/>
          </p:nvPr>
        </p:nvSpPr>
        <p:spPr>
          <a:xfrm>
            <a:off x="850942" y="108608"/>
            <a:ext cx="10502858" cy="1198690"/>
          </a:xfrm>
        </p:spPr>
        <p:txBody>
          <a:bodyPr>
            <a:noAutofit/>
          </a:bodyPr>
          <a:lstStyle/>
          <a:p>
            <a:pPr algn="l"/>
            <a:r>
              <a:rPr lang="en-US" sz="3600" dirty="0" smtClean="0">
                <a:solidFill>
                  <a:srgbClr val="0077C8"/>
                </a:solidFill>
                <a:latin typeface="+mj-lt"/>
              </a:rPr>
              <a:t>How Are </a:t>
            </a:r>
            <a:r>
              <a:rPr lang="en-US" sz="3600" dirty="0">
                <a:solidFill>
                  <a:srgbClr val="0077C8"/>
                </a:solidFill>
                <a:latin typeface="+mj-lt"/>
              </a:rPr>
              <a:t>W</a:t>
            </a:r>
            <a:r>
              <a:rPr lang="en-US" sz="3600" dirty="0" smtClean="0">
                <a:solidFill>
                  <a:srgbClr val="0077C8"/>
                </a:solidFill>
                <a:latin typeface="+mj-lt"/>
              </a:rPr>
              <a:t>e </a:t>
            </a:r>
            <a:r>
              <a:rPr lang="en-US" sz="3600" dirty="0">
                <a:solidFill>
                  <a:srgbClr val="0077C8"/>
                </a:solidFill>
                <a:latin typeface="+mj-lt"/>
              </a:rPr>
              <a:t>A</a:t>
            </a:r>
            <a:r>
              <a:rPr lang="en-US" sz="3600" dirty="0" smtClean="0">
                <a:solidFill>
                  <a:srgbClr val="0077C8"/>
                </a:solidFill>
                <a:latin typeface="+mj-lt"/>
              </a:rPr>
              <a:t>ddressing Access to Treatment?</a:t>
            </a:r>
          </a:p>
          <a:p>
            <a:pPr algn="l"/>
            <a:r>
              <a:rPr lang="en-US" sz="2800" dirty="0" smtClean="0">
                <a:solidFill>
                  <a:srgbClr val="0077C8"/>
                </a:solidFill>
                <a:latin typeface="+mj-lt"/>
              </a:rPr>
              <a:t>Answer: WA State Hub and </a:t>
            </a:r>
            <a:r>
              <a:rPr lang="en-US" sz="2800" dirty="0">
                <a:solidFill>
                  <a:srgbClr val="0077C8"/>
                </a:solidFill>
                <a:latin typeface="+mj-lt"/>
              </a:rPr>
              <a:t>S</a:t>
            </a:r>
            <a:r>
              <a:rPr lang="en-US" sz="2800" dirty="0" smtClean="0">
                <a:solidFill>
                  <a:srgbClr val="0077C8"/>
                </a:solidFill>
                <a:latin typeface="+mj-lt"/>
              </a:rPr>
              <a:t>poke Opioid Treatment Network</a:t>
            </a:r>
            <a:endParaRPr lang="en-US" sz="2800" dirty="0">
              <a:solidFill>
                <a:srgbClr val="0077C8"/>
              </a:solidFill>
              <a:latin typeface="+mj-lt"/>
            </a:endParaRPr>
          </a:p>
        </p:txBody>
      </p:sp>
      <p:sp>
        <p:nvSpPr>
          <p:cNvPr id="6" name="Oval 5"/>
          <p:cNvSpPr/>
          <p:nvPr/>
        </p:nvSpPr>
        <p:spPr>
          <a:xfrm>
            <a:off x="8715640" y="3836563"/>
            <a:ext cx="1366936" cy="1121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Spokes</a:t>
            </a:r>
            <a:r>
              <a:rPr lang="en-US" sz="1200" dirty="0"/>
              <a:t> – Mobile unit</a:t>
            </a:r>
          </a:p>
          <a:p>
            <a:pPr algn="ctr"/>
            <a:r>
              <a:rPr lang="en-US" sz="1100" dirty="0"/>
              <a:t> Treatment Med. Maintenance</a:t>
            </a:r>
          </a:p>
        </p:txBody>
      </p:sp>
      <p:sp>
        <p:nvSpPr>
          <p:cNvPr id="7" name="Oval 6"/>
          <p:cNvSpPr/>
          <p:nvPr/>
        </p:nvSpPr>
        <p:spPr>
          <a:xfrm>
            <a:off x="5810963" y="2923537"/>
            <a:ext cx="1580306" cy="1069676"/>
          </a:xfrm>
          <a:prstGeom prst="ellipse">
            <a:avLst/>
          </a:prstGeom>
          <a:solidFill>
            <a:srgbClr val="509E2F"/>
          </a:solidFill>
          <a:ln>
            <a:solidFill>
              <a:schemeClr val="accent3"/>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Hubs</a:t>
            </a:r>
          </a:p>
          <a:p>
            <a:pPr algn="ctr"/>
            <a:r>
              <a:rPr lang="en-US" sz="1200" dirty="0"/>
              <a:t>Treatment Med.</a:t>
            </a:r>
          </a:p>
          <a:p>
            <a:pPr algn="ctr"/>
            <a:r>
              <a:rPr lang="en-US" sz="1200" dirty="0"/>
              <a:t>Induction &amp; Stabilization</a:t>
            </a:r>
          </a:p>
        </p:txBody>
      </p:sp>
      <p:sp>
        <p:nvSpPr>
          <p:cNvPr id="9" name="Oval 8"/>
          <p:cNvSpPr/>
          <p:nvPr/>
        </p:nvSpPr>
        <p:spPr>
          <a:xfrm>
            <a:off x="8745923" y="1521056"/>
            <a:ext cx="1366936" cy="1121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Spokes - Clinic</a:t>
            </a:r>
          </a:p>
          <a:p>
            <a:pPr algn="ctr"/>
            <a:r>
              <a:rPr lang="en-US" sz="1100" dirty="0"/>
              <a:t> Treatment Med. Maintenance</a:t>
            </a:r>
          </a:p>
        </p:txBody>
      </p:sp>
      <p:sp>
        <p:nvSpPr>
          <p:cNvPr id="11" name="Oval 10"/>
          <p:cNvSpPr/>
          <p:nvPr/>
        </p:nvSpPr>
        <p:spPr>
          <a:xfrm>
            <a:off x="9346476" y="2695310"/>
            <a:ext cx="1366936" cy="1121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Spokes - SES</a:t>
            </a:r>
          </a:p>
          <a:p>
            <a:pPr algn="ctr"/>
            <a:r>
              <a:rPr lang="en-US" sz="1100" dirty="0"/>
              <a:t> Treatment Med. Maintenance</a:t>
            </a:r>
          </a:p>
        </p:txBody>
      </p:sp>
      <p:cxnSp>
        <p:nvCxnSpPr>
          <p:cNvPr id="14" name="Straight Arrow Connector 13"/>
          <p:cNvCxnSpPr>
            <a:stCxn id="7" idx="6"/>
          </p:cNvCxnSpPr>
          <p:nvPr/>
        </p:nvCxnSpPr>
        <p:spPr>
          <a:xfrm flipV="1">
            <a:off x="7496392" y="3256027"/>
            <a:ext cx="1850085" cy="202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7"/>
          </p:cNvCxnSpPr>
          <p:nvPr/>
        </p:nvCxnSpPr>
        <p:spPr>
          <a:xfrm flipV="1">
            <a:off x="7249567" y="2081773"/>
            <a:ext cx="1496357" cy="998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5"/>
            <a:endCxn id="6" idx="2"/>
          </p:cNvCxnSpPr>
          <p:nvPr/>
        </p:nvCxnSpPr>
        <p:spPr>
          <a:xfrm>
            <a:off x="7249566" y="3836564"/>
            <a:ext cx="1466074" cy="560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660596" y="3552516"/>
            <a:ext cx="1884592" cy="100066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REFERRALS FROM</a:t>
            </a:r>
          </a:p>
          <a:p>
            <a:pPr algn="ctr"/>
            <a:r>
              <a:rPr lang="en-US" dirty="0">
                <a:solidFill>
                  <a:schemeClr val="tx1"/>
                </a:solidFill>
              </a:rPr>
              <a:t>Recovery Helpline</a:t>
            </a:r>
          </a:p>
        </p:txBody>
      </p:sp>
      <p:sp>
        <p:nvSpPr>
          <p:cNvPr id="27" name="Rectangle 26"/>
          <p:cNvSpPr/>
          <p:nvPr/>
        </p:nvSpPr>
        <p:spPr>
          <a:xfrm>
            <a:off x="2660596" y="2166210"/>
            <a:ext cx="1884592" cy="100066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REFERRALS FROM</a:t>
            </a:r>
          </a:p>
          <a:p>
            <a:pPr algn="ctr"/>
            <a:r>
              <a:rPr lang="en-US" dirty="0">
                <a:solidFill>
                  <a:schemeClr val="tx1"/>
                </a:solidFill>
              </a:rPr>
              <a:t>Community outreach staff</a:t>
            </a:r>
          </a:p>
        </p:txBody>
      </p:sp>
      <p:cxnSp>
        <p:nvCxnSpPr>
          <p:cNvPr id="29" name="Straight Arrow Connector 28"/>
          <p:cNvCxnSpPr>
            <a:stCxn id="26" idx="3"/>
            <a:endCxn id="7" idx="3"/>
          </p:cNvCxnSpPr>
          <p:nvPr/>
        </p:nvCxnSpPr>
        <p:spPr>
          <a:xfrm flipV="1">
            <a:off x="4670550" y="3836564"/>
            <a:ext cx="1387239" cy="216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a:endCxn id="7" idx="1"/>
          </p:cNvCxnSpPr>
          <p:nvPr/>
        </p:nvCxnSpPr>
        <p:spPr>
          <a:xfrm>
            <a:off x="4670550" y="2666543"/>
            <a:ext cx="1387239" cy="413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660594" y="5775435"/>
            <a:ext cx="7763712" cy="4733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Care navigation- ongoing</a:t>
            </a:r>
          </a:p>
        </p:txBody>
      </p:sp>
      <p:sp>
        <p:nvSpPr>
          <p:cNvPr id="56" name="Rectangle 55"/>
          <p:cNvSpPr/>
          <p:nvPr/>
        </p:nvSpPr>
        <p:spPr>
          <a:xfrm>
            <a:off x="2660594" y="5177568"/>
            <a:ext cx="7763712" cy="47335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Treatment decision </a:t>
            </a:r>
            <a:r>
              <a:rPr lang="en-US" dirty="0" smtClean="0"/>
              <a:t>making- ongoing</a:t>
            </a:r>
            <a:endParaRPr lang="en-US" dirty="0"/>
          </a:p>
        </p:txBody>
      </p:sp>
      <p:sp>
        <p:nvSpPr>
          <p:cNvPr id="58" name="TextBox 57"/>
          <p:cNvSpPr txBox="1"/>
          <p:nvPr/>
        </p:nvSpPr>
        <p:spPr>
          <a:xfrm>
            <a:off x="9134946" y="6312705"/>
            <a:ext cx="2083611" cy="400110"/>
          </a:xfrm>
          <a:prstGeom prst="rect">
            <a:avLst/>
          </a:prstGeom>
          <a:noFill/>
        </p:spPr>
        <p:txBody>
          <a:bodyPr wrap="square" rtlCol="0">
            <a:spAutoFit/>
          </a:bodyPr>
          <a:lstStyle/>
          <a:p>
            <a:r>
              <a:rPr lang="en-US" sz="1000" dirty="0"/>
              <a:t>Caleb Banta-Green </a:t>
            </a:r>
            <a:r>
              <a:rPr lang="en-US" sz="1000" dirty="0">
                <a:hlinkClick r:id="rId3"/>
              </a:rPr>
              <a:t>calebbg@uw.edu</a:t>
            </a:r>
            <a:r>
              <a:rPr lang="en-US" sz="1000" dirty="0"/>
              <a:t>  </a:t>
            </a:r>
            <a:r>
              <a:rPr lang="en-US" sz="1000" dirty="0" smtClean="0"/>
              <a:t>09/12/17, adapted</a:t>
            </a:r>
            <a:endParaRPr lang="en-US" sz="1000" dirty="0"/>
          </a:p>
        </p:txBody>
      </p:sp>
      <p:pic>
        <p:nvPicPr>
          <p:cNvPr id="60" name="Picture 59" descr="G:\Library\Logos\_NEW ADAI LOGOS 2015\UW ADAI logo with added padding.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270" y="6145152"/>
            <a:ext cx="1227721" cy="475232"/>
          </a:xfrm>
          <a:prstGeom prst="rect">
            <a:avLst/>
          </a:prstGeom>
          <a:noFill/>
          <a:ln>
            <a:noFill/>
          </a:ln>
        </p:spPr>
      </p:pic>
      <p:sp>
        <p:nvSpPr>
          <p:cNvPr id="2" name="Oval 1"/>
          <p:cNvSpPr/>
          <p:nvPr/>
        </p:nvSpPr>
        <p:spPr>
          <a:xfrm>
            <a:off x="154450" y="2166210"/>
            <a:ext cx="2324185" cy="2239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Priority populations: Pregnant and parenting women &amp;  justice involved</a:t>
            </a:r>
            <a:endParaRPr lang="en-US" dirty="0"/>
          </a:p>
        </p:txBody>
      </p:sp>
    </p:spTree>
    <p:extLst>
      <p:ext uri="{BB962C8B-B14F-4D97-AF65-F5344CB8AC3E}">
        <p14:creationId xmlns:p14="http://schemas.microsoft.com/office/powerpoint/2010/main" val="2195122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674" y="808808"/>
            <a:ext cx="3349273" cy="5293757"/>
          </a:xfrm>
          <a:prstGeom prst="rect">
            <a:avLst/>
          </a:prstGeom>
          <a:gradFill>
            <a:gsLst>
              <a:gs pos="0">
                <a:srgbClr val="B1C4CF"/>
              </a:gs>
              <a:gs pos="50000">
                <a:srgbClr val="B1C4CF"/>
              </a:gs>
              <a:gs pos="100000">
                <a:srgbClr val="B1C4CF"/>
              </a:gs>
            </a:gsLst>
          </a:gradFill>
          <a:ln>
            <a:solidFill>
              <a:schemeClr val="tx1"/>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457200" indent="-457200">
              <a:buFont typeface="Arial" panose="020B0604020202020204" pitchFamily="34" charset="0"/>
              <a:buChar char="•"/>
            </a:pPr>
            <a:r>
              <a:rPr lang="en-US" sz="2600" dirty="0" smtClean="0"/>
              <a:t>Federal required metrics show that our Hub and Spoke Opioid Treatment Networks are outperforming goals.</a:t>
            </a:r>
          </a:p>
          <a:p>
            <a:pPr marL="457200" indent="-457200">
              <a:buFont typeface="Arial" panose="020B0604020202020204" pitchFamily="34" charset="0"/>
              <a:buChar char="•"/>
            </a:pPr>
            <a:r>
              <a:rPr lang="en-US" sz="2600" dirty="0" smtClean="0"/>
              <a:t>Over 3,221 people in treatment</a:t>
            </a:r>
          </a:p>
          <a:p>
            <a:pPr marL="457200" indent="-457200">
              <a:buFont typeface="Arial" panose="020B0604020202020204" pitchFamily="34" charset="0"/>
              <a:buChar char="•"/>
            </a:pPr>
            <a:r>
              <a:rPr lang="en-US" sz="2600" dirty="0" smtClean="0"/>
              <a:t>Proof of concept proven – we must expand statewide</a:t>
            </a:r>
          </a:p>
          <a:p>
            <a:pPr marL="457200" indent="-457200">
              <a:buFont typeface="Arial" panose="020B0604020202020204" pitchFamily="34" charset="0"/>
              <a:buChar char="•"/>
            </a:pPr>
            <a:r>
              <a:rPr lang="en-US" sz="2600" dirty="0" smtClean="0"/>
              <a:t>Full report available</a:t>
            </a:r>
          </a:p>
        </p:txBody>
      </p:sp>
      <p:pic>
        <p:nvPicPr>
          <p:cNvPr id="9" name="Picture 8"/>
          <p:cNvPicPr>
            <a:picLocks noChangeAspect="1"/>
          </p:cNvPicPr>
          <p:nvPr/>
        </p:nvPicPr>
        <p:blipFill>
          <a:blip r:embed="rId3"/>
          <a:stretch>
            <a:fillRect/>
          </a:stretch>
        </p:blipFill>
        <p:spPr>
          <a:xfrm>
            <a:off x="3519376" y="138224"/>
            <a:ext cx="8585107" cy="6599298"/>
          </a:xfrm>
          <a:prstGeom prst="rect">
            <a:avLst/>
          </a:prstGeom>
        </p:spPr>
      </p:pic>
    </p:spTree>
    <p:extLst>
      <p:ext uri="{BB962C8B-B14F-4D97-AF65-F5344CB8AC3E}">
        <p14:creationId xmlns:p14="http://schemas.microsoft.com/office/powerpoint/2010/main" val="1882686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Overview</a:t>
            </a:r>
            <a:endParaRPr lang="en-US" dirty="0"/>
          </a:p>
        </p:txBody>
      </p:sp>
      <p:sp>
        <p:nvSpPr>
          <p:cNvPr id="3" name="Subtitle 2"/>
          <p:cNvSpPr>
            <a:spLocks noGrp="1"/>
          </p:cNvSpPr>
          <p:nvPr>
            <p:ph type="subTitle" idx="1"/>
          </p:nvPr>
        </p:nvSpPr>
        <p:spPr>
          <a:xfrm>
            <a:off x="749299" y="4953000"/>
            <a:ext cx="10199437" cy="1587500"/>
          </a:xfrm>
        </p:spPr>
        <p:txBody>
          <a:bodyPr/>
          <a:lstStyle/>
          <a:p>
            <a:pPr algn="l">
              <a:lnSpc>
                <a:spcPct val="70000"/>
              </a:lnSpc>
            </a:pPr>
            <a:r>
              <a:rPr lang="en-US" b="1" dirty="0" smtClean="0"/>
              <a:t>Jason McGill			Caleb Banta-Green</a:t>
            </a:r>
          </a:p>
          <a:p>
            <a:pPr algn="l">
              <a:lnSpc>
                <a:spcPct val="70000"/>
              </a:lnSpc>
            </a:pPr>
            <a:r>
              <a:rPr lang="en-US" dirty="0" smtClean="0"/>
              <a:t>Senior Policy Advisor		Interim Director and Principal Research Scientist</a:t>
            </a:r>
          </a:p>
          <a:p>
            <a:pPr algn="l">
              <a:lnSpc>
                <a:spcPct val="70000"/>
              </a:lnSpc>
            </a:pPr>
            <a:r>
              <a:rPr lang="en-US" dirty="0" smtClean="0"/>
              <a:t>Governor’s Office		UW ADAI</a:t>
            </a:r>
          </a:p>
          <a:p>
            <a:endParaRPr lang="en-US" dirty="0"/>
          </a:p>
        </p:txBody>
      </p:sp>
    </p:spTree>
    <p:extLst>
      <p:ext uri="{BB962C8B-B14F-4D97-AF65-F5344CB8AC3E}">
        <p14:creationId xmlns:p14="http://schemas.microsoft.com/office/powerpoint/2010/main" val="1045835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2"/>
          <a:stretch>
            <a:fillRect/>
          </a:stretch>
        </p:blipFill>
        <p:spPr>
          <a:xfrm>
            <a:off x="0" y="-5679"/>
            <a:ext cx="6772890" cy="6863679"/>
          </a:xfrm>
          <a:prstGeom prst="rect">
            <a:avLst/>
          </a:prstGeom>
        </p:spPr>
      </p:pic>
      <p:sp>
        <p:nvSpPr>
          <p:cNvPr id="3" name="Content Placeholder 2"/>
          <p:cNvSpPr>
            <a:spLocks noGrp="1"/>
          </p:cNvSpPr>
          <p:nvPr>
            <p:ph idx="4294967295"/>
          </p:nvPr>
        </p:nvSpPr>
        <p:spPr>
          <a:xfrm>
            <a:off x="6772890" y="775660"/>
            <a:ext cx="5416550" cy="6289675"/>
          </a:xfrm>
          <a:ln>
            <a:solidFill>
              <a:schemeClr val="bg1"/>
            </a:solidFill>
          </a:ln>
        </p:spPr>
        <p:txBody>
          <a:bodyPr>
            <a:normAutofit lnSpcReduction="10000"/>
          </a:bodyPr>
          <a:lstStyle/>
          <a:p>
            <a:r>
              <a:rPr lang="en-US" sz="3000" b="1" dirty="0" smtClean="0"/>
              <a:t>Legislature expanded Hub </a:t>
            </a:r>
            <a:r>
              <a:rPr lang="en-US" sz="3000" b="1" dirty="0"/>
              <a:t>and </a:t>
            </a:r>
            <a:r>
              <a:rPr lang="en-US" sz="3000" b="1" dirty="0" smtClean="0"/>
              <a:t>Spoke Opioid Treatment Networks </a:t>
            </a:r>
            <a:r>
              <a:rPr lang="en-US" sz="3000" b="1" u="sng" dirty="0" smtClean="0"/>
              <a:t>to Cover Entire State</a:t>
            </a:r>
            <a:endParaRPr lang="en-US" sz="3000" u="sng" dirty="0"/>
          </a:p>
          <a:p>
            <a:pPr lvl="0"/>
            <a:r>
              <a:rPr lang="en-US" sz="3000" dirty="0" smtClean="0"/>
              <a:t>Contracts are near final for </a:t>
            </a:r>
            <a:r>
              <a:rPr lang="en-US" sz="3000" dirty="0"/>
              <a:t>5</a:t>
            </a:r>
            <a:r>
              <a:rPr lang="en-US" sz="3000" dirty="0" smtClean="0"/>
              <a:t> </a:t>
            </a:r>
            <a:r>
              <a:rPr lang="en-US" sz="3000" dirty="0"/>
              <a:t>new </a:t>
            </a:r>
            <a:r>
              <a:rPr lang="en-US" sz="3000" dirty="0" smtClean="0"/>
              <a:t>Hubs, each with </a:t>
            </a:r>
            <a:r>
              <a:rPr lang="en-US" sz="3000" dirty="0"/>
              <a:t>a minimum of </a:t>
            </a:r>
            <a:r>
              <a:rPr lang="en-US" sz="3000" dirty="0" smtClean="0"/>
              <a:t>5 spokes</a:t>
            </a:r>
          </a:p>
          <a:p>
            <a:pPr lvl="0"/>
            <a:r>
              <a:rPr lang="en-US" sz="3000" dirty="0" smtClean="0"/>
              <a:t>New Hubs include:</a:t>
            </a:r>
            <a:endParaRPr lang="en-US" sz="3000" dirty="0"/>
          </a:p>
          <a:p>
            <a:pPr lvl="1"/>
            <a:r>
              <a:rPr lang="en-US" sz="2600" dirty="0"/>
              <a:t>Comprehensive </a:t>
            </a:r>
            <a:r>
              <a:rPr lang="en-US" sz="2600" dirty="0" smtClean="0"/>
              <a:t>Healthcare – </a:t>
            </a:r>
            <a:r>
              <a:rPr lang="en-US" sz="2600" b="1" dirty="0" smtClean="0"/>
              <a:t>Yakima</a:t>
            </a:r>
            <a:endParaRPr lang="en-US" sz="2600" b="1" dirty="0"/>
          </a:p>
          <a:p>
            <a:pPr lvl="1"/>
            <a:r>
              <a:rPr lang="en-US" sz="2600" dirty="0"/>
              <a:t>Ideal </a:t>
            </a:r>
            <a:r>
              <a:rPr lang="en-US" sz="2600" dirty="0" smtClean="0"/>
              <a:t>Option – </a:t>
            </a:r>
            <a:r>
              <a:rPr lang="en-US" sz="2600" b="1" dirty="0" smtClean="0"/>
              <a:t>Everett</a:t>
            </a:r>
            <a:r>
              <a:rPr lang="en-US" sz="2600" dirty="0" smtClean="0"/>
              <a:t> </a:t>
            </a:r>
            <a:endParaRPr lang="en-US" sz="2600" dirty="0"/>
          </a:p>
          <a:p>
            <a:pPr lvl="1"/>
            <a:r>
              <a:rPr lang="en-US" sz="2600" dirty="0"/>
              <a:t>MultiCare Health </a:t>
            </a:r>
            <a:r>
              <a:rPr lang="en-US" sz="2600" dirty="0" smtClean="0"/>
              <a:t>System – </a:t>
            </a:r>
            <a:r>
              <a:rPr lang="en-US" sz="2600" b="1" dirty="0"/>
              <a:t>Spokane</a:t>
            </a:r>
            <a:r>
              <a:rPr lang="en-US" sz="2600" dirty="0"/>
              <a:t> </a:t>
            </a:r>
          </a:p>
          <a:p>
            <a:pPr lvl="1"/>
            <a:r>
              <a:rPr lang="en-US" sz="2600" dirty="0"/>
              <a:t>Olympic Peninsula Health </a:t>
            </a:r>
            <a:r>
              <a:rPr lang="en-US" sz="2600" dirty="0" smtClean="0"/>
              <a:t>Services – </a:t>
            </a:r>
            <a:r>
              <a:rPr lang="en-US" sz="2600" b="1" dirty="0" smtClean="0"/>
              <a:t>Port </a:t>
            </a:r>
            <a:r>
              <a:rPr lang="en-US" sz="2600" b="1" dirty="0"/>
              <a:t>Hadlock </a:t>
            </a:r>
          </a:p>
          <a:p>
            <a:pPr lvl="1"/>
            <a:r>
              <a:rPr lang="en-US" sz="2600" dirty="0"/>
              <a:t>Providence NE Washington Medical </a:t>
            </a:r>
            <a:r>
              <a:rPr lang="en-US" sz="2600" dirty="0" smtClean="0"/>
              <a:t>Group – </a:t>
            </a:r>
            <a:r>
              <a:rPr lang="en-US" sz="2600" b="1" dirty="0" smtClean="0"/>
              <a:t>Colville</a:t>
            </a:r>
            <a:endParaRPr lang="en-US" sz="2600" b="1" dirty="0"/>
          </a:p>
        </p:txBody>
      </p:sp>
      <p:sp>
        <p:nvSpPr>
          <p:cNvPr id="68" name="TextBox 67"/>
          <p:cNvSpPr txBox="1"/>
          <p:nvPr/>
        </p:nvSpPr>
        <p:spPr>
          <a:xfrm>
            <a:off x="5624944" y="0"/>
            <a:ext cx="899285" cy="369332"/>
          </a:xfrm>
          <a:prstGeom prst="rect">
            <a:avLst/>
          </a:prstGeom>
          <a:noFill/>
        </p:spPr>
        <p:txBody>
          <a:bodyPr wrap="none" rtlCol="0">
            <a:spAutoFit/>
          </a:bodyPr>
          <a:lstStyle/>
          <a:p>
            <a:r>
              <a:rPr lang="en-US" b="1" i="1" dirty="0" smtClean="0"/>
              <a:t>Current</a:t>
            </a:r>
            <a:endParaRPr lang="en-US" b="1" i="1" dirty="0"/>
          </a:p>
        </p:txBody>
      </p:sp>
      <p:sp>
        <p:nvSpPr>
          <p:cNvPr id="69" name="TextBox 68"/>
          <p:cNvSpPr txBox="1"/>
          <p:nvPr/>
        </p:nvSpPr>
        <p:spPr>
          <a:xfrm>
            <a:off x="6772890" y="138499"/>
            <a:ext cx="2373920" cy="461665"/>
          </a:xfrm>
          <a:prstGeom prst="rect">
            <a:avLst/>
          </a:prstGeom>
          <a:noFill/>
        </p:spPr>
        <p:txBody>
          <a:bodyPr wrap="none" rtlCol="0">
            <a:spAutoFit/>
          </a:bodyPr>
          <a:lstStyle/>
          <a:p>
            <a:r>
              <a:rPr lang="en-US" sz="2400" i="1" dirty="0" smtClean="0"/>
              <a:t>Future expansion</a:t>
            </a:r>
            <a:endParaRPr lang="en-US" sz="2400" i="1" dirty="0"/>
          </a:p>
        </p:txBody>
      </p:sp>
    </p:spTree>
    <p:extLst>
      <p:ext uri="{BB962C8B-B14F-4D97-AF65-F5344CB8AC3E}">
        <p14:creationId xmlns:p14="http://schemas.microsoft.com/office/powerpoint/2010/main" val="36581209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5856" y="364981"/>
            <a:ext cx="10681935" cy="6151889"/>
          </a:xfrm>
          <a:prstGeom prst="rect">
            <a:avLst/>
          </a:prstGeom>
        </p:spPr>
      </p:pic>
    </p:spTree>
    <p:extLst>
      <p:ext uri="{BB962C8B-B14F-4D97-AF65-F5344CB8AC3E}">
        <p14:creationId xmlns:p14="http://schemas.microsoft.com/office/powerpoint/2010/main" val="2203944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8021" y="131276"/>
            <a:ext cx="9421755" cy="6658823"/>
          </a:xfrm>
          <a:prstGeom prst="rect">
            <a:avLst/>
          </a:prstGeom>
        </p:spPr>
      </p:pic>
    </p:spTree>
    <p:extLst>
      <p:ext uri="{BB962C8B-B14F-4D97-AF65-F5344CB8AC3E}">
        <p14:creationId xmlns:p14="http://schemas.microsoft.com/office/powerpoint/2010/main" val="3371504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0751" y="-132348"/>
            <a:ext cx="9463289" cy="7188034"/>
          </a:xfrm>
          <a:prstGeom prst="rect">
            <a:avLst/>
          </a:prstGeom>
        </p:spPr>
      </p:pic>
    </p:spTree>
    <p:extLst>
      <p:ext uri="{BB962C8B-B14F-4D97-AF65-F5344CB8AC3E}">
        <p14:creationId xmlns:p14="http://schemas.microsoft.com/office/powerpoint/2010/main" val="3833505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Notable Work</a:t>
            </a:r>
            <a:endParaRPr lang="en-US" dirty="0"/>
          </a:p>
        </p:txBody>
      </p:sp>
      <p:sp>
        <p:nvSpPr>
          <p:cNvPr id="3" name="Content Placeholder 2"/>
          <p:cNvSpPr>
            <a:spLocks noGrp="1"/>
          </p:cNvSpPr>
          <p:nvPr>
            <p:ph idx="1"/>
          </p:nvPr>
        </p:nvSpPr>
        <p:spPr/>
        <p:txBody>
          <a:bodyPr>
            <a:normAutofit fontScale="85000" lnSpcReduction="20000"/>
          </a:bodyPr>
          <a:lstStyle/>
          <a:p>
            <a:pPr>
              <a:buFont typeface="Arial" panose="020B0604020202020204" pitchFamily="34" charset="0"/>
              <a:buChar char="•"/>
            </a:pPr>
            <a:r>
              <a:rPr lang="en-US" sz="2400" dirty="0" smtClean="0"/>
              <a:t>Legislature funded </a:t>
            </a:r>
            <a:r>
              <a:rPr lang="en-US" sz="2400" dirty="0"/>
              <a:t>r</a:t>
            </a:r>
            <a:r>
              <a:rPr lang="en-US" sz="2400" dirty="0" smtClean="0"/>
              <a:t>ecovery </a:t>
            </a:r>
            <a:r>
              <a:rPr lang="en-US" sz="2400" dirty="0"/>
              <a:t>h</a:t>
            </a:r>
            <a:r>
              <a:rPr lang="en-US" sz="2400" dirty="0" smtClean="0"/>
              <a:t>elpline </a:t>
            </a:r>
            <a:r>
              <a:rPr lang="en-US" sz="2400" dirty="0"/>
              <a:t>i</a:t>
            </a:r>
            <a:r>
              <a:rPr lang="en-US" sz="2400" dirty="0" smtClean="0"/>
              <a:t>mprovements </a:t>
            </a:r>
            <a:r>
              <a:rPr lang="en-US" sz="2400" dirty="0"/>
              <a:t>to </a:t>
            </a:r>
            <a:r>
              <a:rPr lang="en-US" sz="2400" dirty="0" smtClean="0"/>
              <a:t>track MAT provider </a:t>
            </a:r>
            <a:r>
              <a:rPr lang="en-US" sz="2400" dirty="0"/>
              <a:t>c</a:t>
            </a:r>
            <a:r>
              <a:rPr lang="en-US" sz="2400" dirty="0" smtClean="0"/>
              <a:t>apacity </a:t>
            </a:r>
            <a:br>
              <a:rPr lang="en-US" sz="2400" dirty="0" smtClean="0"/>
            </a:br>
            <a:r>
              <a:rPr lang="en-US" sz="2400" dirty="0" smtClean="0"/>
              <a:t>~Real time with 2-1-1 system (operational ~December 2018)</a:t>
            </a:r>
          </a:p>
          <a:p>
            <a:pPr lvl="1">
              <a:buFont typeface="Arial" panose="020B0604020202020204" pitchFamily="34" charset="0"/>
              <a:buChar char="•"/>
            </a:pPr>
            <a:r>
              <a:rPr lang="en-US" sz="2200" b="1" dirty="0" smtClean="0">
                <a:effectLst/>
              </a:rPr>
              <a:t>FYI: For help with addiction, contact the Washington Recovery Helpline at 1–866–789–1511 or visit </a:t>
            </a:r>
            <a:r>
              <a:rPr lang="en-US" sz="2200" b="1" dirty="0" smtClean="0">
                <a:effectLst/>
                <a:hlinkClick r:id="rId2"/>
              </a:rPr>
              <a:t>https://www.warecoveryhelpline.org/</a:t>
            </a:r>
            <a:endParaRPr lang="en-US" sz="2200" b="1" dirty="0" smtClean="0">
              <a:effectLst/>
            </a:endParaRPr>
          </a:p>
          <a:p>
            <a:pPr>
              <a:buFont typeface="Arial" panose="020B0604020202020204" pitchFamily="34" charset="0"/>
              <a:buChar char="•"/>
            </a:pPr>
            <a:r>
              <a:rPr lang="en-US" sz="2400" dirty="0" smtClean="0"/>
              <a:t>Statewide multi-media </a:t>
            </a:r>
            <a:r>
              <a:rPr lang="en-US" sz="2400" dirty="0"/>
              <a:t>c</a:t>
            </a:r>
            <a:r>
              <a:rPr lang="en-US" sz="2400" dirty="0" smtClean="0"/>
              <a:t>ampaign </a:t>
            </a:r>
            <a:r>
              <a:rPr lang="en-US" sz="2400" dirty="0"/>
              <a:t>to promote the helpline </a:t>
            </a:r>
            <a:r>
              <a:rPr lang="en-US" sz="2400" dirty="0" smtClean="0"/>
              <a:t>(January 2019)</a:t>
            </a:r>
            <a:endParaRPr lang="en-US" sz="2400" dirty="0"/>
          </a:p>
          <a:p>
            <a:pPr>
              <a:buFont typeface="Arial" panose="020B0604020202020204" pitchFamily="34" charset="0"/>
              <a:buChar char="•"/>
            </a:pPr>
            <a:r>
              <a:rPr lang="en-US" sz="2400" dirty="0"/>
              <a:t>Grant program for </a:t>
            </a:r>
            <a:r>
              <a:rPr lang="en-US" sz="2400" dirty="0" smtClean="0"/>
              <a:t>Tribal-specific </a:t>
            </a:r>
            <a:r>
              <a:rPr lang="en-US" sz="2400" dirty="0"/>
              <a:t>strategies to </a:t>
            </a:r>
            <a:r>
              <a:rPr lang="en-US" sz="2400" dirty="0" smtClean="0"/>
              <a:t>treatment </a:t>
            </a:r>
            <a:r>
              <a:rPr lang="en-US" sz="2400" dirty="0"/>
              <a:t>and </a:t>
            </a:r>
            <a:r>
              <a:rPr lang="en-US" sz="2400" dirty="0" smtClean="0"/>
              <a:t>prevention</a:t>
            </a:r>
            <a:endParaRPr lang="en-US" sz="2400" dirty="0"/>
          </a:p>
          <a:p>
            <a:pPr>
              <a:buFont typeface="Arial" panose="020B0604020202020204" pitchFamily="34" charset="0"/>
              <a:buChar char="•"/>
            </a:pPr>
            <a:r>
              <a:rPr lang="en-US" sz="2400" dirty="0"/>
              <a:t>Drug </a:t>
            </a:r>
            <a:r>
              <a:rPr lang="en-US" sz="2400" dirty="0" smtClean="0"/>
              <a:t>take-back </a:t>
            </a:r>
            <a:r>
              <a:rPr lang="en-US" sz="2400" dirty="0"/>
              <a:t>program public messaging and supports </a:t>
            </a:r>
            <a:endParaRPr lang="en-US" sz="2400" dirty="0" smtClean="0"/>
          </a:p>
          <a:p>
            <a:pPr>
              <a:buFont typeface="Arial" panose="020B0604020202020204" pitchFamily="34" charset="0"/>
              <a:buChar char="•"/>
            </a:pPr>
            <a:r>
              <a:rPr lang="en-US" sz="2400" dirty="0" smtClean="0"/>
              <a:t>Youth </a:t>
            </a:r>
            <a:r>
              <a:rPr lang="en-US" sz="2400" dirty="0"/>
              <a:t>drug prevention </a:t>
            </a:r>
            <a:r>
              <a:rPr lang="en-US" sz="2400" dirty="0" smtClean="0"/>
              <a:t>funding in schools/high </a:t>
            </a:r>
            <a:r>
              <a:rPr lang="en-US" sz="2400" dirty="0"/>
              <a:t>need </a:t>
            </a:r>
            <a:r>
              <a:rPr lang="en-US" sz="2400" dirty="0" smtClean="0"/>
              <a:t>areas</a:t>
            </a:r>
            <a:endParaRPr lang="en-US" sz="2400" dirty="0"/>
          </a:p>
          <a:p>
            <a:pPr>
              <a:buFont typeface="Arial" panose="020B0604020202020204" pitchFamily="34" charset="0"/>
              <a:buChar char="•"/>
            </a:pPr>
            <a:r>
              <a:rPr lang="en-US" sz="2400" dirty="0"/>
              <a:t>Substance use disorder peer support counseling </a:t>
            </a:r>
            <a:r>
              <a:rPr lang="en-US" sz="2400" dirty="0" smtClean="0"/>
              <a:t>and recovery services </a:t>
            </a:r>
          </a:p>
          <a:p>
            <a:pPr>
              <a:buFont typeface="Arial" panose="020B0604020202020204" pitchFamily="34" charset="0"/>
              <a:buChar char="•"/>
            </a:pPr>
            <a:r>
              <a:rPr lang="en-US" sz="2400" dirty="0" smtClean="0"/>
              <a:t>Statewide </a:t>
            </a:r>
            <a:r>
              <a:rPr lang="en-US" sz="2400" dirty="0"/>
              <a:t>electronic emergency </a:t>
            </a:r>
            <a:r>
              <a:rPr lang="en-US" sz="2400" dirty="0" smtClean="0"/>
              <a:t>(EMS) data </a:t>
            </a:r>
            <a:r>
              <a:rPr lang="en-US" sz="2400" dirty="0"/>
              <a:t>system to report overdoses and near </a:t>
            </a:r>
            <a:r>
              <a:rPr lang="en-US" sz="2400" dirty="0" smtClean="0"/>
              <a:t>overdoses, and to connect with peer recovery</a:t>
            </a:r>
          </a:p>
          <a:p>
            <a:pPr>
              <a:buFont typeface="Arial" panose="020B0604020202020204" pitchFamily="34" charset="0"/>
              <a:buChar char="•"/>
            </a:pPr>
            <a:r>
              <a:rPr lang="en-US" sz="2400" dirty="0" smtClean="0"/>
              <a:t>Prescription </a:t>
            </a:r>
            <a:r>
              <a:rPr lang="en-US" sz="2400" dirty="0"/>
              <a:t>Monitoring Program </a:t>
            </a:r>
            <a:r>
              <a:rPr lang="en-US" sz="2400" dirty="0" smtClean="0"/>
              <a:t>improvements to </a:t>
            </a:r>
            <a:r>
              <a:rPr lang="en-US" sz="2400" dirty="0"/>
              <a:t>integrate with </a:t>
            </a:r>
            <a:r>
              <a:rPr lang="en-US" sz="2400" dirty="0" smtClean="0"/>
              <a:t>electronic </a:t>
            </a:r>
            <a:r>
              <a:rPr lang="en-US" sz="2400" dirty="0"/>
              <a:t>health </a:t>
            </a:r>
            <a:r>
              <a:rPr lang="en-US" sz="2400" dirty="0" smtClean="0"/>
              <a:t>systems and provider feedback reports</a:t>
            </a:r>
          </a:p>
          <a:p>
            <a:pPr>
              <a:buFont typeface="Arial" panose="020B0604020202020204" pitchFamily="34" charset="0"/>
              <a:buChar char="•"/>
            </a:pPr>
            <a:r>
              <a:rPr lang="en-US" sz="2400" dirty="0" smtClean="0"/>
              <a:t>County pilot program </a:t>
            </a:r>
            <a:r>
              <a:rPr lang="en-US" sz="2400" dirty="0"/>
              <a:t>for </a:t>
            </a:r>
            <a:r>
              <a:rPr lang="en-US" sz="2400" dirty="0" smtClean="0"/>
              <a:t>substance use disorder diversion </a:t>
            </a:r>
            <a:r>
              <a:rPr lang="en-US" sz="2400" dirty="0"/>
              <a:t>from the criminal justice </a:t>
            </a:r>
            <a:r>
              <a:rPr lang="en-US" sz="2400" dirty="0" smtClean="0"/>
              <a:t>system</a:t>
            </a:r>
            <a:endParaRPr lang="en-US" sz="2400" dirty="0"/>
          </a:p>
        </p:txBody>
      </p:sp>
    </p:spTree>
    <p:extLst>
      <p:ext uri="{BB962C8B-B14F-4D97-AF65-F5344CB8AC3E}">
        <p14:creationId xmlns:p14="http://schemas.microsoft.com/office/powerpoint/2010/main" val="12259272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0"/>
            <a:ext cx="10515600" cy="981777"/>
          </a:xfrm>
        </p:spPr>
        <p:txBody>
          <a:bodyPr/>
          <a:lstStyle/>
          <a:p>
            <a:r>
              <a:rPr lang="en-US" dirty="0" smtClean="0"/>
              <a:t>Purdue and other actions underway</a:t>
            </a:r>
            <a:endParaRPr lang="en-US" dirty="0"/>
          </a:p>
        </p:txBody>
      </p:sp>
      <p:sp>
        <p:nvSpPr>
          <p:cNvPr id="5" name="Slide Number Placeholder 4"/>
          <p:cNvSpPr>
            <a:spLocks noGrp="1"/>
          </p:cNvSpPr>
          <p:nvPr>
            <p:ph type="sldNum" sz="quarter" idx="12"/>
          </p:nvPr>
        </p:nvSpPr>
        <p:spPr/>
        <p:txBody>
          <a:bodyPr/>
          <a:lstStyle/>
          <a:p>
            <a:fld id="{C4AC82D5-0E68-450C-B7B4-7B423F878A78}" type="slidenum">
              <a:rPr lang="en-US" smtClean="0"/>
              <a:t>35</a:t>
            </a:fld>
            <a:endParaRPr lang="en-US" dirty="0"/>
          </a:p>
        </p:txBody>
      </p:sp>
      <p:graphicFrame>
        <p:nvGraphicFramePr>
          <p:cNvPr id="14" name="Content Placeholder 13"/>
          <p:cNvGraphicFramePr>
            <a:graphicFrameLocks noGrp="1"/>
          </p:cNvGraphicFramePr>
          <p:nvPr>
            <p:ph idx="1"/>
            <p:extLst/>
          </p:nvPr>
        </p:nvGraphicFramePr>
        <p:xfrm>
          <a:off x="6358290" y="858466"/>
          <a:ext cx="4705950" cy="5616556"/>
        </p:xfrm>
        <a:graphic>
          <a:graphicData uri="http://schemas.openxmlformats.org/drawingml/2006/table">
            <a:tbl>
              <a:tblPr firstRow="1" firstCol="1" bandRow="1">
                <a:tableStyleId>{5C22544A-7EE6-4342-B048-85BDC9FD1C3A}</a:tableStyleId>
              </a:tblPr>
              <a:tblGrid>
                <a:gridCol w="1062392">
                  <a:extLst>
                    <a:ext uri="{9D8B030D-6E8A-4147-A177-3AD203B41FA5}">
                      <a16:colId xmlns:a16="http://schemas.microsoft.com/office/drawing/2014/main" xmlns="" val="1450042545"/>
                    </a:ext>
                  </a:extLst>
                </a:gridCol>
                <a:gridCol w="2188795">
                  <a:extLst>
                    <a:ext uri="{9D8B030D-6E8A-4147-A177-3AD203B41FA5}">
                      <a16:colId xmlns:a16="http://schemas.microsoft.com/office/drawing/2014/main" xmlns="" val="3326214481"/>
                    </a:ext>
                  </a:extLst>
                </a:gridCol>
                <a:gridCol w="1454763">
                  <a:extLst>
                    <a:ext uri="{9D8B030D-6E8A-4147-A177-3AD203B41FA5}">
                      <a16:colId xmlns:a16="http://schemas.microsoft.com/office/drawing/2014/main" xmlns="" val="2914697803"/>
                    </a:ext>
                  </a:extLst>
                </a:gridCol>
              </a:tblGrid>
              <a:tr h="321413">
                <a:tc>
                  <a:txBody>
                    <a:bodyPr/>
                    <a:lstStyle/>
                    <a:p>
                      <a:pPr marL="0" marR="0" algn="l" defTabSz="914400" rtl="0" eaLnBrk="1" latinLnBrk="0" hangingPunct="1">
                        <a:spcBef>
                          <a:spcPts val="0"/>
                        </a:spcBef>
                        <a:spcAft>
                          <a:spcPts val="0"/>
                        </a:spcAft>
                      </a:pPr>
                      <a:r>
                        <a:rPr lang="en-US" sz="1100" b="0" kern="1200" dirty="0">
                          <a:solidFill>
                            <a:schemeClr val="bg1"/>
                          </a:solidFill>
                          <a:effectLst/>
                          <a:latin typeface="+mn-lt"/>
                          <a:ea typeface="+mn-ea"/>
                          <a:cs typeface="+mn-cs"/>
                        </a:rPr>
                        <a:t>OKL</a:t>
                      </a:r>
                    </a:p>
                    <a:p>
                      <a:pPr marL="0" marR="0" algn="l" defTabSz="914400" rtl="0" eaLnBrk="1" latinLnBrk="0" hangingPunct="1">
                        <a:spcBef>
                          <a:spcPts val="0"/>
                        </a:spcBef>
                        <a:spcAft>
                          <a:spcPts val="0"/>
                        </a:spcAft>
                      </a:pPr>
                      <a:r>
                        <a:rPr lang="en-US" sz="1100" b="0" kern="1200" dirty="0">
                          <a:solidFill>
                            <a:schemeClr val="bg1"/>
                          </a:solidFill>
                          <a:effectLst/>
                          <a:latin typeface="+mn-lt"/>
                          <a:ea typeface="+mn-ea"/>
                          <a:cs typeface="+mn-cs"/>
                        </a:rPr>
                        <a:t>June 2017</a:t>
                      </a:r>
                    </a:p>
                  </a:txBody>
                  <a:tcPr marL="53942" marR="53942" marT="0" marB="0"/>
                </a:tc>
                <a:tc>
                  <a:txBody>
                    <a:bodyPr/>
                    <a:lstStyle/>
                    <a:p>
                      <a:pPr marL="0" marR="0" algn="l" defTabSz="914400" rtl="0" eaLnBrk="1" latinLnBrk="0" hangingPunct="1">
                        <a:spcBef>
                          <a:spcPts val="0"/>
                        </a:spcBef>
                        <a:spcAft>
                          <a:spcPts val="0"/>
                        </a:spcAft>
                      </a:pPr>
                      <a:r>
                        <a:rPr lang="en-US" sz="1100" b="0" kern="1200" dirty="0">
                          <a:solidFill>
                            <a:schemeClr val="bg1"/>
                          </a:solidFill>
                          <a:effectLst/>
                          <a:latin typeface="+mn-lt"/>
                          <a:ea typeface="+mn-ea"/>
                          <a:cs typeface="+mn-cs"/>
                        </a:rPr>
                        <a:t>Purdue, </a:t>
                      </a:r>
                      <a:r>
                        <a:rPr lang="en-US" sz="1100" b="0" kern="1200" dirty="0" err="1">
                          <a:solidFill>
                            <a:schemeClr val="bg1"/>
                          </a:solidFill>
                          <a:effectLst/>
                          <a:latin typeface="+mn-lt"/>
                          <a:ea typeface="+mn-ea"/>
                          <a:cs typeface="+mn-cs"/>
                        </a:rPr>
                        <a:t>Teva</a:t>
                      </a:r>
                      <a:r>
                        <a:rPr lang="en-US" sz="1100" b="0" kern="1200" dirty="0">
                          <a:solidFill>
                            <a:schemeClr val="bg1"/>
                          </a:solidFill>
                          <a:effectLst/>
                          <a:latin typeface="+mn-lt"/>
                          <a:ea typeface="+mn-ea"/>
                          <a:cs typeface="+mn-cs"/>
                        </a:rPr>
                        <a:t>, Janssen, Allergan </a:t>
                      </a:r>
                    </a:p>
                  </a:txBody>
                  <a:tcPr marL="53942" marR="53942" marT="0" marB="0"/>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4276787928"/>
                  </a:ext>
                </a:extLst>
              </a:tr>
              <a:tr h="321413">
                <a:tc>
                  <a:txBody>
                    <a:bodyPr/>
                    <a:lstStyle/>
                    <a:p>
                      <a:pPr marL="0" marR="0">
                        <a:spcBef>
                          <a:spcPts val="0"/>
                        </a:spcBef>
                        <a:spcAft>
                          <a:spcPts val="0"/>
                        </a:spcAft>
                      </a:pPr>
                      <a:r>
                        <a:rPr lang="en-US" sz="1100" dirty="0">
                          <a:effectLst/>
                        </a:rPr>
                        <a:t>NH</a:t>
                      </a:r>
                    </a:p>
                    <a:p>
                      <a:pPr marL="0" marR="0">
                        <a:spcBef>
                          <a:spcPts val="0"/>
                        </a:spcBef>
                        <a:spcAft>
                          <a:spcPts val="0"/>
                        </a:spcAft>
                      </a:pPr>
                      <a:r>
                        <a:rPr lang="en-US" sz="1100" dirty="0">
                          <a:effectLst/>
                        </a:rPr>
                        <a:t>Aug 2017</a:t>
                      </a:r>
                      <a:endParaRPr lang="en-US" sz="1100" dirty="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dirty="0">
                          <a:effectLst/>
                        </a:rPr>
                        <a:t>Purdue</a:t>
                      </a:r>
                      <a:endParaRPr lang="en-US" sz="1100" dirty="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419792230"/>
                  </a:ext>
                </a:extLst>
              </a:tr>
              <a:tr h="321413">
                <a:tc>
                  <a:txBody>
                    <a:bodyPr/>
                    <a:lstStyle/>
                    <a:p>
                      <a:pPr marL="0" marR="0">
                        <a:spcBef>
                          <a:spcPts val="0"/>
                        </a:spcBef>
                        <a:spcAft>
                          <a:spcPts val="0"/>
                        </a:spcAft>
                      </a:pPr>
                      <a:r>
                        <a:rPr lang="en-US" sz="1100">
                          <a:effectLst/>
                        </a:rPr>
                        <a:t>NJ</a:t>
                      </a:r>
                    </a:p>
                    <a:p>
                      <a:pPr marL="0" marR="0">
                        <a:spcBef>
                          <a:spcPts val="0"/>
                        </a:spcBef>
                        <a:spcAft>
                          <a:spcPts val="0"/>
                        </a:spcAft>
                      </a:pPr>
                      <a:r>
                        <a:rPr lang="en-US" sz="1100">
                          <a:effectLst/>
                        </a:rPr>
                        <a:t>Oct 2017</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dirty="0">
                          <a:effectLst/>
                        </a:rPr>
                        <a:t>Purdue</a:t>
                      </a:r>
                      <a:endParaRPr lang="en-US" sz="1100" dirty="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2731936632"/>
                  </a:ext>
                </a:extLst>
              </a:tr>
              <a:tr h="642825">
                <a:tc>
                  <a:txBody>
                    <a:bodyPr/>
                    <a:lstStyle/>
                    <a:p>
                      <a:pPr marL="0" marR="0">
                        <a:spcBef>
                          <a:spcPts val="0"/>
                        </a:spcBef>
                        <a:spcAft>
                          <a:spcPts val="0"/>
                        </a:spcAft>
                      </a:pPr>
                      <a:r>
                        <a:rPr lang="en-US" sz="1100">
                          <a:effectLst/>
                        </a:rPr>
                        <a:t>NM</a:t>
                      </a:r>
                    </a:p>
                    <a:p>
                      <a:pPr marL="0" marR="0">
                        <a:spcBef>
                          <a:spcPts val="0"/>
                        </a:spcBef>
                        <a:spcAft>
                          <a:spcPts val="0"/>
                        </a:spcAft>
                      </a:pPr>
                      <a:r>
                        <a:rPr lang="en-US" sz="1100">
                          <a:effectLst/>
                        </a:rPr>
                        <a:t>Sept 2017/Dec 2017</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dirty="0">
                          <a:effectLst/>
                        </a:rPr>
                        <a:t>Purdue, </a:t>
                      </a:r>
                      <a:r>
                        <a:rPr lang="en-US" sz="1100" dirty="0" err="1">
                          <a:effectLst/>
                        </a:rPr>
                        <a:t>Teva</a:t>
                      </a:r>
                      <a:r>
                        <a:rPr lang="en-US" sz="1100" dirty="0">
                          <a:effectLst/>
                        </a:rPr>
                        <a:t>, Janssen, Endo, Allergan</a:t>
                      </a:r>
                      <a:endParaRPr lang="en-US" sz="1100" dirty="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dirty="0">
                          <a:effectLst/>
                        </a:rPr>
                        <a:t>Cardinal, McKesson, </a:t>
                      </a:r>
                      <a:r>
                        <a:rPr lang="en-US" sz="1100" dirty="0" err="1">
                          <a:effectLst/>
                        </a:rPr>
                        <a:t>Amerisource</a:t>
                      </a:r>
                      <a:r>
                        <a:rPr lang="en-US" sz="1100" dirty="0">
                          <a:effectLst/>
                        </a:rPr>
                        <a:t> Bergen</a:t>
                      </a:r>
                      <a:endParaRPr lang="en-US" sz="1100" dirty="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1354074176"/>
                  </a:ext>
                </a:extLst>
              </a:tr>
              <a:tr h="321413">
                <a:tc>
                  <a:txBody>
                    <a:bodyPr/>
                    <a:lstStyle/>
                    <a:p>
                      <a:pPr marL="0" marR="0">
                        <a:spcBef>
                          <a:spcPts val="0"/>
                        </a:spcBef>
                        <a:spcAft>
                          <a:spcPts val="0"/>
                        </a:spcAft>
                      </a:pPr>
                      <a:r>
                        <a:rPr lang="en-US" sz="1100">
                          <a:effectLst/>
                        </a:rPr>
                        <a:t>NV</a:t>
                      </a:r>
                    </a:p>
                    <a:p>
                      <a:pPr marL="0" marR="0">
                        <a:spcBef>
                          <a:spcPts val="0"/>
                        </a:spcBef>
                        <a:spcAft>
                          <a:spcPts val="0"/>
                        </a:spcAft>
                      </a:pPr>
                      <a:r>
                        <a:rPr lang="en-US" sz="1100">
                          <a:effectLst/>
                        </a:rPr>
                        <a:t>May 2018</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1335045913"/>
                  </a:ext>
                </a:extLst>
              </a:tr>
              <a:tr h="321413">
                <a:tc>
                  <a:txBody>
                    <a:bodyPr/>
                    <a:lstStyle/>
                    <a:p>
                      <a:pPr marL="0" marR="0">
                        <a:spcBef>
                          <a:spcPts val="0"/>
                        </a:spcBef>
                        <a:spcAft>
                          <a:spcPts val="0"/>
                        </a:spcAft>
                      </a:pPr>
                      <a:r>
                        <a:rPr lang="en-US" sz="1100">
                          <a:effectLst/>
                        </a:rPr>
                        <a:t>NC</a:t>
                      </a:r>
                    </a:p>
                    <a:p>
                      <a:pPr marL="0" marR="0">
                        <a:spcBef>
                          <a:spcPts val="0"/>
                        </a:spcBef>
                        <a:spcAft>
                          <a:spcPts val="0"/>
                        </a:spcAft>
                      </a:pPr>
                      <a:r>
                        <a:rPr lang="en-US" sz="1100">
                          <a:effectLst/>
                        </a:rPr>
                        <a:t>May 2018</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2365153676"/>
                  </a:ext>
                </a:extLst>
              </a:tr>
              <a:tr h="321413">
                <a:tc>
                  <a:txBody>
                    <a:bodyPr/>
                    <a:lstStyle/>
                    <a:p>
                      <a:pPr marL="0" marR="0">
                        <a:spcBef>
                          <a:spcPts val="0"/>
                        </a:spcBef>
                        <a:spcAft>
                          <a:spcPts val="0"/>
                        </a:spcAft>
                      </a:pPr>
                      <a:r>
                        <a:rPr lang="en-US" sz="1100">
                          <a:effectLst/>
                        </a:rPr>
                        <a:t>ND </a:t>
                      </a:r>
                    </a:p>
                    <a:p>
                      <a:pPr marL="0" marR="0">
                        <a:spcBef>
                          <a:spcPts val="0"/>
                        </a:spcBef>
                        <a:spcAft>
                          <a:spcPts val="0"/>
                        </a:spcAft>
                      </a:pPr>
                      <a:r>
                        <a:rPr lang="en-US" sz="1100">
                          <a:effectLst/>
                        </a:rPr>
                        <a:t>May 2018</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1646963525"/>
                  </a:ext>
                </a:extLst>
              </a:tr>
              <a:tr h="482119">
                <a:tc>
                  <a:txBody>
                    <a:bodyPr/>
                    <a:lstStyle/>
                    <a:p>
                      <a:pPr marL="0" marR="0">
                        <a:spcBef>
                          <a:spcPts val="0"/>
                        </a:spcBef>
                        <a:spcAft>
                          <a:spcPts val="0"/>
                        </a:spcAft>
                      </a:pPr>
                      <a:r>
                        <a:rPr lang="en-US" sz="1100">
                          <a:effectLst/>
                        </a:rPr>
                        <a:t>Puerto Rico</a:t>
                      </a:r>
                    </a:p>
                    <a:p>
                      <a:pPr marL="0" marR="0">
                        <a:spcBef>
                          <a:spcPts val="0"/>
                        </a:spcBef>
                        <a:spcAft>
                          <a:spcPts val="0"/>
                        </a:spcAft>
                      </a:pPr>
                      <a:r>
                        <a:rPr lang="en-US" sz="1100">
                          <a:effectLst/>
                        </a:rPr>
                        <a:t>Mar 2018</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407282739"/>
                  </a:ext>
                </a:extLst>
              </a:tr>
              <a:tr h="803532">
                <a:tc>
                  <a:txBody>
                    <a:bodyPr/>
                    <a:lstStyle/>
                    <a:p>
                      <a:pPr marL="0" marR="0">
                        <a:spcBef>
                          <a:spcPts val="0"/>
                        </a:spcBef>
                        <a:spcAft>
                          <a:spcPts val="0"/>
                        </a:spcAft>
                      </a:pPr>
                      <a:r>
                        <a:rPr lang="en-US" sz="1100">
                          <a:effectLst/>
                        </a:rPr>
                        <a:t>OH</a:t>
                      </a:r>
                    </a:p>
                    <a:p>
                      <a:pPr marL="0" marR="0">
                        <a:spcBef>
                          <a:spcPts val="0"/>
                        </a:spcBef>
                        <a:spcAft>
                          <a:spcPts val="0"/>
                        </a:spcAft>
                      </a:pPr>
                      <a:r>
                        <a:rPr lang="en-US" sz="1100">
                          <a:effectLst/>
                        </a:rPr>
                        <a:t>June 2017/</a:t>
                      </a:r>
                    </a:p>
                    <a:p>
                      <a:pPr marL="0" marR="0">
                        <a:spcBef>
                          <a:spcPts val="0"/>
                        </a:spcBef>
                        <a:spcAft>
                          <a:spcPts val="0"/>
                        </a:spcAft>
                      </a:pPr>
                      <a:r>
                        <a:rPr lang="en-US" sz="1100">
                          <a:effectLst/>
                        </a:rPr>
                        <a:t>Feb 2018 (dist)</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 Teva, Janssen, Allergan, Endo</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Cardinal, McKesson, Amerisource Bergen, Miami-Luken</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1209914110"/>
                  </a:ext>
                </a:extLst>
              </a:tr>
              <a:tr h="321413">
                <a:tc>
                  <a:txBody>
                    <a:bodyPr/>
                    <a:lstStyle/>
                    <a:p>
                      <a:pPr marL="0" marR="0">
                        <a:spcBef>
                          <a:spcPts val="0"/>
                        </a:spcBef>
                        <a:spcAft>
                          <a:spcPts val="0"/>
                        </a:spcAft>
                      </a:pPr>
                      <a:r>
                        <a:rPr lang="en-US" sz="1100">
                          <a:effectLst/>
                        </a:rPr>
                        <a:t>SC</a:t>
                      </a:r>
                    </a:p>
                    <a:p>
                      <a:pPr marL="0" marR="0">
                        <a:spcBef>
                          <a:spcPts val="0"/>
                        </a:spcBef>
                        <a:spcAft>
                          <a:spcPts val="0"/>
                        </a:spcAft>
                      </a:pPr>
                      <a:r>
                        <a:rPr lang="en-US" sz="1100">
                          <a:effectLst/>
                        </a:rPr>
                        <a:t>Aug 2017</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1188718772"/>
                  </a:ext>
                </a:extLst>
              </a:tr>
              <a:tr h="321413">
                <a:tc>
                  <a:txBody>
                    <a:bodyPr/>
                    <a:lstStyle/>
                    <a:p>
                      <a:pPr marL="0" marR="0">
                        <a:spcBef>
                          <a:spcPts val="0"/>
                        </a:spcBef>
                        <a:spcAft>
                          <a:spcPts val="0"/>
                        </a:spcAft>
                      </a:pPr>
                      <a:r>
                        <a:rPr lang="en-US" sz="1100">
                          <a:effectLst/>
                        </a:rPr>
                        <a:t>SD </a:t>
                      </a:r>
                    </a:p>
                    <a:p>
                      <a:pPr marL="0" marR="0">
                        <a:spcBef>
                          <a:spcPts val="0"/>
                        </a:spcBef>
                        <a:spcAft>
                          <a:spcPts val="0"/>
                        </a:spcAft>
                      </a:pPr>
                      <a:r>
                        <a:rPr lang="en-US" sz="1100">
                          <a:effectLst/>
                        </a:rPr>
                        <a:t>Mar 2018</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 Janssen, Endo</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459860060"/>
                  </a:ext>
                </a:extLst>
              </a:tr>
              <a:tr h="321413">
                <a:tc>
                  <a:txBody>
                    <a:bodyPr/>
                    <a:lstStyle/>
                    <a:p>
                      <a:pPr marL="0" marR="0">
                        <a:spcBef>
                          <a:spcPts val="0"/>
                        </a:spcBef>
                        <a:spcAft>
                          <a:spcPts val="0"/>
                        </a:spcAft>
                      </a:pPr>
                      <a:r>
                        <a:rPr lang="en-US" sz="1100">
                          <a:effectLst/>
                        </a:rPr>
                        <a:t>TN</a:t>
                      </a:r>
                    </a:p>
                    <a:p>
                      <a:pPr marL="0" marR="0">
                        <a:spcBef>
                          <a:spcPts val="0"/>
                        </a:spcBef>
                        <a:spcAft>
                          <a:spcPts val="0"/>
                        </a:spcAft>
                      </a:pPr>
                      <a:r>
                        <a:rPr lang="en-US" sz="1100">
                          <a:effectLst/>
                        </a:rPr>
                        <a:t>May 2018</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86869869"/>
                  </a:ext>
                </a:extLst>
              </a:tr>
              <a:tr h="321413">
                <a:tc>
                  <a:txBody>
                    <a:bodyPr/>
                    <a:lstStyle/>
                    <a:p>
                      <a:pPr marL="0" marR="0">
                        <a:spcBef>
                          <a:spcPts val="0"/>
                        </a:spcBef>
                        <a:spcAft>
                          <a:spcPts val="0"/>
                        </a:spcAft>
                      </a:pPr>
                      <a:r>
                        <a:rPr lang="en-US" sz="1100">
                          <a:effectLst/>
                        </a:rPr>
                        <a:t>TX </a:t>
                      </a:r>
                    </a:p>
                    <a:p>
                      <a:pPr marL="0" marR="0">
                        <a:spcBef>
                          <a:spcPts val="0"/>
                        </a:spcBef>
                        <a:spcAft>
                          <a:spcPts val="0"/>
                        </a:spcAft>
                      </a:pPr>
                      <a:r>
                        <a:rPr lang="en-US" sz="1100">
                          <a:effectLst/>
                        </a:rPr>
                        <a:t>May 2018</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Purdue</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535929208"/>
                  </a:ext>
                </a:extLst>
              </a:tr>
              <a:tr h="321413">
                <a:tc>
                  <a:txBody>
                    <a:bodyPr/>
                    <a:lstStyle/>
                    <a:p>
                      <a:pPr marL="0" marR="0">
                        <a:spcBef>
                          <a:spcPts val="0"/>
                        </a:spcBef>
                        <a:spcAft>
                          <a:spcPts val="0"/>
                        </a:spcAft>
                      </a:pPr>
                      <a:r>
                        <a:rPr lang="en-US" sz="1100">
                          <a:effectLst/>
                        </a:rPr>
                        <a:t>WV</a:t>
                      </a:r>
                    </a:p>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endParaRPr>
                    </a:p>
                  </a:txBody>
                  <a:tcPr marL="53942" marR="53942" marT="0" marB="0"/>
                </a:tc>
                <a:tc>
                  <a:txBody>
                    <a:bodyPr/>
                    <a:lstStyle/>
                    <a:p>
                      <a:pPr marL="0" marR="0">
                        <a:spcBef>
                          <a:spcPts val="0"/>
                        </a:spcBef>
                        <a:spcAft>
                          <a:spcPts val="0"/>
                        </a:spcAft>
                      </a:pPr>
                      <a:r>
                        <a:rPr lang="en-US" sz="1100" dirty="0">
                          <a:effectLst/>
                        </a:rPr>
                        <a:t>McKesson</a:t>
                      </a:r>
                      <a:endParaRPr lang="en-US" sz="1100" dirty="0">
                        <a:effectLst/>
                        <a:latin typeface="Calibri" panose="020F0502020204030204" pitchFamily="34" charset="0"/>
                        <a:ea typeface="Calibri" panose="020F0502020204030204" pitchFamily="34" charset="0"/>
                      </a:endParaRPr>
                    </a:p>
                  </a:txBody>
                  <a:tcPr marL="53942" marR="53942" marT="0" marB="0"/>
                </a:tc>
                <a:extLst>
                  <a:ext uri="{0D108BD9-81ED-4DB2-BD59-A6C34878D82A}">
                    <a16:rowId xmlns:a16="http://schemas.microsoft.com/office/drawing/2014/main" xmlns="" val="699806432"/>
                  </a:ext>
                </a:extLst>
              </a:tr>
            </a:tbl>
          </a:graphicData>
        </a:graphic>
      </p:graphicFrame>
      <p:graphicFrame>
        <p:nvGraphicFramePr>
          <p:cNvPr id="15" name="Table 14"/>
          <p:cNvGraphicFramePr>
            <a:graphicFrameLocks noGrp="1"/>
          </p:cNvGraphicFramePr>
          <p:nvPr>
            <p:extLst/>
          </p:nvPr>
        </p:nvGraphicFramePr>
        <p:xfrm>
          <a:off x="1159933" y="849999"/>
          <a:ext cx="4528598" cy="5706606"/>
        </p:xfrm>
        <a:graphic>
          <a:graphicData uri="http://schemas.openxmlformats.org/drawingml/2006/table">
            <a:tbl>
              <a:tblPr firstRow="1" firstCol="1" bandRow="1">
                <a:tableStyleId>{5C22544A-7EE6-4342-B048-85BDC9FD1C3A}</a:tableStyleId>
              </a:tblPr>
              <a:tblGrid>
                <a:gridCol w="1022354">
                  <a:extLst>
                    <a:ext uri="{9D8B030D-6E8A-4147-A177-3AD203B41FA5}">
                      <a16:colId xmlns:a16="http://schemas.microsoft.com/office/drawing/2014/main" xmlns="" val="3792812317"/>
                    </a:ext>
                  </a:extLst>
                </a:gridCol>
                <a:gridCol w="2106307">
                  <a:extLst>
                    <a:ext uri="{9D8B030D-6E8A-4147-A177-3AD203B41FA5}">
                      <a16:colId xmlns:a16="http://schemas.microsoft.com/office/drawing/2014/main" xmlns="" val="3226239610"/>
                    </a:ext>
                  </a:extLst>
                </a:gridCol>
                <a:gridCol w="1399937">
                  <a:extLst>
                    <a:ext uri="{9D8B030D-6E8A-4147-A177-3AD203B41FA5}">
                      <a16:colId xmlns:a16="http://schemas.microsoft.com/office/drawing/2014/main" xmlns="" val="3879210498"/>
                    </a:ext>
                  </a:extLst>
                </a:gridCol>
              </a:tblGrid>
              <a:tr h="341501">
                <a:tc>
                  <a:txBody>
                    <a:bodyPr/>
                    <a:lstStyle/>
                    <a:p>
                      <a:pPr marL="0" marR="0">
                        <a:spcBef>
                          <a:spcPts val="0"/>
                        </a:spcBef>
                        <a:spcAft>
                          <a:spcPts val="0"/>
                        </a:spcAft>
                      </a:pPr>
                      <a:r>
                        <a:rPr lang="en-US" sz="1200" dirty="0">
                          <a:effectLst/>
                        </a:rPr>
                        <a:t>State</a:t>
                      </a:r>
                      <a:endParaRPr lang="en-US" sz="1200" dirty="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Manufacturer defendants</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dirty="0">
                          <a:effectLst/>
                        </a:rPr>
                        <a:t>Distributor defendants</a:t>
                      </a:r>
                      <a:endParaRPr lang="en-US" sz="1200" dirty="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3168359153"/>
                  </a:ext>
                </a:extLst>
              </a:tr>
              <a:tr h="341501">
                <a:tc>
                  <a:txBody>
                    <a:bodyPr/>
                    <a:lstStyle/>
                    <a:p>
                      <a:pPr marL="0" marR="0">
                        <a:spcBef>
                          <a:spcPts val="0"/>
                        </a:spcBef>
                        <a:spcAft>
                          <a:spcPts val="0"/>
                        </a:spcAft>
                      </a:pPr>
                      <a:r>
                        <a:rPr lang="en-US" sz="1200">
                          <a:effectLst/>
                        </a:rPr>
                        <a:t>WA</a:t>
                      </a:r>
                    </a:p>
                    <a:p>
                      <a:pPr marL="0" marR="0">
                        <a:spcBef>
                          <a:spcPts val="0"/>
                        </a:spcBef>
                        <a:spcAft>
                          <a:spcPts val="0"/>
                        </a:spcAft>
                      </a:pPr>
                      <a:r>
                        <a:rPr lang="en-US" sz="1200">
                          <a:effectLst/>
                        </a:rPr>
                        <a:t>Sept 2017</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2493020538"/>
                  </a:ext>
                </a:extLst>
              </a:tr>
              <a:tr h="341501">
                <a:tc>
                  <a:txBody>
                    <a:bodyPr/>
                    <a:lstStyle/>
                    <a:p>
                      <a:pPr marL="0" marR="0">
                        <a:spcBef>
                          <a:spcPts val="0"/>
                        </a:spcBef>
                        <a:spcAft>
                          <a:spcPts val="0"/>
                        </a:spcAft>
                      </a:pPr>
                      <a:r>
                        <a:rPr lang="en-US" sz="1200">
                          <a:effectLst/>
                        </a:rPr>
                        <a:t>AL</a:t>
                      </a:r>
                    </a:p>
                    <a:p>
                      <a:pPr marL="0" marR="0">
                        <a:spcBef>
                          <a:spcPts val="0"/>
                        </a:spcBef>
                        <a:spcAft>
                          <a:spcPts val="0"/>
                        </a:spcAft>
                      </a:pPr>
                      <a:r>
                        <a:rPr lang="en-US" sz="1200">
                          <a:effectLst/>
                        </a:rPr>
                        <a:t>Feb 2018</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381935983"/>
                  </a:ext>
                </a:extLst>
              </a:tr>
              <a:tr h="341501">
                <a:tc>
                  <a:txBody>
                    <a:bodyPr/>
                    <a:lstStyle/>
                    <a:p>
                      <a:pPr marL="0" marR="0">
                        <a:spcBef>
                          <a:spcPts val="0"/>
                        </a:spcBef>
                        <a:spcAft>
                          <a:spcPts val="0"/>
                        </a:spcAft>
                      </a:pPr>
                      <a:r>
                        <a:rPr lang="en-US" sz="1200">
                          <a:effectLst/>
                        </a:rPr>
                        <a:t>AK </a:t>
                      </a:r>
                    </a:p>
                    <a:p>
                      <a:pPr marL="0" marR="0">
                        <a:spcBef>
                          <a:spcPts val="0"/>
                        </a:spcBef>
                        <a:spcAft>
                          <a:spcPts val="0"/>
                        </a:spcAft>
                      </a:pPr>
                      <a:r>
                        <a:rPr lang="en-US" sz="1200">
                          <a:effectLst/>
                        </a:rPr>
                        <a:t>Oct 2017</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2377689807"/>
                  </a:ext>
                </a:extLst>
              </a:tr>
              <a:tr h="341501">
                <a:tc>
                  <a:txBody>
                    <a:bodyPr/>
                    <a:lstStyle/>
                    <a:p>
                      <a:pPr marL="0" marR="0">
                        <a:spcBef>
                          <a:spcPts val="0"/>
                        </a:spcBef>
                        <a:spcAft>
                          <a:spcPts val="0"/>
                        </a:spcAft>
                      </a:pPr>
                      <a:r>
                        <a:rPr lang="en-US" sz="1200">
                          <a:effectLst/>
                        </a:rPr>
                        <a:t>AR</a:t>
                      </a:r>
                    </a:p>
                    <a:p>
                      <a:pPr marL="0" marR="0">
                        <a:spcBef>
                          <a:spcPts val="0"/>
                        </a:spcBef>
                        <a:spcAft>
                          <a:spcPts val="0"/>
                        </a:spcAft>
                      </a:pPr>
                      <a:r>
                        <a:rPr lang="en-US" sz="1200">
                          <a:effectLst/>
                        </a:rPr>
                        <a:t>Apr 2018</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 Janssen, Endo</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2736575673"/>
                  </a:ext>
                </a:extLst>
              </a:tr>
              <a:tr h="683002">
                <a:tc>
                  <a:txBody>
                    <a:bodyPr/>
                    <a:lstStyle/>
                    <a:p>
                      <a:pPr marL="0" marR="0">
                        <a:spcBef>
                          <a:spcPts val="0"/>
                        </a:spcBef>
                        <a:spcAft>
                          <a:spcPts val="0"/>
                        </a:spcAft>
                      </a:pPr>
                      <a:r>
                        <a:rPr lang="en-US" sz="1200">
                          <a:effectLst/>
                        </a:rPr>
                        <a:t>Cherokee</a:t>
                      </a:r>
                    </a:p>
                    <a:p>
                      <a:pPr marL="0" marR="0">
                        <a:spcBef>
                          <a:spcPts val="0"/>
                        </a:spcBef>
                        <a:spcAft>
                          <a:spcPts val="0"/>
                        </a:spcAft>
                      </a:pPr>
                      <a:r>
                        <a:rPr lang="en-US" sz="1200">
                          <a:effectLst/>
                        </a:rPr>
                        <a:t>April 2017</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Cardinal, McKesson, Amerisource Bergen,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2856574083"/>
                  </a:ext>
                </a:extLst>
              </a:tr>
              <a:tr h="341501">
                <a:tc>
                  <a:txBody>
                    <a:bodyPr/>
                    <a:lstStyle/>
                    <a:p>
                      <a:pPr marL="0" marR="0">
                        <a:spcBef>
                          <a:spcPts val="0"/>
                        </a:spcBef>
                        <a:spcAft>
                          <a:spcPts val="0"/>
                        </a:spcAft>
                      </a:pPr>
                      <a:r>
                        <a:rPr lang="en-US" sz="1200">
                          <a:effectLst/>
                        </a:rPr>
                        <a:t>DE</a:t>
                      </a:r>
                    </a:p>
                    <a:p>
                      <a:pPr marL="0" marR="0">
                        <a:spcBef>
                          <a:spcPts val="0"/>
                        </a:spcBef>
                        <a:spcAft>
                          <a:spcPts val="0"/>
                        </a:spcAft>
                      </a:pPr>
                      <a:r>
                        <a:rPr lang="en-US" sz="1200">
                          <a:effectLst/>
                        </a:rPr>
                        <a:t>Jan 2018</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 Endo</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Cardinal, McKesson,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881372353"/>
                  </a:ext>
                </a:extLst>
              </a:tr>
              <a:tr h="683002">
                <a:tc>
                  <a:txBody>
                    <a:bodyPr/>
                    <a:lstStyle/>
                    <a:p>
                      <a:pPr marL="0" marR="0">
                        <a:spcBef>
                          <a:spcPts val="0"/>
                        </a:spcBef>
                        <a:spcAft>
                          <a:spcPts val="0"/>
                        </a:spcAft>
                      </a:pPr>
                      <a:r>
                        <a:rPr lang="en-US" sz="1200">
                          <a:effectLst/>
                        </a:rPr>
                        <a:t>KY</a:t>
                      </a:r>
                    </a:p>
                    <a:p>
                      <a:pPr marL="0" marR="0">
                        <a:spcBef>
                          <a:spcPts val="0"/>
                        </a:spcBef>
                        <a:spcAft>
                          <a:spcPts val="0"/>
                        </a:spcAft>
                      </a:pPr>
                      <a:r>
                        <a:rPr lang="en-US" sz="1200">
                          <a:effectLst/>
                        </a:rPr>
                        <a:t>Nov 2017</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dirty="0">
                          <a:effectLst/>
                        </a:rPr>
                        <a:t>Endo</a:t>
                      </a:r>
                      <a:endParaRPr lang="en-US" sz="1200" dirty="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Cardinal, McKesson, Amerisource Bergen</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1105203612"/>
                  </a:ext>
                </a:extLst>
              </a:tr>
              <a:tr h="683002">
                <a:tc>
                  <a:txBody>
                    <a:bodyPr/>
                    <a:lstStyle/>
                    <a:p>
                      <a:pPr marL="0" marR="0">
                        <a:spcBef>
                          <a:spcPts val="0"/>
                        </a:spcBef>
                        <a:spcAft>
                          <a:spcPts val="0"/>
                        </a:spcAft>
                      </a:pPr>
                      <a:r>
                        <a:rPr lang="en-US" sz="1200">
                          <a:effectLst/>
                        </a:rPr>
                        <a:t>FL </a:t>
                      </a:r>
                    </a:p>
                    <a:p>
                      <a:pPr marL="0" marR="0">
                        <a:spcBef>
                          <a:spcPts val="0"/>
                        </a:spcBef>
                        <a:spcAft>
                          <a:spcPts val="0"/>
                        </a:spcAft>
                      </a:pPr>
                      <a:r>
                        <a:rPr lang="en-US" sz="1200">
                          <a:effectLst/>
                        </a:rPr>
                        <a:t>May 2018</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 Teva, Janssen, Endo, Allergan, Mallinckrodt</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Cardinal, </a:t>
                      </a:r>
                    </a:p>
                    <a:p>
                      <a:pPr marL="0" marR="0">
                        <a:spcBef>
                          <a:spcPts val="0"/>
                        </a:spcBef>
                        <a:spcAft>
                          <a:spcPts val="0"/>
                        </a:spcAft>
                      </a:pPr>
                      <a:r>
                        <a:rPr lang="en-US" sz="1200">
                          <a:effectLst/>
                        </a:rPr>
                        <a:t>McKesson,</a:t>
                      </a:r>
                    </a:p>
                    <a:p>
                      <a:pPr marL="0" marR="0">
                        <a:spcBef>
                          <a:spcPts val="0"/>
                        </a:spcBef>
                        <a:spcAft>
                          <a:spcPts val="0"/>
                        </a:spcAft>
                      </a:pPr>
                      <a:r>
                        <a:rPr lang="en-US" sz="1200">
                          <a:effectLst/>
                        </a:rPr>
                        <a:t>Amerisource Bergen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2131621932"/>
                  </a:ext>
                </a:extLst>
              </a:tr>
              <a:tr h="341501">
                <a:tc>
                  <a:txBody>
                    <a:bodyPr/>
                    <a:lstStyle/>
                    <a:p>
                      <a:pPr marL="0" marR="0">
                        <a:spcBef>
                          <a:spcPts val="0"/>
                        </a:spcBef>
                        <a:spcAft>
                          <a:spcPts val="0"/>
                        </a:spcAft>
                      </a:pPr>
                      <a:r>
                        <a:rPr lang="en-US" sz="1200">
                          <a:effectLst/>
                        </a:rPr>
                        <a:t>LA</a:t>
                      </a:r>
                    </a:p>
                    <a:p>
                      <a:pPr marL="0" marR="0">
                        <a:spcBef>
                          <a:spcPts val="0"/>
                        </a:spcBef>
                        <a:spcAft>
                          <a:spcPts val="0"/>
                        </a:spcAft>
                      </a:pPr>
                      <a:r>
                        <a:rPr lang="en-US" sz="1200">
                          <a:effectLst/>
                        </a:rPr>
                        <a:t>Sept 2017</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 Teva, Janssen, Endo, Allergan</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3662515079"/>
                  </a:ext>
                </a:extLst>
              </a:tr>
              <a:tr h="341501">
                <a:tc>
                  <a:txBody>
                    <a:bodyPr/>
                    <a:lstStyle/>
                    <a:p>
                      <a:pPr marL="0" marR="0">
                        <a:spcBef>
                          <a:spcPts val="0"/>
                        </a:spcBef>
                        <a:spcAft>
                          <a:spcPts val="0"/>
                        </a:spcAft>
                      </a:pPr>
                      <a:r>
                        <a:rPr lang="en-US" sz="1200">
                          <a:effectLst/>
                        </a:rPr>
                        <a:t>MS</a:t>
                      </a:r>
                    </a:p>
                    <a:p>
                      <a:pPr marL="0" marR="0">
                        <a:spcBef>
                          <a:spcPts val="0"/>
                        </a:spcBef>
                        <a:spcAft>
                          <a:spcPts val="0"/>
                        </a:spcAft>
                      </a:pPr>
                      <a:r>
                        <a:rPr lang="en-US" sz="1200">
                          <a:effectLst/>
                        </a:rPr>
                        <a:t>Dec 2015</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 Teva, Janssen, Endo, Allergan</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1384944242"/>
                  </a:ext>
                </a:extLst>
              </a:tr>
              <a:tr h="341501">
                <a:tc>
                  <a:txBody>
                    <a:bodyPr/>
                    <a:lstStyle/>
                    <a:p>
                      <a:pPr marL="0" marR="0">
                        <a:spcBef>
                          <a:spcPts val="0"/>
                        </a:spcBef>
                        <a:spcAft>
                          <a:spcPts val="0"/>
                        </a:spcAft>
                      </a:pPr>
                      <a:r>
                        <a:rPr lang="en-US" sz="1200">
                          <a:effectLst/>
                        </a:rPr>
                        <a:t>MO</a:t>
                      </a:r>
                    </a:p>
                    <a:p>
                      <a:pPr marL="0" marR="0">
                        <a:spcBef>
                          <a:spcPts val="0"/>
                        </a:spcBef>
                        <a:spcAft>
                          <a:spcPts val="0"/>
                        </a:spcAft>
                      </a:pPr>
                      <a:r>
                        <a:rPr lang="en-US" sz="1200">
                          <a:effectLst/>
                        </a:rPr>
                        <a:t>June 2017</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 Endo, Janssen</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1499410245"/>
                  </a:ext>
                </a:extLst>
              </a:tr>
              <a:tr h="341501">
                <a:tc>
                  <a:txBody>
                    <a:bodyPr/>
                    <a:lstStyle/>
                    <a:p>
                      <a:pPr marL="0" marR="0">
                        <a:spcBef>
                          <a:spcPts val="0"/>
                        </a:spcBef>
                        <a:spcAft>
                          <a:spcPts val="0"/>
                        </a:spcAft>
                      </a:pPr>
                      <a:r>
                        <a:rPr lang="en-US" sz="1200">
                          <a:effectLst/>
                        </a:rPr>
                        <a:t>MT</a:t>
                      </a:r>
                    </a:p>
                    <a:p>
                      <a:pPr marL="0" marR="0">
                        <a:spcBef>
                          <a:spcPts val="0"/>
                        </a:spcBef>
                        <a:spcAft>
                          <a:spcPts val="0"/>
                        </a:spcAft>
                      </a:pPr>
                      <a:r>
                        <a:rPr lang="en-US" sz="1200">
                          <a:effectLst/>
                        </a:rPr>
                        <a:t>Nov 2017</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a:effectLst/>
                        </a:rPr>
                        <a:t>Purdue</a:t>
                      </a:r>
                      <a:endParaRPr lang="en-US" sz="1200">
                        <a:effectLst/>
                        <a:latin typeface="Calibri" panose="020F0502020204030204" pitchFamily="34" charset="0"/>
                        <a:ea typeface="Calibri" panose="020F0502020204030204" pitchFamily="34" charset="0"/>
                      </a:endParaRPr>
                    </a:p>
                  </a:txBody>
                  <a:tcPr marL="55628" marR="55628" marT="0" marB="0"/>
                </a:tc>
                <a:tc>
                  <a:txBody>
                    <a:bodyPr/>
                    <a:lstStyle/>
                    <a:p>
                      <a:pPr marL="0" marR="0">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endParaRPr>
                    </a:p>
                  </a:txBody>
                  <a:tcPr marL="55628" marR="55628" marT="0" marB="0"/>
                </a:tc>
                <a:extLst>
                  <a:ext uri="{0D108BD9-81ED-4DB2-BD59-A6C34878D82A}">
                    <a16:rowId xmlns:a16="http://schemas.microsoft.com/office/drawing/2014/main" xmlns="" val="1838498936"/>
                  </a:ext>
                </a:extLst>
              </a:tr>
            </a:tbl>
          </a:graphicData>
        </a:graphic>
      </p:graphicFrame>
    </p:spTree>
    <p:extLst>
      <p:ext uri="{BB962C8B-B14F-4D97-AF65-F5344CB8AC3E}">
        <p14:creationId xmlns:p14="http://schemas.microsoft.com/office/powerpoint/2010/main" val="2649881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on Congressional Legislation</a:t>
            </a:r>
            <a:endParaRPr lang="en-US" dirty="0"/>
          </a:p>
        </p:txBody>
      </p:sp>
      <p:sp>
        <p:nvSpPr>
          <p:cNvPr id="3" name="Content Placeholder 2"/>
          <p:cNvSpPr>
            <a:spLocks noGrp="1"/>
          </p:cNvSpPr>
          <p:nvPr>
            <p:ph idx="1"/>
          </p:nvPr>
        </p:nvSpPr>
        <p:spPr>
          <a:xfrm>
            <a:off x="618978" y="1825625"/>
            <a:ext cx="10888394" cy="4755649"/>
          </a:xfrm>
        </p:spPr>
        <p:txBody>
          <a:bodyPr>
            <a:normAutofit fontScale="92500" lnSpcReduction="20000"/>
          </a:bodyPr>
          <a:lstStyle/>
          <a:p>
            <a:pPr>
              <a:buFont typeface="Arial" panose="020B0604020202020204" pitchFamily="34" charset="0"/>
              <a:buChar char="•"/>
            </a:pPr>
            <a:r>
              <a:rPr lang="en-US" dirty="0" smtClean="0"/>
              <a:t>Efforts to reduce illicit Fentanyl from entering the country by closing US Postal Service loopholes, requiring foreign packages to reveal contents</a:t>
            </a:r>
          </a:p>
          <a:p>
            <a:pPr>
              <a:buFont typeface="Arial" panose="020B0604020202020204" pitchFamily="34" charset="0"/>
              <a:buChar char="•"/>
            </a:pPr>
            <a:r>
              <a:rPr lang="en-US" dirty="0" smtClean="0"/>
              <a:t>Support for people in treatment and recovery</a:t>
            </a:r>
          </a:p>
          <a:p>
            <a:pPr lvl="1">
              <a:buFont typeface="Arial" panose="020B0604020202020204" pitchFamily="34" charset="0"/>
              <a:buChar char="•"/>
            </a:pPr>
            <a:r>
              <a:rPr lang="en-US" dirty="0" smtClean="0"/>
              <a:t>Reauthorizes CURES act</a:t>
            </a:r>
          </a:p>
          <a:p>
            <a:pPr lvl="1">
              <a:buFont typeface="Arial" panose="020B0604020202020204" pitchFamily="34" charset="0"/>
              <a:buChar char="•"/>
            </a:pPr>
            <a:r>
              <a:rPr lang="en-US" dirty="0" smtClean="0"/>
              <a:t>SAMHSA grant program for community opioid recovery centers (ECHO model)</a:t>
            </a:r>
          </a:p>
          <a:p>
            <a:pPr lvl="1">
              <a:buFont typeface="Arial" panose="020B0604020202020204" pitchFamily="34" charset="0"/>
              <a:buChar char="•"/>
            </a:pPr>
            <a:r>
              <a:rPr lang="en-US" dirty="0" smtClean="0"/>
              <a:t>HHS to determine best practices and then implements e.g. use of recovery coaches</a:t>
            </a:r>
          </a:p>
          <a:p>
            <a:pPr lvl="1">
              <a:buFont typeface="Arial" panose="020B0604020202020204" pitchFamily="34" charset="0"/>
              <a:buChar char="•"/>
            </a:pPr>
            <a:r>
              <a:rPr lang="en-US" dirty="0" smtClean="0"/>
              <a:t>HHS to create “plan </a:t>
            </a:r>
            <a:r>
              <a:rPr lang="en-US" dirty="0"/>
              <a:t>of safe care” for babies born dependent to opioid drugs</a:t>
            </a:r>
            <a:endParaRPr lang="en-US" dirty="0" smtClean="0"/>
          </a:p>
          <a:p>
            <a:pPr lvl="1">
              <a:buFont typeface="Arial" panose="020B0604020202020204" pitchFamily="34" charset="0"/>
              <a:buChar char="•"/>
            </a:pPr>
            <a:r>
              <a:rPr lang="en-US" dirty="0" smtClean="0"/>
              <a:t>HHS grants to support people in recovery with employment and housing</a:t>
            </a:r>
          </a:p>
          <a:p>
            <a:pPr lvl="1">
              <a:buFont typeface="Arial" panose="020B0604020202020204" pitchFamily="34" charset="0"/>
              <a:buChar char="•"/>
            </a:pPr>
            <a:r>
              <a:rPr lang="en-US" dirty="0" smtClean="0"/>
              <a:t>Lifts MAT cap from 100 to 275 and establishes grant program to help providers</a:t>
            </a:r>
          </a:p>
          <a:p>
            <a:pPr lvl="1">
              <a:buFont typeface="Arial" panose="020B0604020202020204" pitchFamily="34" charset="0"/>
              <a:buChar char="•"/>
            </a:pPr>
            <a:r>
              <a:rPr lang="en-US" dirty="0" smtClean="0"/>
              <a:t>Expands grant program for first responders</a:t>
            </a:r>
          </a:p>
          <a:p>
            <a:pPr lvl="1">
              <a:buFont typeface="Arial" panose="020B0604020202020204" pitchFamily="34" charset="0"/>
              <a:buChar char="•"/>
            </a:pPr>
            <a:r>
              <a:rPr lang="en-US" dirty="0" smtClean="0"/>
              <a:t>Research for non-opioid treatment for chronic pain</a:t>
            </a:r>
          </a:p>
          <a:p>
            <a:pPr>
              <a:buFont typeface="Arial" panose="020B0604020202020204" pitchFamily="34" charset="0"/>
              <a:buChar char="•"/>
            </a:pPr>
            <a:r>
              <a:rPr lang="en-US" dirty="0" smtClean="0"/>
              <a:t>Budget is NOT allocated, some estimate it might be ~$8B</a:t>
            </a:r>
          </a:p>
          <a:p>
            <a:pPr>
              <a:buFont typeface="Arial" panose="020B0604020202020204" pitchFamily="34" charset="0"/>
              <a:buChar char="•"/>
            </a:pPr>
            <a:r>
              <a:rPr lang="en-US" dirty="0" smtClean="0"/>
              <a:t>It does NOT change IMD exclusion or behavioral health info sharing (42 CFR 2 – but it does direct HHS to study it)</a:t>
            </a:r>
            <a:endParaRPr lang="en-US" dirty="0"/>
          </a:p>
        </p:txBody>
      </p:sp>
    </p:spTree>
    <p:extLst>
      <p:ext uri="{BB962C8B-B14F-4D97-AF65-F5344CB8AC3E}">
        <p14:creationId xmlns:p14="http://schemas.microsoft.com/office/powerpoint/2010/main" val="2955457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978" y="380383"/>
            <a:ext cx="10888394" cy="1057642"/>
          </a:xfrm>
        </p:spPr>
        <p:txBody>
          <a:bodyPr>
            <a:normAutofit fontScale="90000"/>
          </a:bodyPr>
          <a:lstStyle/>
          <a:p>
            <a:r>
              <a:rPr lang="en-US" sz="4000" dirty="0" smtClean="0"/>
              <a:t>Reconsider 2018 Legislation (HB 2489/SB 6150)</a:t>
            </a:r>
            <a:r>
              <a:rPr lang="en-US" dirty="0" smtClean="0"/>
              <a:t/>
            </a:r>
            <a:br>
              <a:rPr lang="en-US" dirty="0" smtClean="0"/>
            </a:br>
            <a:r>
              <a:rPr lang="en-US" dirty="0" smtClean="0"/>
              <a:t>(</a:t>
            </a:r>
            <a:r>
              <a:rPr lang="en-US" sz="3600" dirty="0" smtClean="0"/>
              <a:t>Passed House unanimously but ran out of time in Senate)</a:t>
            </a:r>
            <a:endParaRPr lang="en-US" sz="3600" dirty="0"/>
          </a:p>
        </p:txBody>
      </p:sp>
      <p:sp>
        <p:nvSpPr>
          <p:cNvPr id="3" name="Content Placeholder 2"/>
          <p:cNvSpPr>
            <a:spLocks noGrp="1"/>
          </p:cNvSpPr>
          <p:nvPr>
            <p:ph idx="1"/>
          </p:nvPr>
        </p:nvSpPr>
        <p:spPr/>
        <p:txBody>
          <a:bodyPr>
            <a:noAutofit/>
          </a:bodyPr>
          <a:lstStyle/>
          <a:p>
            <a:pPr>
              <a:buFont typeface="Arial" panose="020B0604020202020204" pitchFamily="34" charset="0"/>
              <a:buChar char="•"/>
            </a:pPr>
            <a:r>
              <a:rPr lang="en-US" sz="1800" dirty="0" smtClean="0"/>
              <a:t>Takes next steps for prevention and recovery </a:t>
            </a:r>
          </a:p>
          <a:p>
            <a:pPr lvl="1">
              <a:buFont typeface="Arial" panose="020B0604020202020204" pitchFamily="34" charset="0"/>
              <a:buChar char="•"/>
            </a:pPr>
            <a:r>
              <a:rPr lang="en-US" sz="1600" dirty="0" smtClean="0"/>
              <a:t>Concentrates youth prevention in high-needs areas </a:t>
            </a:r>
          </a:p>
          <a:p>
            <a:pPr lvl="1">
              <a:buFont typeface="Arial" panose="020B0604020202020204" pitchFamily="34" charset="0"/>
              <a:buChar char="•"/>
            </a:pPr>
            <a:r>
              <a:rPr lang="en-US" sz="1600" dirty="0" smtClean="0"/>
              <a:t>Improves Prescription </a:t>
            </a:r>
            <a:r>
              <a:rPr lang="en-US" sz="1600" dirty="0"/>
              <a:t>M</a:t>
            </a:r>
            <a:r>
              <a:rPr lang="en-US" sz="1600" dirty="0" smtClean="0"/>
              <a:t>onitoring </a:t>
            </a:r>
            <a:r>
              <a:rPr lang="en-US" sz="1600" dirty="0"/>
              <a:t>P</a:t>
            </a:r>
            <a:r>
              <a:rPr lang="en-US" sz="1600" dirty="0" smtClean="0"/>
              <a:t>rogram integration with EHR</a:t>
            </a:r>
          </a:p>
          <a:p>
            <a:pPr lvl="1">
              <a:buFont typeface="Arial" panose="020B0604020202020204" pitchFamily="34" charset="0"/>
              <a:buChar char="•"/>
            </a:pPr>
            <a:r>
              <a:rPr lang="en-US" sz="1600" dirty="0" smtClean="0"/>
              <a:t>Requires patient notification of opioid prescriptions (now in new proposed rules)</a:t>
            </a:r>
          </a:p>
          <a:p>
            <a:pPr lvl="1">
              <a:buFont typeface="Arial" panose="020B0604020202020204" pitchFamily="34" charset="0"/>
              <a:buChar char="•"/>
            </a:pPr>
            <a:r>
              <a:rPr lang="en-US" sz="1600" dirty="0" smtClean="0"/>
              <a:t>Uses EMS near-overdose response; connects with peer supports</a:t>
            </a:r>
          </a:p>
          <a:p>
            <a:pPr lvl="1">
              <a:buFont typeface="Arial" panose="020B0604020202020204" pitchFamily="34" charset="0"/>
              <a:buChar char="•"/>
            </a:pPr>
            <a:r>
              <a:rPr lang="en-US" sz="1600" dirty="0" smtClean="0"/>
              <a:t>Ensures more access to Naloxone with statewide standing order</a:t>
            </a:r>
          </a:p>
          <a:p>
            <a:pPr lvl="1">
              <a:buFont typeface="Arial" panose="020B0604020202020204" pitchFamily="34" charset="0"/>
              <a:buChar char="•"/>
            </a:pPr>
            <a:r>
              <a:rPr lang="en-US" sz="1600" dirty="0" smtClean="0"/>
              <a:t>Provides for rapid-response team for areas experiencing overdoses</a:t>
            </a:r>
          </a:p>
          <a:p>
            <a:pPr lvl="1">
              <a:buFont typeface="Arial" panose="020B0604020202020204" pitchFamily="34" charset="0"/>
              <a:buChar char="•"/>
            </a:pPr>
            <a:r>
              <a:rPr lang="en-US" sz="1600" dirty="0" smtClean="0"/>
              <a:t>Requires drug and gang task force coordination</a:t>
            </a:r>
          </a:p>
          <a:p>
            <a:pPr lvl="1">
              <a:buFont typeface="Arial" panose="020B0604020202020204" pitchFamily="34" charset="0"/>
              <a:buChar char="•"/>
            </a:pPr>
            <a:r>
              <a:rPr lang="en-US" sz="1600" dirty="0" smtClean="0"/>
              <a:t>Funds diversion programs and tribal-specific strategies</a:t>
            </a:r>
          </a:p>
          <a:p>
            <a:pPr lvl="1">
              <a:buFont typeface="Arial" panose="020B0604020202020204" pitchFamily="34" charset="0"/>
              <a:buChar char="•"/>
            </a:pPr>
            <a:r>
              <a:rPr lang="en-US" sz="1600" dirty="0" smtClean="0"/>
              <a:t>Plans for better use of non-pharmacological treatment for pain</a:t>
            </a:r>
          </a:p>
          <a:p>
            <a:pPr>
              <a:buFont typeface="Arial" panose="020B0604020202020204" pitchFamily="34" charset="0"/>
              <a:buChar char="•"/>
            </a:pPr>
            <a:r>
              <a:rPr lang="en-US" sz="1800" dirty="0"/>
              <a:t>Focuses on treatment for people with opioid use disorder</a:t>
            </a:r>
          </a:p>
          <a:p>
            <a:pPr lvl="1">
              <a:buFont typeface="Arial" panose="020B0604020202020204" pitchFamily="34" charset="0"/>
              <a:buChar char="•"/>
            </a:pPr>
            <a:r>
              <a:rPr lang="en-US" sz="1600" dirty="0"/>
              <a:t>Sets up statewide community hub &amp; spoke opioid treatment networks</a:t>
            </a:r>
          </a:p>
          <a:p>
            <a:pPr lvl="1">
              <a:buFont typeface="Arial" panose="020B0604020202020204" pitchFamily="34" charset="0"/>
              <a:buChar char="•"/>
            </a:pPr>
            <a:r>
              <a:rPr lang="en-US" sz="1600" dirty="0"/>
              <a:t>Increases Medicaid rate (to Medicare level) paid to providers to treat people</a:t>
            </a:r>
          </a:p>
          <a:p>
            <a:pPr lvl="1">
              <a:buFont typeface="Arial" panose="020B0604020202020204" pitchFamily="34" charset="0"/>
              <a:buChar char="•"/>
            </a:pPr>
            <a:r>
              <a:rPr lang="en-US" sz="1600" dirty="0"/>
              <a:t>Updates clinical terminology in statute, removes stigma</a:t>
            </a:r>
          </a:p>
          <a:p>
            <a:pPr lvl="1">
              <a:buFont typeface="Arial" panose="020B0604020202020204" pitchFamily="34" charset="0"/>
              <a:buChar char="•"/>
            </a:pPr>
            <a:r>
              <a:rPr lang="en-US" sz="1600" dirty="0"/>
              <a:t>Requires state Medicaid waiver for treatment while people are incarcerated</a:t>
            </a:r>
          </a:p>
          <a:p>
            <a:pPr lvl="1">
              <a:buFont typeface="Arial" panose="020B0604020202020204" pitchFamily="34" charset="0"/>
              <a:buChar char="•"/>
            </a:pPr>
            <a:r>
              <a:rPr lang="en-US" sz="1600" dirty="0"/>
              <a:t>Funds services for people while incarcerated to reduce recidivism</a:t>
            </a:r>
          </a:p>
          <a:p>
            <a:pPr>
              <a:buFont typeface="Arial" panose="020B0604020202020204" pitchFamily="34" charset="0"/>
              <a:buChar char="•"/>
            </a:pPr>
            <a:r>
              <a:rPr lang="en-US" sz="1800" dirty="0"/>
              <a:t>Requires metrics, reporting</a:t>
            </a:r>
          </a:p>
          <a:p>
            <a:pPr>
              <a:buFont typeface="Arial" panose="020B0604020202020204" pitchFamily="34" charset="0"/>
              <a:buChar char="•"/>
            </a:pPr>
            <a:endParaRPr lang="en-US" sz="1800" dirty="0" smtClean="0"/>
          </a:p>
          <a:p>
            <a:pPr>
              <a:buFont typeface="Arial" panose="020B0604020202020204" pitchFamily="34" charset="0"/>
              <a:buChar char="•"/>
            </a:pPr>
            <a:endParaRPr lang="en-US" sz="1800" dirty="0"/>
          </a:p>
        </p:txBody>
      </p:sp>
      <p:sp>
        <p:nvSpPr>
          <p:cNvPr id="4" name="TextBox 3"/>
          <p:cNvSpPr txBox="1">
            <a:spLocks noChangeAspect="1"/>
          </p:cNvSpPr>
          <p:nvPr/>
        </p:nvSpPr>
        <p:spPr>
          <a:xfrm rot="10800000" flipV="1">
            <a:off x="8627055" y="1928968"/>
            <a:ext cx="2880317" cy="4708981"/>
          </a:xfrm>
          <a:prstGeom prst="rect">
            <a:avLst/>
          </a:prstGeom>
          <a:gradFill>
            <a:gsLst>
              <a:gs pos="0">
                <a:srgbClr val="B1C4CF"/>
              </a:gs>
              <a:gs pos="50000">
                <a:srgbClr val="B1C4CF"/>
              </a:gs>
              <a:gs pos="100000">
                <a:srgbClr val="B1C4CF"/>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t>Consider budget investments for serious gaps—treatment for: </a:t>
            </a:r>
          </a:p>
          <a:p>
            <a:r>
              <a:rPr lang="en-US" sz="2000" dirty="0" smtClean="0"/>
              <a:t>(1) Pregnant </a:t>
            </a:r>
            <a:r>
              <a:rPr lang="en-US" sz="2000" dirty="0"/>
              <a:t>and parenting women </a:t>
            </a:r>
            <a:r>
              <a:rPr lang="en-US" sz="2000" dirty="0" smtClean="0"/>
              <a:t>&amp; </a:t>
            </a:r>
          </a:p>
          <a:p>
            <a:r>
              <a:rPr lang="en-US" sz="2000" dirty="0" smtClean="0"/>
              <a:t>(2) Justice-involved </a:t>
            </a:r>
          </a:p>
          <a:p>
            <a:r>
              <a:rPr lang="en-US" sz="2000" dirty="0" smtClean="0"/>
              <a:t/>
            </a:r>
            <a:br>
              <a:rPr lang="en-US" sz="2000" dirty="0" smtClean="0"/>
            </a:br>
            <a:r>
              <a:rPr lang="en-US" sz="2000" dirty="0" smtClean="0"/>
              <a:t>Other </a:t>
            </a:r>
            <a:r>
              <a:rPr lang="en-US" sz="2000" dirty="0"/>
              <a:t>items include </a:t>
            </a:r>
            <a:endParaRPr lang="en-US" sz="2000" dirty="0" smtClean="0"/>
          </a:p>
          <a:p>
            <a:pPr marL="342900" indent="-342900">
              <a:buFont typeface="Arial" panose="020B0604020202020204" pitchFamily="34" charset="0"/>
              <a:buChar char="•"/>
            </a:pPr>
            <a:r>
              <a:rPr lang="en-US" sz="2000" dirty="0"/>
              <a:t>N</a:t>
            </a:r>
            <a:r>
              <a:rPr lang="en-US" sz="2000" dirty="0" smtClean="0"/>
              <a:t>on-pharm </a:t>
            </a:r>
            <a:r>
              <a:rPr lang="en-US" sz="2000" dirty="0"/>
              <a:t>services in </a:t>
            </a:r>
            <a:r>
              <a:rPr lang="en-US" sz="2000" dirty="0" smtClean="0"/>
              <a:t>Medicaid; </a:t>
            </a:r>
          </a:p>
          <a:p>
            <a:pPr marL="342900" indent="-342900">
              <a:buFont typeface="Arial" panose="020B0604020202020204" pitchFamily="34" charset="0"/>
              <a:buChar char="•"/>
            </a:pPr>
            <a:r>
              <a:rPr lang="en-US" sz="2000" dirty="0" smtClean="0"/>
              <a:t>PMP integration; </a:t>
            </a:r>
            <a:r>
              <a:rPr lang="en-US" sz="2000" dirty="0"/>
              <a:t>&amp; </a:t>
            </a:r>
            <a:endParaRPr lang="en-US" sz="2000" dirty="0" smtClean="0"/>
          </a:p>
          <a:p>
            <a:pPr marL="342900" indent="-342900">
              <a:buFont typeface="Arial" panose="020B0604020202020204" pitchFamily="34" charset="0"/>
              <a:buChar char="•"/>
            </a:pPr>
            <a:r>
              <a:rPr lang="en-US" sz="2000" dirty="0"/>
              <a:t>C</a:t>
            </a:r>
            <a:r>
              <a:rPr lang="en-US" sz="2000" dirty="0" smtClean="0"/>
              <a:t>onnections </a:t>
            </a:r>
            <a:r>
              <a:rPr lang="en-US" sz="2000" dirty="0"/>
              <a:t>with community behavioral health </a:t>
            </a:r>
            <a:r>
              <a:rPr lang="en-US" sz="2000" dirty="0" smtClean="0"/>
              <a:t>system, generally</a:t>
            </a:r>
            <a:endParaRPr lang="en-US" sz="2000" dirty="0"/>
          </a:p>
        </p:txBody>
      </p:sp>
    </p:spTree>
    <p:extLst>
      <p:ext uri="{BB962C8B-B14F-4D97-AF65-F5344CB8AC3E}">
        <p14:creationId xmlns:p14="http://schemas.microsoft.com/office/powerpoint/2010/main" val="16480650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9225" y="1751013"/>
            <a:ext cx="9144000" cy="2387600"/>
          </a:xfrm>
        </p:spPr>
        <p:txBody>
          <a:bodyPr/>
          <a:lstStyle/>
          <a:p>
            <a:r>
              <a:rPr lang="en-US" dirty="0" smtClean="0"/>
              <a:t>Department of Health Updates</a:t>
            </a:r>
            <a:endParaRPr lang="en-US" dirty="0"/>
          </a:p>
        </p:txBody>
      </p:sp>
      <p:sp>
        <p:nvSpPr>
          <p:cNvPr id="3" name="Subtitle 2"/>
          <p:cNvSpPr>
            <a:spLocks noGrp="1"/>
          </p:cNvSpPr>
          <p:nvPr>
            <p:ph type="subTitle" idx="1"/>
          </p:nvPr>
        </p:nvSpPr>
        <p:spPr>
          <a:xfrm>
            <a:off x="799723" y="5030016"/>
            <a:ext cx="9144000" cy="1655762"/>
          </a:xfrm>
        </p:spPr>
        <p:txBody>
          <a:bodyPr>
            <a:normAutofit/>
          </a:bodyPr>
          <a:lstStyle/>
          <a:p>
            <a:pPr algn="l">
              <a:lnSpc>
                <a:spcPct val="70000"/>
              </a:lnSpc>
            </a:pPr>
            <a:r>
              <a:rPr lang="en-US" sz="2000" b="1" dirty="0" smtClean="0"/>
              <a:t>Kathy Lofy, MD</a:t>
            </a:r>
          </a:p>
          <a:p>
            <a:pPr algn="l">
              <a:lnSpc>
                <a:spcPct val="70000"/>
              </a:lnSpc>
            </a:pPr>
            <a:r>
              <a:rPr lang="en-US" sz="2000" dirty="0" smtClean="0"/>
              <a:t>State Health Officer</a:t>
            </a:r>
          </a:p>
          <a:p>
            <a:pPr algn="l">
              <a:lnSpc>
                <a:spcPct val="70000"/>
              </a:lnSpc>
            </a:pPr>
            <a:r>
              <a:rPr lang="en-US" sz="2000" dirty="0" smtClean="0"/>
              <a:t>Department of Health</a:t>
            </a:r>
            <a:endParaRPr lang="en-US" sz="2000" dirty="0"/>
          </a:p>
        </p:txBody>
      </p:sp>
    </p:spTree>
    <p:extLst>
      <p:ext uri="{BB962C8B-B14F-4D97-AF65-F5344CB8AC3E}">
        <p14:creationId xmlns:p14="http://schemas.microsoft.com/office/powerpoint/2010/main" val="3761437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351575" y="606582"/>
            <a:ext cx="11488847" cy="527364"/>
          </a:xfrm>
        </p:spPr>
        <p:txBody>
          <a:bodyPr/>
          <a:lstStyle/>
          <a:p>
            <a:r>
              <a:rPr lang="en-US" sz="2800" dirty="0">
                <a:solidFill>
                  <a:srgbClr val="000000"/>
                </a:solidFill>
                <a:latin typeface="Century Gothic" panose="020B0502020202020204" pitchFamily="34" charset="0"/>
              </a:rPr>
              <a:t>Engrossed Substitute House Bill 1427 (2017)</a:t>
            </a:r>
          </a:p>
        </p:txBody>
      </p:sp>
      <p:sp>
        <p:nvSpPr>
          <p:cNvPr id="3" name="Content Placeholder 2"/>
          <p:cNvSpPr txBox="1">
            <a:spLocks/>
          </p:cNvSpPr>
          <p:nvPr/>
        </p:nvSpPr>
        <p:spPr>
          <a:xfrm>
            <a:off x="1772969" y="1766935"/>
            <a:ext cx="8646060" cy="4572000"/>
          </a:xfrm>
          <a:prstGeom prst="rect">
            <a:avLst/>
          </a:prstGeom>
        </p:spPr>
        <p:txBody>
          <a:bodyPr>
            <a:noAutofit/>
          </a:bodyPr>
          <a:lst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285750">
              <a:lnSpc>
                <a:spcPct val="100000"/>
              </a:lnSpc>
              <a:spcBef>
                <a:spcPts val="1200"/>
              </a:spcBef>
              <a:spcAft>
                <a:spcPts val="600"/>
              </a:spcAft>
              <a:buFont typeface="Wingdings" panose="05000000000000000000" pitchFamily="2" charset="2"/>
              <a:buChar char="£"/>
            </a:pPr>
            <a:r>
              <a:rPr lang="en-US" sz="1800" dirty="0" smtClean="0">
                <a:solidFill>
                  <a:prstClr val="black">
                    <a:lumMod val="75000"/>
                    <a:lumOff val="25000"/>
                  </a:prstClr>
                </a:solidFill>
              </a:rPr>
              <a:t>Opioid </a:t>
            </a:r>
            <a:r>
              <a:rPr lang="en-US" sz="1800" dirty="0">
                <a:solidFill>
                  <a:prstClr val="black">
                    <a:lumMod val="75000"/>
                    <a:lumOff val="25000"/>
                  </a:prstClr>
                </a:solidFill>
              </a:rPr>
              <a:t>prescribing rules</a:t>
            </a:r>
          </a:p>
          <a:p>
            <a:pPr lvl="2" indent="-285750">
              <a:lnSpc>
                <a:spcPct val="100000"/>
              </a:lnSpc>
              <a:spcBef>
                <a:spcPts val="600"/>
              </a:spcBef>
              <a:spcAft>
                <a:spcPts val="600"/>
              </a:spcAft>
              <a:buFont typeface="Wingdings" panose="05000000000000000000" pitchFamily="2" charset="2"/>
              <a:buChar char="£"/>
            </a:pPr>
            <a:r>
              <a:rPr lang="en-US" sz="1600" dirty="0" smtClean="0">
                <a:solidFill>
                  <a:prstClr val="black">
                    <a:lumMod val="75000"/>
                    <a:lumOff val="25000"/>
                  </a:prstClr>
                </a:solidFill>
              </a:rPr>
              <a:t>Cover prescription limits for acute pain, PMP checks, and threshold for consultation</a:t>
            </a:r>
            <a:endParaRPr lang="en-US" sz="1600" dirty="0">
              <a:solidFill>
                <a:prstClr val="black">
                  <a:lumMod val="75000"/>
                  <a:lumOff val="25000"/>
                </a:prstClr>
              </a:solidFill>
            </a:endParaRPr>
          </a:p>
          <a:p>
            <a:pPr lvl="2" indent="-285750">
              <a:lnSpc>
                <a:spcPct val="100000"/>
              </a:lnSpc>
              <a:spcBef>
                <a:spcPts val="600"/>
              </a:spcBef>
              <a:spcAft>
                <a:spcPts val="600"/>
              </a:spcAft>
              <a:buFont typeface="Wingdings" panose="05000000000000000000" pitchFamily="2" charset="2"/>
              <a:buChar char="£"/>
            </a:pPr>
            <a:r>
              <a:rPr lang="en-US" sz="1600" dirty="0">
                <a:solidFill>
                  <a:prstClr val="black">
                    <a:lumMod val="75000"/>
                    <a:lumOff val="25000"/>
                  </a:prstClr>
                </a:solidFill>
              </a:rPr>
              <a:t>Medical Commission </a:t>
            </a:r>
            <a:r>
              <a:rPr lang="en-US" sz="1600" dirty="0" smtClean="0">
                <a:solidFill>
                  <a:prstClr val="black">
                    <a:lumMod val="75000"/>
                    <a:lumOff val="25000"/>
                  </a:prstClr>
                </a:solidFill>
              </a:rPr>
              <a:t>rules will be effective January 1, 2019</a:t>
            </a:r>
            <a:endParaRPr lang="en-US" sz="1600" dirty="0">
              <a:solidFill>
                <a:prstClr val="black">
                  <a:lumMod val="75000"/>
                  <a:lumOff val="25000"/>
                </a:prstClr>
              </a:solidFill>
            </a:endParaRPr>
          </a:p>
          <a:p>
            <a:pPr lvl="2" indent="-285750">
              <a:lnSpc>
                <a:spcPct val="100000"/>
              </a:lnSpc>
              <a:spcBef>
                <a:spcPts val="600"/>
              </a:spcBef>
              <a:spcAft>
                <a:spcPts val="600"/>
              </a:spcAft>
              <a:buFont typeface="Wingdings" panose="05000000000000000000" pitchFamily="2" charset="2"/>
              <a:buChar char="£"/>
            </a:pPr>
            <a:r>
              <a:rPr lang="en-US" sz="1600" dirty="0" smtClean="0">
                <a:solidFill>
                  <a:prstClr val="black">
                    <a:lumMod val="75000"/>
                    <a:lumOff val="25000"/>
                  </a:prstClr>
                </a:solidFill>
              </a:rPr>
              <a:t>Rules from other </a:t>
            </a:r>
            <a:r>
              <a:rPr lang="en-US" sz="1600" dirty="0">
                <a:solidFill>
                  <a:prstClr val="black">
                    <a:lumMod val="75000"/>
                    <a:lumOff val="25000"/>
                  </a:prstClr>
                </a:solidFill>
              </a:rPr>
              <a:t>four </a:t>
            </a:r>
            <a:r>
              <a:rPr lang="en-US" sz="1600" dirty="0" smtClean="0">
                <a:solidFill>
                  <a:prstClr val="black">
                    <a:lumMod val="75000"/>
                    <a:lumOff val="25000"/>
                  </a:prstClr>
                </a:solidFill>
              </a:rPr>
              <a:t>Boards/Commissions anticipated to be effective  November 1, 2018</a:t>
            </a:r>
          </a:p>
          <a:p>
            <a:pPr lvl="1" indent="-285750">
              <a:lnSpc>
                <a:spcPct val="100000"/>
              </a:lnSpc>
              <a:spcBef>
                <a:spcPts val="1200"/>
              </a:spcBef>
              <a:spcAft>
                <a:spcPts val="600"/>
              </a:spcAft>
              <a:buFont typeface="Wingdings" panose="05000000000000000000" pitchFamily="2" charset="2"/>
              <a:buChar char="£"/>
            </a:pPr>
            <a:r>
              <a:rPr lang="en-US" sz="1800" dirty="0" smtClean="0">
                <a:solidFill>
                  <a:prstClr val="black">
                    <a:lumMod val="75000"/>
                    <a:lumOff val="25000"/>
                  </a:prstClr>
                </a:solidFill>
              </a:rPr>
              <a:t>Prescribing </a:t>
            </a:r>
            <a:r>
              <a:rPr lang="en-US" sz="1800" dirty="0">
                <a:solidFill>
                  <a:prstClr val="black">
                    <a:lumMod val="75000"/>
                    <a:lumOff val="25000"/>
                  </a:prstClr>
                </a:solidFill>
              </a:rPr>
              <a:t>feedback reports – </a:t>
            </a:r>
            <a:r>
              <a:rPr lang="en-US" sz="1800" dirty="0" smtClean="0">
                <a:solidFill>
                  <a:prstClr val="black">
                    <a:lumMod val="75000"/>
                    <a:lumOff val="25000"/>
                  </a:prstClr>
                </a:solidFill>
              </a:rPr>
              <a:t>determined metrics</a:t>
            </a:r>
            <a:r>
              <a:rPr lang="en-US" sz="1800" dirty="0">
                <a:solidFill>
                  <a:prstClr val="black">
                    <a:lumMod val="75000"/>
                    <a:lumOff val="25000"/>
                  </a:prstClr>
                </a:solidFill>
              </a:rPr>
              <a:t>, </a:t>
            </a:r>
            <a:r>
              <a:rPr lang="en-US" sz="1800" dirty="0" smtClean="0">
                <a:solidFill>
                  <a:prstClr val="black">
                    <a:lumMod val="75000"/>
                    <a:lumOff val="25000"/>
                  </a:prstClr>
                </a:solidFill>
              </a:rPr>
              <a:t>obtained providers’ specialty data, calculated metrics</a:t>
            </a:r>
            <a:endParaRPr lang="en-US" sz="1800" dirty="0">
              <a:solidFill>
                <a:prstClr val="black">
                  <a:lumMod val="75000"/>
                  <a:lumOff val="25000"/>
                </a:prstClr>
              </a:solidFill>
            </a:endParaRPr>
          </a:p>
          <a:p>
            <a:pPr lvl="1" indent="-285750">
              <a:lnSpc>
                <a:spcPct val="100000"/>
              </a:lnSpc>
              <a:spcBef>
                <a:spcPts val="1200"/>
              </a:spcBef>
              <a:spcAft>
                <a:spcPts val="600"/>
              </a:spcAft>
              <a:buFont typeface="Wingdings" panose="05000000000000000000" pitchFamily="2" charset="2"/>
              <a:buChar char="£"/>
            </a:pPr>
            <a:r>
              <a:rPr lang="en-US" sz="1800" dirty="0">
                <a:solidFill>
                  <a:prstClr val="black">
                    <a:lumMod val="75000"/>
                    <a:lumOff val="25000"/>
                  </a:prstClr>
                </a:solidFill>
              </a:rPr>
              <a:t>Washington State Hospital Association Coordinated Quality Improvement Program – </a:t>
            </a:r>
            <a:r>
              <a:rPr lang="en-US" sz="1800" dirty="0" smtClean="0">
                <a:solidFill>
                  <a:prstClr val="black">
                    <a:lumMod val="75000"/>
                    <a:lumOff val="25000"/>
                  </a:prstClr>
                </a:solidFill>
              </a:rPr>
              <a:t>shared PMP data</a:t>
            </a:r>
            <a:endParaRPr lang="en-US" sz="1800" dirty="0">
              <a:solidFill>
                <a:prstClr val="black">
                  <a:lumMod val="75000"/>
                  <a:lumOff val="25000"/>
                </a:prstClr>
              </a:solidFill>
            </a:endParaRPr>
          </a:p>
          <a:p>
            <a:pPr lvl="1" indent="-285750">
              <a:lnSpc>
                <a:spcPct val="100000"/>
              </a:lnSpc>
              <a:spcBef>
                <a:spcPts val="1200"/>
              </a:spcBef>
              <a:spcAft>
                <a:spcPts val="600"/>
              </a:spcAft>
              <a:buFont typeface="Wingdings" panose="05000000000000000000" pitchFamily="2" charset="2"/>
              <a:buChar char="£"/>
            </a:pPr>
            <a:r>
              <a:rPr lang="en-US" sz="1800" dirty="0">
                <a:solidFill>
                  <a:prstClr val="black">
                    <a:lumMod val="75000"/>
                    <a:lumOff val="25000"/>
                  </a:prstClr>
                </a:solidFill>
              </a:rPr>
              <a:t>Prescriber overdose notifications using Emergency Department Information Exchange and PMP data – </a:t>
            </a:r>
            <a:r>
              <a:rPr lang="en-US" sz="1800" dirty="0" smtClean="0">
                <a:solidFill>
                  <a:prstClr val="black">
                    <a:lumMod val="75000"/>
                    <a:lumOff val="25000"/>
                  </a:prstClr>
                </a:solidFill>
              </a:rPr>
              <a:t>will pilot this month</a:t>
            </a:r>
            <a:endParaRPr lang="en-US" sz="1800" dirty="0">
              <a:solidFill>
                <a:prstClr val="black">
                  <a:lumMod val="75000"/>
                  <a:lumOff val="25000"/>
                </a:prstClr>
              </a:solidFill>
            </a:endParaRPr>
          </a:p>
        </p:txBody>
      </p:sp>
    </p:spTree>
    <p:extLst>
      <p:ext uri="{BB962C8B-B14F-4D97-AF65-F5344CB8AC3E}">
        <p14:creationId xmlns:p14="http://schemas.microsoft.com/office/powerpoint/2010/main" val="19657901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0077C8"/>
                </a:solidFill>
              </a:rPr>
              <a:t>Overview</a:t>
            </a:r>
            <a:r>
              <a:rPr lang="en-US" sz="4000" dirty="0" smtClean="0"/>
              <a:t>: Our State Opioid Prevention</a:t>
            </a:r>
            <a:br>
              <a:rPr lang="en-US" sz="4000" dirty="0" smtClean="0"/>
            </a:br>
            <a:r>
              <a:rPr lang="en-US" sz="4000" dirty="0" smtClean="0"/>
              <a:t>and Treatment Initiatives</a:t>
            </a:r>
            <a:endParaRPr lang="en-US" sz="4000" dirty="0"/>
          </a:p>
        </p:txBody>
      </p:sp>
      <p:sp>
        <p:nvSpPr>
          <p:cNvPr id="3" name="Content Placeholder 2"/>
          <p:cNvSpPr>
            <a:spLocks noGrp="1"/>
          </p:cNvSpPr>
          <p:nvPr>
            <p:ph sz="half" idx="1"/>
          </p:nvPr>
        </p:nvSpPr>
        <p:spPr>
          <a:xfrm>
            <a:off x="838199" y="1825625"/>
            <a:ext cx="9647904" cy="4351338"/>
          </a:xfrm>
        </p:spPr>
        <p:txBody>
          <a:bodyPr>
            <a:noAutofit/>
          </a:bodyPr>
          <a:lstStyle/>
          <a:p>
            <a:pPr>
              <a:buFont typeface="Arial" panose="020B0604020202020204" pitchFamily="34" charset="0"/>
              <a:buChar char="•"/>
            </a:pPr>
            <a:r>
              <a:rPr lang="en-US" sz="3600" dirty="0"/>
              <a:t>Overview</a:t>
            </a:r>
          </a:p>
          <a:p>
            <a:pPr>
              <a:buFont typeface="Arial" panose="020B0604020202020204" pitchFamily="34" charset="0"/>
              <a:buChar char="•"/>
            </a:pPr>
            <a:r>
              <a:rPr lang="en-US" sz="3600" dirty="0"/>
              <a:t>Dr. </a:t>
            </a:r>
            <a:r>
              <a:rPr lang="en-US" sz="3600" dirty="0" smtClean="0"/>
              <a:t>Kathy Lofy, Chief State Health Officer, </a:t>
            </a:r>
            <a:r>
              <a:rPr lang="en-US" sz="3600" dirty="0"/>
              <a:t>Dept. of </a:t>
            </a:r>
            <a:r>
              <a:rPr lang="en-US" sz="3600" dirty="0" smtClean="0"/>
              <a:t>Health</a:t>
            </a:r>
            <a:endParaRPr lang="en-US" sz="3600" dirty="0"/>
          </a:p>
          <a:p>
            <a:pPr>
              <a:buFont typeface="Arial" panose="020B0604020202020204" pitchFamily="34" charset="0"/>
              <a:buChar char="•"/>
            </a:pPr>
            <a:r>
              <a:rPr lang="en-US" sz="3600" dirty="0"/>
              <a:t>Dr. </a:t>
            </a:r>
            <a:r>
              <a:rPr lang="en-US" sz="3600" dirty="0" smtClean="0"/>
              <a:t>Charissa Fotinos, Deputy Chief Medical Director, Health </a:t>
            </a:r>
            <a:r>
              <a:rPr lang="en-US" sz="3600" dirty="0"/>
              <a:t>Care </a:t>
            </a:r>
            <a:r>
              <a:rPr lang="en-US" sz="3600" dirty="0" smtClean="0"/>
              <a:t>Authority</a:t>
            </a:r>
          </a:p>
          <a:p>
            <a:pPr>
              <a:buFont typeface="Arial" panose="020B0604020202020204" pitchFamily="34" charset="0"/>
              <a:buChar char="•"/>
            </a:pPr>
            <a:r>
              <a:rPr lang="en-US" sz="3600" dirty="0"/>
              <a:t>Dr. Caleb Banta-Green, Interim </a:t>
            </a:r>
            <a:r>
              <a:rPr lang="en-US" sz="3600" dirty="0" smtClean="0"/>
              <a:t>Director &amp; Principal </a:t>
            </a:r>
            <a:r>
              <a:rPr lang="en-US" sz="3600" dirty="0"/>
              <a:t>Research </a:t>
            </a:r>
            <a:r>
              <a:rPr lang="en-US" sz="3600" dirty="0" smtClean="0"/>
              <a:t>Scientist, UW </a:t>
            </a:r>
            <a:r>
              <a:rPr lang="en-US" sz="3600" dirty="0"/>
              <a:t>ADAI</a:t>
            </a:r>
          </a:p>
        </p:txBody>
      </p:sp>
    </p:spTree>
    <p:extLst>
      <p:ext uri="{BB962C8B-B14F-4D97-AF65-F5344CB8AC3E}">
        <p14:creationId xmlns:p14="http://schemas.microsoft.com/office/powerpoint/2010/main" val="1808662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0" y="467928"/>
            <a:ext cx="12180915" cy="482030"/>
          </a:xfrm>
        </p:spPr>
        <p:txBody>
          <a:bodyPr/>
          <a:lstStyle/>
          <a:p>
            <a:r>
              <a:rPr lang="en-US" sz="2800" dirty="0" smtClean="0">
                <a:solidFill>
                  <a:srgbClr val="000000"/>
                </a:solidFill>
                <a:latin typeface="Century Gothic" panose="020B0502020202020204" pitchFamily="34" charset="0"/>
              </a:rPr>
              <a:t>Fewer People are Receiving Opioid Prescriptions</a:t>
            </a:r>
            <a:endParaRPr lang="en-US" sz="2800" dirty="0">
              <a:solidFill>
                <a:srgbClr val="000000"/>
              </a:solidFill>
              <a:latin typeface="Century Gothic" panose="020B0502020202020204" pitchFamily="34" charset="0"/>
            </a:endParaRPr>
          </a:p>
          <a:p>
            <a:endParaRPr lang="en-US" sz="2800" dirty="0">
              <a:solidFill>
                <a:srgbClr val="000000"/>
              </a:solidFill>
              <a:latin typeface="Century Gothic" panose="020B0502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3845069355"/>
              </p:ext>
            </p:extLst>
          </p:nvPr>
        </p:nvGraphicFramePr>
        <p:xfrm>
          <a:off x="1956038" y="1372259"/>
          <a:ext cx="8268837" cy="427710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2441413" y="5840831"/>
            <a:ext cx="7951429" cy="461665"/>
          </a:xfrm>
          <a:prstGeom prst="rect">
            <a:avLst/>
          </a:prstGeom>
          <a:noFill/>
        </p:spPr>
        <p:txBody>
          <a:bodyPr wrap="square" rtlCol="0">
            <a:spAutoFit/>
          </a:bodyPr>
          <a:lstStyle/>
          <a:p>
            <a:r>
              <a:rPr lang="en-US" sz="1200" dirty="0"/>
              <a:t>Source: Prescription Monitoring Program (</a:t>
            </a:r>
            <a:r>
              <a:rPr lang="en-US" sz="1200" u="sng" dirty="0">
                <a:hlinkClick r:id="rId4"/>
              </a:rPr>
              <a:t>https://</a:t>
            </a:r>
            <a:r>
              <a:rPr lang="en-US" sz="1200" u="sng" dirty="0" smtClean="0">
                <a:hlinkClick r:id="rId4"/>
              </a:rPr>
              <a:t>www.doh.wa.gov/DataandStatisticalReports/HealthDataVisualization</a:t>
            </a:r>
            <a:r>
              <a:rPr lang="en-US" sz="1200" dirty="0" smtClean="0"/>
              <a:t>)</a:t>
            </a:r>
          </a:p>
          <a:p>
            <a:r>
              <a:rPr lang="en-US" sz="1200" dirty="0" smtClean="0"/>
              <a:t>Note: Tramadol became a controlled substance in August 2014.</a:t>
            </a:r>
            <a:endParaRPr lang="en-US" sz="1200" dirty="0"/>
          </a:p>
        </p:txBody>
      </p:sp>
    </p:spTree>
    <p:extLst>
      <p:ext uri="{BB962C8B-B14F-4D97-AF65-F5344CB8AC3E}">
        <p14:creationId xmlns:p14="http://schemas.microsoft.com/office/powerpoint/2010/main" val="12710826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558947" y="609601"/>
            <a:ext cx="9143998" cy="927403"/>
          </a:xfrm>
        </p:spPr>
        <p:txBody>
          <a:bodyPr/>
          <a:lstStyle/>
          <a:p>
            <a:r>
              <a:rPr lang="en-US" sz="2800" dirty="0" smtClean="0">
                <a:solidFill>
                  <a:schemeClr val="tx1"/>
                </a:solidFill>
                <a:latin typeface="Century Gothic" panose="020B0502020202020204" pitchFamily="34" charset="0"/>
              </a:rPr>
              <a:t>Days’ Supply of </a:t>
            </a:r>
            <a:r>
              <a:rPr lang="en-US" sz="2800" dirty="0">
                <a:solidFill>
                  <a:schemeClr val="tx1"/>
                </a:solidFill>
                <a:latin typeface="Century Gothic" panose="020B0502020202020204" pitchFamily="34" charset="0"/>
              </a:rPr>
              <a:t>New Opioid </a:t>
            </a:r>
            <a:r>
              <a:rPr lang="en-US" sz="2800" dirty="0" smtClean="0">
                <a:solidFill>
                  <a:schemeClr val="tx1"/>
                </a:solidFill>
                <a:latin typeface="Century Gothic" panose="020B0502020202020204" pitchFamily="34" charset="0"/>
              </a:rPr>
              <a:t>Prescriptions</a:t>
            </a:r>
            <a:endParaRPr lang="en-US" sz="2800" dirty="0">
              <a:solidFill>
                <a:schemeClr val="tx1"/>
              </a:solidFill>
              <a:latin typeface="Century Gothic" panose="020B0502020202020204" pitchFamily="34" charset="0"/>
            </a:endParaRPr>
          </a:p>
          <a:p>
            <a:endParaRPr lang="en-US" sz="2800" dirty="0">
              <a:solidFill>
                <a:schemeClr val="tx1"/>
              </a:solidFill>
              <a:latin typeface="Century Gothic" panose="020B0502020202020204" pitchFamily="34" charset="0"/>
            </a:endParaRPr>
          </a:p>
        </p:txBody>
      </p:sp>
      <p:sp>
        <p:nvSpPr>
          <p:cNvPr id="3" name="TextBox 2"/>
          <p:cNvSpPr txBox="1"/>
          <p:nvPr/>
        </p:nvSpPr>
        <p:spPr>
          <a:xfrm>
            <a:off x="2155230" y="5444243"/>
            <a:ext cx="7951429" cy="1015663"/>
          </a:xfrm>
          <a:prstGeom prst="rect">
            <a:avLst/>
          </a:prstGeom>
          <a:noFill/>
        </p:spPr>
        <p:txBody>
          <a:bodyPr wrap="square" rtlCol="0">
            <a:spAutoFit/>
          </a:bodyPr>
          <a:lstStyle/>
          <a:p>
            <a:r>
              <a:rPr lang="en-US" sz="1200" dirty="0"/>
              <a:t>Source: Prescription Monitoring Program (</a:t>
            </a:r>
            <a:r>
              <a:rPr lang="en-US" sz="1200" u="sng" dirty="0">
                <a:hlinkClick r:id="rId2"/>
              </a:rPr>
              <a:t>https://www.doh.wa.gov/DataandStatisticalReports/HealthDataVisualization</a:t>
            </a:r>
            <a:endParaRPr lang="en-US" sz="1200" dirty="0"/>
          </a:p>
          <a:p>
            <a:r>
              <a:rPr lang="en-US" sz="1200" dirty="0"/>
              <a:t>Note: A patient with a new opioid prescription is a person who filled an opioid prescription in the current quarter but not in the previous quarter. Days supply refers to the estimated number of days the prescription will last. All authorized refills are included in the days’ supply, even if they were not filled because they reflect the prescriber’s prescribing. Opioid prescriptions prescribed for more than 59 days’ supply are excluded.</a:t>
            </a:r>
          </a:p>
        </p:txBody>
      </p:sp>
      <p:graphicFrame>
        <p:nvGraphicFramePr>
          <p:cNvPr id="4" name="Chart 3"/>
          <p:cNvGraphicFramePr>
            <a:graphicFrameLocks/>
          </p:cNvGraphicFramePr>
          <p:nvPr>
            <p:extLst>
              <p:ext uri="{D42A27DB-BD31-4B8C-83A1-F6EECF244321}">
                <p14:modId xmlns:p14="http://schemas.microsoft.com/office/powerpoint/2010/main" val="495686019"/>
              </p:ext>
            </p:extLst>
          </p:nvPr>
        </p:nvGraphicFramePr>
        <p:xfrm>
          <a:off x="2382811" y="987218"/>
          <a:ext cx="7496269" cy="4587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5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sz="quarter" idx="21"/>
          </p:nvPr>
        </p:nvSpPr>
        <p:spPr>
          <a:xfrm>
            <a:off x="1495099" y="118419"/>
            <a:ext cx="9143998" cy="482030"/>
          </a:xfrm>
        </p:spPr>
        <p:txBody>
          <a:bodyPr/>
          <a:lstStyle/>
          <a:p>
            <a:r>
              <a:rPr lang="en-US" sz="3200" b="1" dirty="0" smtClean="0">
                <a:solidFill>
                  <a:schemeClr val="tx2"/>
                </a:solidFill>
                <a:latin typeface="+mj-lt"/>
              </a:rPr>
              <a:t>Other substances </a:t>
            </a:r>
            <a:r>
              <a:rPr lang="en-US" sz="3200" b="1" smtClean="0">
                <a:solidFill>
                  <a:schemeClr val="tx2"/>
                </a:solidFill>
                <a:latin typeface="+mj-lt"/>
              </a:rPr>
              <a:t>on rise too</a:t>
            </a:r>
            <a:r>
              <a:rPr lang="en-US" sz="3200" b="1" dirty="0">
                <a:solidFill>
                  <a:schemeClr val="tx2"/>
                </a:solidFill>
                <a:latin typeface="+mj-lt"/>
              </a:rPr>
              <a:t/>
            </a:r>
            <a:br>
              <a:rPr lang="en-US" sz="3200" b="1" dirty="0">
                <a:solidFill>
                  <a:schemeClr val="tx2"/>
                </a:solidFill>
                <a:latin typeface="+mj-lt"/>
              </a:rPr>
            </a:br>
            <a:r>
              <a:rPr lang="en-US" sz="3200" b="1" dirty="0">
                <a:solidFill>
                  <a:schemeClr val="tx2"/>
                </a:solidFill>
                <a:latin typeface="+mj-lt"/>
              </a:rPr>
              <a:t> 2000–2017* </a:t>
            </a:r>
          </a:p>
        </p:txBody>
      </p:sp>
      <p:sp>
        <p:nvSpPr>
          <p:cNvPr id="5" name="TextBox 4"/>
          <p:cNvSpPr txBox="1"/>
          <p:nvPr/>
        </p:nvSpPr>
        <p:spPr>
          <a:xfrm>
            <a:off x="1761119" y="5973305"/>
            <a:ext cx="7647296" cy="461665"/>
          </a:xfrm>
          <a:prstGeom prst="rect">
            <a:avLst/>
          </a:prstGeom>
          <a:noFill/>
        </p:spPr>
        <p:txBody>
          <a:bodyPr wrap="square" rtlCol="0">
            <a:spAutoFit/>
          </a:bodyPr>
          <a:lstStyle/>
          <a:p>
            <a:r>
              <a:rPr lang="en-US" sz="1200" dirty="0"/>
              <a:t>Source: DOH Death Certificates (Note: prescription opioid overdoses exclude synthetic opioid overdoses)</a:t>
            </a:r>
          </a:p>
          <a:p>
            <a:r>
              <a:rPr lang="en-US" sz="1200" dirty="0"/>
              <a:t>*Data for 2017 are preliminary as of 8/23/2018.  </a:t>
            </a:r>
          </a:p>
        </p:txBody>
      </p:sp>
      <p:graphicFrame>
        <p:nvGraphicFramePr>
          <p:cNvPr id="6" name="Chart 5"/>
          <p:cNvGraphicFramePr>
            <a:graphicFrameLocks/>
          </p:cNvGraphicFramePr>
          <p:nvPr>
            <p:extLst>
              <p:ext uri="{D42A27DB-BD31-4B8C-83A1-F6EECF244321}">
                <p14:modId xmlns:p14="http://schemas.microsoft.com/office/powerpoint/2010/main" val="3521343322"/>
              </p:ext>
            </p:extLst>
          </p:nvPr>
        </p:nvGraphicFramePr>
        <p:xfrm>
          <a:off x="2337817" y="1353313"/>
          <a:ext cx="6739127" cy="444895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827847" y="2272580"/>
            <a:ext cx="1108587" cy="276999"/>
          </a:xfrm>
          <a:prstGeom prst="rect">
            <a:avLst/>
          </a:prstGeom>
          <a:noFill/>
        </p:spPr>
        <p:txBody>
          <a:bodyPr wrap="square" rtlCol="0">
            <a:spAutoFit/>
          </a:bodyPr>
          <a:lstStyle/>
          <a:p>
            <a:r>
              <a:rPr lang="en-US" sz="1200" dirty="0"/>
              <a:t>1167</a:t>
            </a:r>
          </a:p>
        </p:txBody>
      </p:sp>
      <p:sp>
        <p:nvSpPr>
          <p:cNvPr id="8" name="TextBox 7"/>
          <p:cNvSpPr txBox="1"/>
          <p:nvPr/>
        </p:nvSpPr>
        <p:spPr>
          <a:xfrm>
            <a:off x="8876614" y="3223695"/>
            <a:ext cx="1108587" cy="276999"/>
          </a:xfrm>
          <a:prstGeom prst="rect">
            <a:avLst/>
          </a:prstGeom>
          <a:noFill/>
        </p:spPr>
        <p:txBody>
          <a:bodyPr wrap="square" rtlCol="0">
            <a:spAutoFit/>
          </a:bodyPr>
          <a:lstStyle/>
          <a:p>
            <a:r>
              <a:rPr lang="en-US" sz="1200" dirty="0"/>
              <a:t>740</a:t>
            </a:r>
          </a:p>
        </p:txBody>
      </p:sp>
      <p:sp>
        <p:nvSpPr>
          <p:cNvPr id="9" name="TextBox 8"/>
          <p:cNvSpPr txBox="1"/>
          <p:nvPr/>
        </p:nvSpPr>
        <p:spPr>
          <a:xfrm>
            <a:off x="8871077" y="3836641"/>
            <a:ext cx="1108587" cy="646331"/>
          </a:xfrm>
          <a:prstGeom prst="rect">
            <a:avLst/>
          </a:prstGeom>
          <a:noFill/>
        </p:spPr>
        <p:txBody>
          <a:bodyPr wrap="square" rtlCol="0">
            <a:spAutoFit/>
          </a:bodyPr>
          <a:lstStyle/>
          <a:p>
            <a:r>
              <a:rPr lang="en-US" sz="1200" dirty="0"/>
              <a:t>392</a:t>
            </a:r>
          </a:p>
          <a:p>
            <a:r>
              <a:rPr lang="en-US" sz="1200" dirty="0"/>
              <a:t>342</a:t>
            </a:r>
          </a:p>
          <a:p>
            <a:r>
              <a:rPr lang="en-US" sz="1200" dirty="0"/>
              <a:t>306</a:t>
            </a:r>
          </a:p>
        </p:txBody>
      </p:sp>
      <p:sp>
        <p:nvSpPr>
          <p:cNvPr id="10" name="TextBox 9"/>
          <p:cNvSpPr txBox="1"/>
          <p:nvPr/>
        </p:nvSpPr>
        <p:spPr>
          <a:xfrm>
            <a:off x="8800895" y="4501577"/>
            <a:ext cx="916187" cy="276999"/>
          </a:xfrm>
          <a:prstGeom prst="rect">
            <a:avLst/>
          </a:prstGeom>
          <a:noFill/>
        </p:spPr>
        <p:txBody>
          <a:bodyPr wrap="square" rtlCol="0">
            <a:spAutoFit/>
          </a:bodyPr>
          <a:lstStyle/>
          <a:p>
            <a:r>
              <a:rPr lang="en-US" sz="1200" dirty="0"/>
              <a:t>  142</a:t>
            </a:r>
          </a:p>
        </p:txBody>
      </p:sp>
      <p:sp>
        <p:nvSpPr>
          <p:cNvPr id="11" name="Right Brace 10"/>
          <p:cNvSpPr/>
          <p:nvPr/>
        </p:nvSpPr>
        <p:spPr>
          <a:xfrm>
            <a:off x="9354708" y="2272088"/>
            <a:ext cx="304800" cy="25945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9689650" y="3311480"/>
            <a:ext cx="764991" cy="461665"/>
          </a:xfrm>
          <a:prstGeom prst="rect">
            <a:avLst/>
          </a:prstGeom>
          <a:noFill/>
        </p:spPr>
        <p:txBody>
          <a:bodyPr wrap="square" rtlCol="0">
            <a:spAutoFit/>
          </a:bodyPr>
          <a:lstStyle/>
          <a:p>
            <a:r>
              <a:rPr lang="en-US" sz="1200" dirty="0"/>
              <a:t># of deaths</a:t>
            </a:r>
          </a:p>
        </p:txBody>
      </p:sp>
      <p:sp>
        <p:nvSpPr>
          <p:cNvPr id="13" name="Right Arrow 12"/>
          <p:cNvSpPr/>
          <p:nvPr/>
        </p:nvSpPr>
        <p:spPr>
          <a:xfrm rot="1124611">
            <a:off x="7279105" y="4175238"/>
            <a:ext cx="529389" cy="247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015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2567448" y="1496474"/>
          <a:ext cx="6629400" cy="45834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quarter" idx="21"/>
          </p:nvPr>
        </p:nvSpPr>
        <p:spPr/>
        <p:txBody>
          <a:bodyPr/>
          <a:lstStyle/>
          <a:p>
            <a:r>
              <a:rPr lang="en-US" sz="3200" b="1" dirty="0">
                <a:solidFill>
                  <a:schemeClr val="tx2"/>
                </a:solidFill>
                <a:latin typeface="+mj-lt"/>
              </a:rPr>
              <a:t>Washington Opioid Overdose Deaths, 2017*</a:t>
            </a:r>
          </a:p>
        </p:txBody>
      </p:sp>
      <p:sp>
        <p:nvSpPr>
          <p:cNvPr id="5" name="TextBox 4"/>
          <p:cNvSpPr txBox="1"/>
          <p:nvPr/>
        </p:nvSpPr>
        <p:spPr>
          <a:xfrm>
            <a:off x="2209800" y="5861363"/>
            <a:ext cx="8153400" cy="461665"/>
          </a:xfrm>
          <a:prstGeom prst="rect">
            <a:avLst/>
          </a:prstGeom>
          <a:noFill/>
        </p:spPr>
        <p:txBody>
          <a:bodyPr wrap="square" rtlCol="0">
            <a:spAutoFit/>
          </a:bodyPr>
          <a:lstStyle/>
          <a:p>
            <a:r>
              <a:rPr lang="en-US" sz="1200" dirty="0"/>
              <a:t>*Source: DOH Death Certificates (Data for 2017 are preliminary as of 8/23/2018)  </a:t>
            </a:r>
          </a:p>
          <a:p>
            <a:r>
              <a:rPr lang="en-US" sz="1200" dirty="0"/>
              <a:t>Note: 25 opioid overdose deaths were not able to be classified</a:t>
            </a:r>
          </a:p>
        </p:txBody>
      </p:sp>
      <p:sp>
        <p:nvSpPr>
          <p:cNvPr id="6" name="TextBox 5"/>
          <p:cNvSpPr txBox="1"/>
          <p:nvPr/>
        </p:nvSpPr>
        <p:spPr>
          <a:xfrm>
            <a:off x="7402171" y="1693761"/>
            <a:ext cx="2983152" cy="1323439"/>
          </a:xfrm>
          <a:prstGeom prst="rect">
            <a:avLst/>
          </a:prstGeom>
          <a:noFill/>
        </p:spPr>
        <p:txBody>
          <a:bodyPr wrap="square" rtlCol="0">
            <a:spAutoFit/>
          </a:bodyPr>
          <a:lstStyle/>
          <a:p>
            <a:r>
              <a:rPr lang="en-US" sz="1600" dirty="0"/>
              <a:t>Of these 277 deaths</a:t>
            </a:r>
          </a:p>
          <a:p>
            <a:pPr marL="285750" indent="-285750">
              <a:buFont typeface="Arial" panose="020B0604020202020204" pitchFamily="34" charset="0"/>
              <a:buChar char="•"/>
            </a:pPr>
            <a:r>
              <a:rPr lang="en-US" sz="1600" dirty="0"/>
              <a:t>77 (28%) involved a sedative</a:t>
            </a:r>
          </a:p>
          <a:p>
            <a:pPr marL="285750" indent="-285750">
              <a:buFont typeface="Arial" panose="020B0604020202020204" pitchFamily="34" charset="0"/>
              <a:buChar char="•"/>
            </a:pPr>
            <a:r>
              <a:rPr lang="en-US" sz="1600" dirty="0"/>
              <a:t>33 (12%) involved alcohol</a:t>
            </a:r>
          </a:p>
          <a:p>
            <a:pPr marL="285750" indent="-285750">
              <a:buFont typeface="Arial" panose="020B0604020202020204" pitchFamily="34" charset="0"/>
              <a:buChar char="•"/>
            </a:pPr>
            <a:r>
              <a:rPr lang="en-US" sz="1600" dirty="0"/>
              <a:t>102 (37%) involved either a sedative or alcohol</a:t>
            </a:r>
          </a:p>
        </p:txBody>
      </p:sp>
    </p:spTree>
    <p:extLst>
      <p:ext uri="{BB962C8B-B14F-4D97-AF65-F5344CB8AC3E}">
        <p14:creationId xmlns:p14="http://schemas.microsoft.com/office/powerpoint/2010/main" val="23889419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068310" y="525100"/>
            <a:ext cx="9762653" cy="581685"/>
          </a:xfrm>
        </p:spPr>
        <p:txBody>
          <a:bodyPr/>
          <a:lstStyle/>
          <a:p>
            <a:r>
              <a:rPr lang="en-US" sz="2800" dirty="0" smtClean="0">
                <a:solidFill>
                  <a:srgbClr val="000000"/>
                </a:solidFill>
                <a:latin typeface="Century Gothic" panose="020B0502020202020204" pitchFamily="34" charset="0"/>
              </a:rPr>
              <a:t>Prescription Monitoring Program Queries Are Increasing</a:t>
            </a:r>
            <a:endParaRPr lang="en-US" sz="2800" dirty="0">
              <a:solidFill>
                <a:srgbClr val="000000"/>
              </a:solidFill>
              <a:latin typeface="Century Gothic" panose="020B050202020202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534410069"/>
              </p:ext>
            </p:extLst>
          </p:nvPr>
        </p:nvGraphicFramePr>
        <p:xfrm>
          <a:off x="2379969" y="1473054"/>
          <a:ext cx="7139334" cy="458371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717705" y="6120143"/>
            <a:ext cx="6463862" cy="276999"/>
          </a:xfrm>
          <a:prstGeom prst="rect">
            <a:avLst/>
          </a:prstGeom>
          <a:noFill/>
        </p:spPr>
        <p:txBody>
          <a:bodyPr wrap="square" rtlCol="0">
            <a:spAutoFit/>
          </a:bodyPr>
          <a:lstStyle/>
          <a:p>
            <a:r>
              <a:rPr lang="en-US" sz="1200" dirty="0" smtClean="0">
                <a:solidFill>
                  <a:schemeClr val="tx1">
                    <a:lumMod val="75000"/>
                    <a:lumOff val="25000"/>
                  </a:schemeClr>
                </a:solidFill>
              </a:rPr>
              <a:t>Source: Department of Health Prescription </a:t>
            </a:r>
            <a:r>
              <a:rPr lang="en-US" sz="1200" dirty="0">
                <a:solidFill>
                  <a:schemeClr val="tx1">
                    <a:lumMod val="75000"/>
                    <a:lumOff val="25000"/>
                  </a:schemeClr>
                </a:solidFill>
              </a:rPr>
              <a:t>M</a:t>
            </a:r>
            <a:r>
              <a:rPr lang="en-US" sz="1200" dirty="0" smtClean="0">
                <a:solidFill>
                  <a:schemeClr val="tx1">
                    <a:lumMod val="75000"/>
                    <a:lumOff val="25000"/>
                  </a:schemeClr>
                </a:solidFill>
              </a:rPr>
              <a:t>onitoring Program </a:t>
            </a:r>
            <a:endParaRPr lang="en-US" sz="1200" dirty="0">
              <a:solidFill>
                <a:schemeClr val="tx1">
                  <a:lumMod val="75000"/>
                  <a:lumOff val="25000"/>
                </a:schemeClr>
              </a:solidFill>
            </a:endParaRPr>
          </a:p>
        </p:txBody>
      </p:sp>
      <p:sp>
        <p:nvSpPr>
          <p:cNvPr id="6" name="TextBox 5"/>
          <p:cNvSpPr txBox="1"/>
          <p:nvPr/>
        </p:nvSpPr>
        <p:spPr>
          <a:xfrm>
            <a:off x="3773214" y="4719145"/>
            <a:ext cx="5633545" cy="461665"/>
          </a:xfrm>
          <a:prstGeom prst="rect">
            <a:avLst/>
          </a:prstGeom>
          <a:solidFill>
            <a:schemeClr val="bg1"/>
          </a:solidFill>
        </p:spPr>
        <p:txBody>
          <a:bodyPr wrap="square" rtlCol="0">
            <a:spAutoFit/>
          </a:bodyPr>
          <a:lstStyle/>
          <a:p>
            <a:r>
              <a:rPr lang="en-US" sz="1200" dirty="0" smtClean="0">
                <a:solidFill>
                  <a:schemeClr val="tx1">
                    <a:lumMod val="75000"/>
                    <a:lumOff val="25000"/>
                  </a:schemeClr>
                </a:solidFill>
              </a:rPr>
              <a:t>   2012             2013              2014             2015             2016            2017              2018</a:t>
            </a:r>
          </a:p>
          <a:p>
            <a:r>
              <a:rPr lang="en-US" sz="1200" dirty="0">
                <a:solidFill>
                  <a:schemeClr val="tx1">
                    <a:lumMod val="75000"/>
                    <a:lumOff val="25000"/>
                  </a:schemeClr>
                </a:solidFill>
              </a:rPr>
              <a:t> </a:t>
            </a:r>
            <a:r>
              <a:rPr lang="en-US" sz="1200" dirty="0" smtClean="0">
                <a:solidFill>
                  <a:schemeClr val="tx1">
                    <a:lumMod val="75000"/>
                    <a:lumOff val="25000"/>
                  </a:schemeClr>
                </a:solidFill>
              </a:rPr>
              <a:t>                                                                                                                                 (estimated)</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5748951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Treatment</a:t>
            </a:r>
            <a:endParaRPr lang="en-US" dirty="0"/>
          </a:p>
        </p:txBody>
      </p:sp>
      <p:sp>
        <p:nvSpPr>
          <p:cNvPr id="3" name="Subtitle 2"/>
          <p:cNvSpPr>
            <a:spLocks noGrp="1"/>
          </p:cNvSpPr>
          <p:nvPr>
            <p:ph type="subTitle" idx="1"/>
          </p:nvPr>
        </p:nvSpPr>
        <p:spPr>
          <a:xfrm>
            <a:off x="880299" y="5127382"/>
            <a:ext cx="9144000" cy="1655762"/>
          </a:xfrm>
        </p:spPr>
        <p:txBody>
          <a:bodyPr>
            <a:normAutofit/>
          </a:bodyPr>
          <a:lstStyle/>
          <a:p>
            <a:pPr algn="l">
              <a:lnSpc>
                <a:spcPct val="70000"/>
              </a:lnSpc>
            </a:pPr>
            <a:r>
              <a:rPr lang="en-US" sz="2000" b="1" dirty="0"/>
              <a:t>Charissa </a:t>
            </a:r>
            <a:r>
              <a:rPr lang="en-US" sz="2000" b="1" dirty="0" smtClean="0"/>
              <a:t>Fotinos, MD, MSc</a:t>
            </a:r>
          </a:p>
          <a:p>
            <a:pPr algn="l">
              <a:lnSpc>
                <a:spcPct val="70000"/>
              </a:lnSpc>
            </a:pPr>
            <a:r>
              <a:rPr lang="en-US" sz="2000" dirty="0" smtClean="0"/>
              <a:t>Deputy </a:t>
            </a:r>
            <a:r>
              <a:rPr lang="en-US" sz="2000" dirty="0"/>
              <a:t>Chief Medical </a:t>
            </a:r>
            <a:r>
              <a:rPr lang="en-US" sz="2000" dirty="0" smtClean="0"/>
              <a:t>Director</a:t>
            </a:r>
          </a:p>
          <a:p>
            <a:pPr algn="l">
              <a:lnSpc>
                <a:spcPct val="70000"/>
              </a:lnSpc>
            </a:pPr>
            <a:r>
              <a:rPr lang="en-US" sz="2000" dirty="0" smtClean="0"/>
              <a:t>Health </a:t>
            </a:r>
            <a:r>
              <a:rPr lang="en-US" sz="2000" dirty="0"/>
              <a:t>Care Authority</a:t>
            </a:r>
          </a:p>
        </p:txBody>
      </p:sp>
    </p:spTree>
    <p:extLst>
      <p:ext uri="{BB962C8B-B14F-4D97-AF65-F5344CB8AC3E}">
        <p14:creationId xmlns:p14="http://schemas.microsoft.com/office/powerpoint/2010/main" val="5761656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normAutofit/>
          </a:bodyPr>
          <a:lstStyle/>
          <a:p>
            <a:r>
              <a:rPr lang="en-US" altLang="en-US" dirty="0">
                <a:solidFill>
                  <a:srgbClr val="002060"/>
                </a:solidFill>
              </a:rPr>
              <a:t>Braided funding and cross-agency, multisector work has resulted in a </a:t>
            </a:r>
            <a:r>
              <a:rPr lang="en-US" altLang="en-US" dirty="0" smtClean="0">
                <a:solidFill>
                  <a:srgbClr val="002060"/>
                </a:solidFill>
              </a:rPr>
              <a:t>four-fold </a:t>
            </a:r>
            <a:r>
              <a:rPr lang="en-US" altLang="en-US" dirty="0">
                <a:solidFill>
                  <a:srgbClr val="002060"/>
                </a:solidFill>
              </a:rPr>
              <a:t>increase in the number of persons accessing medication for opioid use disorder</a:t>
            </a:r>
          </a:p>
          <a:p>
            <a:r>
              <a:rPr lang="en-US" altLang="en-US" dirty="0" smtClean="0">
                <a:solidFill>
                  <a:srgbClr val="002060"/>
                </a:solidFill>
              </a:rPr>
              <a:t>Through </a:t>
            </a:r>
            <a:r>
              <a:rPr lang="en-US" altLang="en-US" dirty="0">
                <a:solidFill>
                  <a:srgbClr val="002060"/>
                </a:solidFill>
              </a:rPr>
              <a:t>this work, treatment gaps have been particularly noticeable in </a:t>
            </a:r>
            <a:r>
              <a:rPr lang="en-US" altLang="en-US" dirty="0" smtClean="0">
                <a:solidFill>
                  <a:srgbClr val="002060"/>
                </a:solidFill>
              </a:rPr>
              <a:t>two populations:</a:t>
            </a:r>
            <a:endParaRPr lang="en-US" altLang="en-US" dirty="0">
              <a:solidFill>
                <a:srgbClr val="002060"/>
              </a:solidFill>
            </a:endParaRPr>
          </a:p>
          <a:p>
            <a:pPr lvl="1"/>
            <a:r>
              <a:rPr lang="en-US" altLang="en-US" dirty="0">
                <a:solidFill>
                  <a:srgbClr val="002060"/>
                </a:solidFill>
              </a:rPr>
              <a:t>P</a:t>
            </a:r>
            <a:r>
              <a:rPr lang="en-US" altLang="en-US" dirty="0" smtClean="0">
                <a:solidFill>
                  <a:srgbClr val="002060"/>
                </a:solidFill>
              </a:rPr>
              <a:t>regnant </a:t>
            </a:r>
            <a:r>
              <a:rPr lang="en-US" altLang="en-US" dirty="0">
                <a:solidFill>
                  <a:srgbClr val="002060"/>
                </a:solidFill>
              </a:rPr>
              <a:t>or </a:t>
            </a:r>
            <a:r>
              <a:rPr lang="en-US" altLang="en-US" dirty="0" smtClean="0">
                <a:solidFill>
                  <a:srgbClr val="002060"/>
                </a:solidFill>
              </a:rPr>
              <a:t>parenting persons</a:t>
            </a:r>
            <a:endParaRPr lang="en-US" altLang="en-US" dirty="0">
              <a:solidFill>
                <a:srgbClr val="002060"/>
              </a:solidFill>
            </a:endParaRPr>
          </a:p>
          <a:p>
            <a:pPr lvl="1"/>
            <a:r>
              <a:rPr lang="en-US" altLang="en-US" dirty="0">
                <a:solidFill>
                  <a:srgbClr val="002060"/>
                </a:solidFill>
              </a:rPr>
              <a:t>C</a:t>
            </a:r>
            <a:r>
              <a:rPr lang="en-US" altLang="en-US" dirty="0" smtClean="0">
                <a:solidFill>
                  <a:srgbClr val="002060"/>
                </a:solidFill>
              </a:rPr>
              <a:t>riminal </a:t>
            </a:r>
            <a:r>
              <a:rPr lang="en-US" altLang="en-US" dirty="0">
                <a:solidFill>
                  <a:srgbClr val="002060"/>
                </a:solidFill>
              </a:rPr>
              <a:t>justice </a:t>
            </a:r>
            <a:r>
              <a:rPr lang="en-US" altLang="en-US" dirty="0" smtClean="0">
                <a:solidFill>
                  <a:srgbClr val="002060"/>
                </a:solidFill>
              </a:rPr>
              <a:t>system-involved persons</a:t>
            </a:r>
            <a:endParaRPr lang="en-US" altLang="en-US" dirty="0">
              <a:solidFill>
                <a:srgbClr val="002060"/>
              </a:solidFill>
            </a:endParaRPr>
          </a:p>
          <a:p>
            <a:pPr marL="457200" lvl="1" indent="0" algn="ctr">
              <a:buNone/>
            </a:pPr>
            <a:endParaRPr lang="en-US" dirty="0" smtClean="0"/>
          </a:p>
          <a:p>
            <a:pPr marL="0" indent="0">
              <a:buNone/>
            </a:pPr>
            <a:endParaRPr lang="en-US" dirty="0"/>
          </a:p>
        </p:txBody>
      </p:sp>
    </p:spTree>
    <p:extLst>
      <p:ext uri="{BB962C8B-B14F-4D97-AF65-F5344CB8AC3E}">
        <p14:creationId xmlns:p14="http://schemas.microsoft.com/office/powerpoint/2010/main" val="319948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632460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p:txBody>
          <a:bodyPr>
            <a:noAutofit/>
          </a:bodyPr>
          <a:lstStyle/>
          <a:p>
            <a:pPr>
              <a:defRPr/>
            </a:pPr>
            <a:r>
              <a:rPr lang="en-US" sz="4000" dirty="0">
                <a:solidFill>
                  <a:srgbClr val="0077C8"/>
                </a:solidFill>
              </a:rPr>
              <a:t>Growth in </a:t>
            </a:r>
            <a:r>
              <a:rPr lang="en-US" sz="4000" dirty="0" smtClean="0">
                <a:solidFill>
                  <a:srgbClr val="0077C8"/>
                </a:solidFill>
              </a:rPr>
              <a:t>Medication </a:t>
            </a:r>
            <a:r>
              <a:rPr lang="en-US" sz="4000" dirty="0">
                <a:solidFill>
                  <a:srgbClr val="0077C8"/>
                </a:solidFill>
              </a:rPr>
              <a:t>P</a:t>
            </a:r>
            <a:r>
              <a:rPr lang="en-US" sz="4000" dirty="0" smtClean="0">
                <a:solidFill>
                  <a:srgbClr val="0077C8"/>
                </a:solidFill>
              </a:rPr>
              <a:t>rescribing </a:t>
            </a:r>
            <a:r>
              <a:rPr lang="en-US" sz="4000" dirty="0">
                <a:solidFill>
                  <a:srgbClr val="0077C8"/>
                </a:solidFill>
              </a:rPr>
              <a:t>for </a:t>
            </a:r>
            <a:r>
              <a:rPr lang="en-US" sz="4000" dirty="0" smtClean="0">
                <a:solidFill>
                  <a:srgbClr val="0077C8"/>
                </a:solidFill>
              </a:rPr>
              <a:t/>
            </a:r>
            <a:br>
              <a:rPr lang="en-US" sz="4000" dirty="0" smtClean="0">
                <a:solidFill>
                  <a:srgbClr val="0077C8"/>
                </a:solidFill>
              </a:rPr>
            </a:br>
            <a:r>
              <a:rPr lang="en-US" sz="4000" dirty="0" smtClean="0">
                <a:solidFill>
                  <a:srgbClr val="0077C8"/>
                </a:solidFill>
              </a:rPr>
              <a:t>Opioid </a:t>
            </a:r>
            <a:r>
              <a:rPr lang="en-US" sz="4000" dirty="0">
                <a:solidFill>
                  <a:srgbClr val="0077C8"/>
                </a:solidFill>
              </a:rPr>
              <a:t>U</a:t>
            </a:r>
            <a:r>
              <a:rPr lang="en-US" sz="4000" dirty="0" smtClean="0">
                <a:solidFill>
                  <a:srgbClr val="0077C8"/>
                </a:solidFill>
              </a:rPr>
              <a:t>se </a:t>
            </a:r>
            <a:r>
              <a:rPr lang="en-US" sz="4000" dirty="0">
                <a:solidFill>
                  <a:srgbClr val="0077C8"/>
                </a:solidFill>
              </a:rPr>
              <a:t>D</a:t>
            </a:r>
            <a:r>
              <a:rPr lang="en-US" sz="4000" dirty="0" smtClean="0">
                <a:solidFill>
                  <a:srgbClr val="0077C8"/>
                </a:solidFill>
              </a:rPr>
              <a:t>isorder </a:t>
            </a:r>
            <a:r>
              <a:rPr lang="en-US" sz="4000" dirty="0">
                <a:solidFill>
                  <a:srgbClr val="0077C8"/>
                </a:solidFill>
              </a:rPr>
              <a:t>A</a:t>
            </a:r>
            <a:r>
              <a:rPr lang="en-US" sz="4000" dirty="0" smtClean="0">
                <a:solidFill>
                  <a:srgbClr val="0077C8"/>
                </a:solidFill>
              </a:rPr>
              <a:t>mong </a:t>
            </a:r>
            <a:r>
              <a:rPr lang="en-US" sz="4000" dirty="0">
                <a:solidFill>
                  <a:srgbClr val="0077C8"/>
                </a:solidFill>
              </a:rPr>
              <a:t>Medicaid </a:t>
            </a:r>
            <a:r>
              <a:rPr lang="en-US" sz="4000" dirty="0" smtClean="0">
                <a:solidFill>
                  <a:srgbClr val="0077C8"/>
                </a:solidFill>
              </a:rPr>
              <a:t>Clients</a:t>
            </a:r>
            <a:endParaRPr lang="en-US" sz="4000" dirty="0">
              <a:solidFill>
                <a:srgbClr val="0077C8"/>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06581711"/>
              </p:ext>
            </p:extLst>
          </p:nvPr>
        </p:nvGraphicFramePr>
        <p:xfrm>
          <a:off x="619125" y="1825625"/>
          <a:ext cx="10888663" cy="42545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a:spLocks noChangeArrowheads="1"/>
          </p:cNvSpPr>
          <p:nvPr/>
        </p:nvSpPr>
        <p:spPr bwMode="auto">
          <a:xfrm>
            <a:off x="1793240" y="6247626"/>
            <a:ext cx="685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Arial" panose="020B0604020202020204" pitchFamily="34" charset="0"/>
              <a:buChar char="•"/>
              <a:defRPr sz="32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1pPr>
            <a:lvl2pPr marL="742950" indent="-285750">
              <a:spcBef>
                <a:spcPct val="20000"/>
              </a:spcBef>
              <a:buClr>
                <a:schemeClr val="accent2"/>
              </a:buClr>
              <a:buFont typeface="Arial" panose="020B0604020202020204" pitchFamily="34" charset="0"/>
              <a:buChar char="–"/>
              <a:defRPr sz="28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2pPr>
            <a:lvl3pPr marL="1143000" indent="-228600">
              <a:spcBef>
                <a:spcPct val="20000"/>
              </a:spcBef>
              <a:buClr>
                <a:schemeClr val="accent2"/>
              </a:buClr>
              <a:buFont typeface="Arial" panose="020B0604020202020204" pitchFamily="34" charset="0"/>
              <a:buChar char="•"/>
              <a:defRPr sz="24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3pPr>
            <a:lvl4pPr marL="1600200" indent="-228600">
              <a:spcBef>
                <a:spcPct val="20000"/>
              </a:spcBef>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4pPr>
            <a:lvl5pPr marL="2057400" indent="-228600">
              <a:spcBef>
                <a:spcPct val="20000"/>
              </a:spcBef>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accent2"/>
                </a:solidFill>
                <a:latin typeface="Lucida Sans" panose="020B0602030504020204" pitchFamily="34" charset="0"/>
                <a:ea typeface="Lucida Sans" panose="020B0602030504020204" pitchFamily="34" charset="0"/>
                <a:cs typeface="Lucida Sans" panose="020B0602030504020204" pitchFamily="34" charset="0"/>
              </a:defRPr>
            </a:lvl9pPr>
          </a:lstStyle>
          <a:p>
            <a:pPr>
              <a:spcBef>
                <a:spcPct val="0"/>
              </a:spcBef>
              <a:buClrTx/>
              <a:buFontTx/>
              <a:buNone/>
              <a:defRPr/>
            </a:pPr>
            <a:r>
              <a:rPr lang="en-US" altLang="en-US" sz="1000" dirty="0">
                <a:solidFill>
                  <a:schemeClr val="accent1">
                    <a:lumMod val="75000"/>
                  </a:schemeClr>
                </a:solidFill>
                <a:latin typeface="+mn-lt"/>
                <a:cs typeface="Arial" panose="020B0604020202020204" pitchFamily="34" charset="0"/>
              </a:rPr>
              <a:t>SOURCE: Provider One client Eligibility tables (HCA) &amp; Client Outcomes Database (DSHS RDA).</a:t>
            </a:r>
          </a:p>
          <a:p>
            <a:pPr>
              <a:spcBef>
                <a:spcPct val="0"/>
              </a:spcBef>
              <a:buClrTx/>
              <a:buFontTx/>
              <a:buNone/>
              <a:defRPr/>
            </a:pPr>
            <a:r>
              <a:rPr lang="en-US" altLang="en-US" sz="1000" dirty="0">
                <a:solidFill>
                  <a:schemeClr val="accent1">
                    <a:lumMod val="75000"/>
                  </a:schemeClr>
                </a:solidFill>
                <a:latin typeface="+mn-lt"/>
                <a:cs typeface="Arial" panose="020B0604020202020204" pitchFamily="34" charset="0"/>
              </a:rPr>
              <a:t>Note: Excludes dual eligibles and persons with third-party liability; includes all Medicaid eligibles in the year with Medication assisted treatment (MAT)</a:t>
            </a:r>
          </a:p>
        </p:txBody>
      </p:sp>
      <p:sp>
        <p:nvSpPr>
          <p:cNvPr id="2" name="TextBox 1"/>
          <p:cNvSpPr txBox="1"/>
          <p:nvPr/>
        </p:nvSpPr>
        <p:spPr>
          <a:xfrm>
            <a:off x="10079710" y="2873768"/>
            <a:ext cx="580608" cy="261610"/>
          </a:xfrm>
          <a:prstGeom prst="rect">
            <a:avLst/>
          </a:prstGeom>
          <a:noFill/>
        </p:spPr>
        <p:txBody>
          <a:bodyPr wrap="none" rtlCol="0">
            <a:spAutoFit/>
          </a:bodyPr>
          <a:lstStyle/>
          <a:p>
            <a:r>
              <a:rPr lang="en-US" sz="1100" dirty="0">
                <a:latin typeface="Calibri" panose="020F0502020204030204" pitchFamily="34" charset="0"/>
                <a:ea typeface="Tahoma" panose="020B0604030504040204" pitchFamily="34" charset="0"/>
                <a:cs typeface="Calibri" panose="020F0502020204030204" pitchFamily="34" charset="0"/>
              </a:rPr>
              <a:t>12,129</a:t>
            </a:r>
          </a:p>
        </p:txBody>
      </p:sp>
      <p:sp>
        <p:nvSpPr>
          <p:cNvPr id="3" name="Rectangle 2"/>
          <p:cNvSpPr/>
          <p:nvPr/>
        </p:nvSpPr>
        <p:spPr>
          <a:xfrm>
            <a:off x="10192734" y="3135378"/>
            <a:ext cx="347472" cy="2310761"/>
          </a:xfrm>
          <a:prstGeom prst="rect">
            <a:avLst/>
          </a:prstGeom>
          <a:solidFill>
            <a:srgbClr val="509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500910" y="5513607"/>
            <a:ext cx="473206" cy="261610"/>
          </a:xfrm>
          <a:prstGeom prst="rect">
            <a:avLst/>
          </a:prstGeom>
          <a:noFill/>
        </p:spPr>
        <p:txBody>
          <a:bodyPr wrap="none" rtlCol="0">
            <a:spAutoFit/>
          </a:bodyPr>
          <a:lstStyle/>
          <a:p>
            <a:r>
              <a:rPr lang="en-US" sz="1100" dirty="0"/>
              <a:t>2017</a:t>
            </a:r>
          </a:p>
        </p:txBody>
      </p:sp>
      <p:sp>
        <p:nvSpPr>
          <p:cNvPr id="9" name="Rectangle 8"/>
          <p:cNvSpPr/>
          <p:nvPr/>
        </p:nvSpPr>
        <p:spPr>
          <a:xfrm>
            <a:off x="9697800" y="3748029"/>
            <a:ext cx="347472" cy="1703605"/>
          </a:xfrm>
          <a:prstGeom prst="rect">
            <a:avLst/>
          </a:prstGeom>
          <a:solidFill>
            <a:srgbClr val="F8E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223099" y="2008985"/>
            <a:ext cx="349525" cy="343715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TextBox 10"/>
          <p:cNvSpPr txBox="1"/>
          <p:nvPr/>
        </p:nvSpPr>
        <p:spPr>
          <a:xfrm>
            <a:off x="9117192" y="1733875"/>
            <a:ext cx="580608" cy="261610"/>
          </a:xfrm>
          <a:prstGeom prst="rect">
            <a:avLst/>
          </a:prstGeom>
          <a:noFill/>
        </p:spPr>
        <p:txBody>
          <a:bodyPr wrap="none" rtlCol="0">
            <a:spAutoFit/>
          </a:bodyPr>
          <a:lstStyle/>
          <a:p>
            <a:r>
              <a:rPr lang="en-US" sz="1100" dirty="0">
                <a:latin typeface="Calibri" panose="020F0502020204030204" pitchFamily="34" charset="0"/>
                <a:ea typeface="Tahoma" panose="020B0604030504040204" pitchFamily="34" charset="0"/>
                <a:cs typeface="Calibri" panose="020F0502020204030204" pitchFamily="34" charset="0"/>
              </a:rPr>
              <a:t>21,558</a:t>
            </a:r>
          </a:p>
        </p:txBody>
      </p:sp>
      <p:sp>
        <p:nvSpPr>
          <p:cNvPr id="12" name="TextBox 11"/>
          <p:cNvSpPr txBox="1"/>
          <p:nvPr/>
        </p:nvSpPr>
        <p:spPr>
          <a:xfrm>
            <a:off x="9628442" y="3455433"/>
            <a:ext cx="508473" cy="261610"/>
          </a:xfrm>
          <a:prstGeom prst="rect">
            <a:avLst/>
          </a:prstGeom>
          <a:noFill/>
        </p:spPr>
        <p:txBody>
          <a:bodyPr wrap="none" rtlCol="0">
            <a:spAutoFit/>
          </a:bodyPr>
          <a:lstStyle/>
          <a:p>
            <a:r>
              <a:rPr lang="en-US" sz="1100" dirty="0">
                <a:latin typeface="Calibri" panose="020F0502020204030204" pitchFamily="34" charset="0"/>
                <a:ea typeface="Tahoma" panose="020B0604030504040204" pitchFamily="34" charset="0"/>
                <a:cs typeface="Calibri" panose="020F0502020204030204" pitchFamily="34" charset="0"/>
              </a:rPr>
              <a:t>9,429</a:t>
            </a:r>
          </a:p>
        </p:txBody>
      </p:sp>
    </p:spTree>
    <p:extLst>
      <p:ext uri="{BB962C8B-B14F-4D97-AF65-F5344CB8AC3E}">
        <p14:creationId xmlns:p14="http://schemas.microsoft.com/office/powerpoint/2010/main" val="48463388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Successful Initiation of Medication With State Targeted Response Funds</a:t>
            </a:r>
            <a:endParaRPr lang="en-US" dirty="0"/>
          </a:p>
        </p:txBody>
      </p:sp>
      <p:sp>
        <p:nvSpPr>
          <p:cNvPr id="5" name="Slide Number Placeholder 4"/>
          <p:cNvSpPr>
            <a:spLocks noGrp="1"/>
          </p:cNvSpPr>
          <p:nvPr>
            <p:ph type="sldNum" sz="quarter" idx="12"/>
          </p:nvPr>
        </p:nvSpPr>
        <p:spPr/>
        <p:txBody>
          <a:bodyPr/>
          <a:lstStyle/>
          <a:p>
            <a:fld id="{5FAC29E2-A468-4121-8195-7769AB3168E7}" type="slidenum">
              <a:rPr lang="en-US" altLang="en-US" smtClean="0"/>
              <a:pPr/>
              <a:t>48</a:t>
            </a:fld>
            <a:endParaRPr lang="en-US" altLang="en-US" dirty="0"/>
          </a:p>
        </p:txBody>
      </p:sp>
      <p:pic>
        <p:nvPicPr>
          <p:cNvPr id="7" name="Picture 6"/>
          <p:cNvPicPr>
            <a:picLocks noChangeAspect="1"/>
          </p:cNvPicPr>
          <p:nvPr/>
        </p:nvPicPr>
        <p:blipFill>
          <a:blip r:embed="rId2"/>
          <a:stretch>
            <a:fillRect/>
          </a:stretch>
        </p:blipFill>
        <p:spPr>
          <a:xfrm>
            <a:off x="1162050" y="2057399"/>
            <a:ext cx="4104894" cy="4238625"/>
          </a:xfrm>
          <a:prstGeom prst="rect">
            <a:avLst/>
          </a:prstGeom>
        </p:spPr>
      </p:pic>
      <p:sp>
        <p:nvSpPr>
          <p:cNvPr id="8" name="Oval 7"/>
          <p:cNvSpPr/>
          <p:nvPr/>
        </p:nvSpPr>
        <p:spPr>
          <a:xfrm>
            <a:off x="6696075" y="2057399"/>
            <a:ext cx="3581400" cy="1981200"/>
          </a:xfrm>
          <a:prstGeom prst="ellipse">
            <a:avLst/>
          </a:prstGeom>
          <a:solidFill>
            <a:srgbClr val="007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 targets for medication treatment have been greatly exceeded</a:t>
            </a:r>
          </a:p>
        </p:txBody>
      </p:sp>
      <p:sp>
        <p:nvSpPr>
          <p:cNvPr id="9" name="Oval 8"/>
          <p:cNvSpPr/>
          <p:nvPr/>
        </p:nvSpPr>
        <p:spPr>
          <a:xfrm>
            <a:off x="6696075" y="4176711"/>
            <a:ext cx="3581400" cy="1981200"/>
          </a:xfrm>
          <a:prstGeom prst="ellipse">
            <a:avLst/>
          </a:prstGeom>
          <a:solidFill>
            <a:srgbClr val="925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can we sustain these gains as funding sources change?</a:t>
            </a:r>
          </a:p>
        </p:txBody>
      </p:sp>
    </p:spTree>
    <p:extLst>
      <p:ext uri="{BB962C8B-B14F-4D97-AF65-F5344CB8AC3E}">
        <p14:creationId xmlns:p14="http://schemas.microsoft.com/office/powerpoint/2010/main" val="40830132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Pregnant and Parenting Persons</a:t>
            </a:r>
            <a:endParaRPr lang="en-US" dirty="0"/>
          </a:p>
        </p:txBody>
      </p:sp>
      <p:sp>
        <p:nvSpPr>
          <p:cNvPr id="15" name="Text Placeholder 14"/>
          <p:cNvSpPr>
            <a:spLocks noGrp="1"/>
          </p:cNvSpPr>
          <p:nvPr>
            <p:ph sz="half" idx="1"/>
          </p:nvPr>
        </p:nvSpPr>
        <p:spPr/>
        <p:txBody>
          <a:bodyPr>
            <a:normAutofit/>
          </a:bodyPr>
          <a:lstStyle/>
          <a:p>
            <a:pPr algn="ctr"/>
            <a:r>
              <a:rPr lang="en-US" sz="2000" dirty="0"/>
              <a:t>Dramatic </a:t>
            </a:r>
            <a:r>
              <a:rPr lang="en-US" sz="2000" dirty="0" smtClean="0"/>
              <a:t>increase </a:t>
            </a:r>
            <a:r>
              <a:rPr lang="en-US" sz="2000" dirty="0"/>
              <a:t>in U.S. </a:t>
            </a:r>
            <a:r>
              <a:rPr lang="en-US" sz="2000" dirty="0" smtClean="0"/>
              <a:t>rate </a:t>
            </a:r>
            <a:r>
              <a:rPr lang="en-US" sz="2000" dirty="0"/>
              <a:t>of </a:t>
            </a:r>
            <a:r>
              <a:rPr lang="en-US" sz="2000" dirty="0" smtClean="0"/>
              <a:t>opioid </a:t>
            </a:r>
            <a:r>
              <a:rPr lang="en-US" sz="2000" dirty="0"/>
              <a:t>u</a:t>
            </a:r>
            <a:r>
              <a:rPr lang="en-US" sz="2000" dirty="0" smtClean="0"/>
              <a:t>se </a:t>
            </a:r>
            <a:r>
              <a:rPr lang="en-US" sz="2000" dirty="0"/>
              <a:t>d</a:t>
            </a:r>
            <a:r>
              <a:rPr lang="en-US" sz="2000" dirty="0" smtClean="0"/>
              <a:t>isorder </a:t>
            </a:r>
            <a:r>
              <a:rPr lang="en-US" sz="2000" dirty="0"/>
              <a:t>i</a:t>
            </a:r>
            <a:r>
              <a:rPr lang="en-US" sz="2000" dirty="0" smtClean="0"/>
              <a:t>dentified </a:t>
            </a:r>
            <a:r>
              <a:rPr lang="en-US" sz="2000" dirty="0"/>
              <a:t>at </a:t>
            </a:r>
            <a:r>
              <a:rPr lang="en-US" sz="2000" dirty="0" smtClean="0"/>
              <a:t>labor </a:t>
            </a:r>
            <a:r>
              <a:rPr lang="en-US" sz="2000" dirty="0"/>
              <a:t>and </a:t>
            </a:r>
            <a:r>
              <a:rPr lang="en-US" sz="2000" dirty="0" smtClean="0"/>
              <a:t>delivery</a:t>
            </a:r>
            <a:endParaRPr lang="en-US" sz="20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978" y="2431787"/>
            <a:ext cx="5529298" cy="3779884"/>
          </a:xfrm>
        </p:spPr>
      </p:pic>
      <p:sp>
        <p:nvSpPr>
          <p:cNvPr id="4" name="Slide Number Placeholder 3"/>
          <p:cNvSpPr>
            <a:spLocks noGrp="1"/>
          </p:cNvSpPr>
          <p:nvPr>
            <p:ph type="sldNum" sz="quarter" idx="12"/>
          </p:nvPr>
        </p:nvSpPr>
        <p:spPr/>
        <p:txBody>
          <a:bodyPr/>
          <a:lstStyle/>
          <a:p>
            <a:fld id="{A147D318-97CD-48EE-A025-5784E0F3C3BA}" type="slidenum">
              <a:rPr lang="en-US" altLang="en-US" smtClean="0"/>
              <a:pPr/>
              <a:t>49</a:t>
            </a:fld>
            <a:endParaRPr lang="en-US" altLang="en-US" dirty="0"/>
          </a:p>
        </p:txBody>
      </p:sp>
      <p:sp>
        <p:nvSpPr>
          <p:cNvPr id="16" name="Text Placeholder 15"/>
          <p:cNvSpPr>
            <a:spLocks noGrp="1"/>
          </p:cNvSpPr>
          <p:nvPr>
            <p:ph type="body" sz="quarter" idx="4294967295"/>
          </p:nvPr>
        </p:nvSpPr>
        <p:spPr>
          <a:xfrm>
            <a:off x="6742112" y="1825625"/>
            <a:ext cx="4422074" cy="868363"/>
          </a:xfrm>
        </p:spPr>
        <p:txBody>
          <a:bodyPr>
            <a:normAutofit/>
          </a:bodyPr>
          <a:lstStyle/>
          <a:p>
            <a:pPr algn="ctr"/>
            <a:r>
              <a:rPr lang="en-US" sz="2000" dirty="0"/>
              <a:t>Washington State </a:t>
            </a:r>
            <a:r>
              <a:rPr lang="en-US" sz="2000" dirty="0" smtClean="0"/>
              <a:t>rates </a:t>
            </a:r>
            <a:r>
              <a:rPr lang="en-US" sz="2000" dirty="0"/>
              <a:t>of </a:t>
            </a:r>
            <a:r>
              <a:rPr lang="en-US" sz="2000" dirty="0" smtClean="0"/>
              <a:t>neonatal </a:t>
            </a:r>
            <a:r>
              <a:rPr lang="en-US" sz="2000" dirty="0"/>
              <a:t>a</a:t>
            </a:r>
            <a:r>
              <a:rPr lang="en-US" sz="2000" dirty="0" smtClean="0"/>
              <a:t>bstinence </a:t>
            </a:r>
            <a:r>
              <a:rPr lang="en-US" sz="2000" dirty="0"/>
              <a:t>s</a:t>
            </a:r>
            <a:r>
              <a:rPr lang="en-US" sz="2000" dirty="0" smtClean="0"/>
              <a:t>yndrome also </a:t>
            </a:r>
            <a:r>
              <a:rPr lang="en-US" sz="2000" dirty="0"/>
              <a:t>rising</a:t>
            </a:r>
          </a:p>
        </p:txBody>
      </p:sp>
      <p:sp>
        <p:nvSpPr>
          <p:cNvPr id="7" name="Rectangle 6"/>
          <p:cNvSpPr/>
          <p:nvPr/>
        </p:nvSpPr>
        <p:spPr>
          <a:xfrm>
            <a:off x="838200" y="6150133"/>
            <a:ext cx="3429000" cy="646331"/>
          </a:xfrm>
          <a:prstGeom prst="rect">
            <a:avLst/>
          </a:prstGeom>
        </p:spPr>
        <p:txBody>
          <a:bodyPr wrap="square">
            <a:spAutoFit/>
          </a:bodyPr>
          <a:lstStyle/>
          <a:p>
            <a:r>
              <a:rPr lang="en-US" sz="1200" dirty="0">
                <a:solidFill>
                  <a:schemeClr val="accent1">
                    <a:lumMod val="75000"/>
                  </a:schemeClr>
                </a:solidFill>
                <a:hlinkClick r:id="rId3"/>
              </a:rPr>
              <a:t>https://www.cdc.gov/mmwr/volumes/67/wr/mm6731a1.htm?s_cid=mm6731a1_w</a:t>
            </a:r>
            <a:endParaRPr lang="en-US" sz="1200" dirty="0">
              <a:solidFill>
                <a:schemeClr val="accent1">
                  <a:lumMod val="75000"/>
                </a:schemeClr>
              </a:solidFill>
            </a:endParaRPr>
          </a:p>
          <a:p>
            <a:endParaRPr lang="en-US" sz="1200" dirty="0">
              <a:solidFill>
                <a:schemeClr val="accent1">
                  <a:lumMod val="75000"/>
                </a:schemeClr>
              </a:solidFill>
            </a:endParaRPr>
          </a:p>
        </p:txBody>
      </p:sp>
      <p:pic>
        <p:nvPicPr>
          <p:cNvPr id="8" name="Content Placeholder 6"/>
          <p:cNvPicPr>
            <a:picLocks noChangeAspect="1"/>
          </p:cNvPicPr>
          <p:nvPr/>
        </p:nvPicPr>
        <p:blipFill>
          <a:blip r:embed="rId4"/>
          <a:stretch>
            <a:fillRect/>
          </a:stretch>
        </p:blipFill>
        <p:spPr bwMode="auto">
          <a:xfrm>
            <a:off x="6592720" y="2431787"/>
            <a:ext cx="4914651" cy="414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704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Opioid-Related Overdose Deaths 2000–2017* </a:t>
            </a:r>
            <a:endParaRPr lang="en-US" dirty="0"/>
          </a:p>
        </p:txBody>
      </p:sp>
      <p:sp>
        <p:nvSpPr>
          <p:cNvPr id="8" name="Rectangle 7"/>
          <p:cNvSpPr/>
          <p:nvPr/>
        </p:nvSpPr>
        <p:spPr>
          <a:xfrm>
            <a:off x="180991" y="5738326"/>
            <a:ext cx="8089900" cy="461665"/>
          </a:xfrm>
          <a:prstGeom prst="rect">
            <a:avLst/>
          </a:prstGeom>
        </p:spPr>
        <p:txBody>
          <a:bodyPr wrap="square">
            <a:spAutoFit/>
          </a:bodyPr>
          <a:lstStyle/>
          <a:p>
            <a:r>
              <a:rPr lang="en-US" sz="1200" dirty="0">
                <a:solidFill>
                  <a:srgbClr val="000000"/>
                </a:solidFill>
              </a:rPr>
              <a:t>Source: DOH Death Certificates (Note: prescription opioid overdoses exclude synthetic opioid overdoses)</a:t>
            </a:r>
          </a:p>
          <a:p>
            <a:r>
              <a:rPr lang="en-US" sz="1200" dirty="0">
                <a:solidFill>
                  <a:srgbClr val="000000"/>
                </a:solidFill>
              </a:rPr>
              <a:t>*Data for 2017 are preliminary as of 8/23/2018.  </a:t>
            </a:r>
          </a:p>
        </p:txBody>
      </p:sp>
      <p:sp>
        <p:nvSpPr>
          <p:cNvPr id="10" name="Rectangle 9"/>
          <p:cNvSpPr>
            <a:spLocks noChangeAspect="1"/>
          </p:cNvSpPr>
          <p:nvPr/>
        </p:nvSpPr>
        <p:spPr>
          <a:xfrm>
            <a:off x="8270891" y="1955628"/>
            <a:ext cx="3236481" cy="4493538"/>
          </a:xfrm>
          <a:prstGeom prst="rect">
            <a:avLst/>
          </a:prstGeom>
          <a:gradFill>
            <a:gsLst>
              <a:gs pos="100000">
                <a:srgbClr val="B1C4CF"/>
              </a:gs>
              <a:gs pos="100000">
                <a:srgbClr val="5B7F95"/>
              </a:gs>
              <a:gs pos="100000">
                <a:srgbClr val="5B7F95"/>
              </a:gs>
            </a:gsLst>
          </a:gradFill>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buFont typeface="Arial" panose="020B0604020202020204" pitchFamily="34" charset="0"/>
              <a:buChar char="•"/>
            </a:pPr>
            <a:r>
              <a:rPr lang="en-US" sz="2200" dirty="0"/>
              <a:t>Earlier this year </a:t>
            </a:r>
            <a:r>
              <a:rPr lang="en-US" sz="2200" dirty="0" smtClean="0"/>
              <a:t>we saw </a:t>
            </a:r>
            <a:r>
              <a:rPr lang="en-US" sz="2200" dirty="0"/>
              <a:t>an overall </a:t>
            </a:r>
            <a:r>
              <a:rPr lang="en-US" sz="2200" dirty="0" smtClean="0"/>
              <a:t>decline</a:t>
            </a:r>
            <a:r>
              <a:rPr lang="en-US" sz="2200" dirty="0"/>
              <a:t> </a:t>
            </a:r>
            <a:r>
              <a:rPr lang="en-US" sz="2200" dirty="0" smtClean="0"/>
              <a:t>– </a:t>
            </a:r>
            <a:r>
              <a:rPr lang="en-US" sz="2200" dirty="0"/>
              <a:t>but </a:t>
            </a:r>
            <a:r>
              <a:rPr lang="en-US" sz="2200" dirty="0" smtClean="0"/>
              <a:t>now we are </a:t>
            </a:r>
            <a:r>
              <a:rPr lang="en-US" sz="2200" dirty="0"/>
              <a:t>experiencing </a:t>
            </a:r>
            <a:r>
              <a:rPr lang="en-US" sz="2200" dirty="0" smtClean="0"/>
              <a:t>an  increase driven by synthetic opioids/ Fentanyl – much of </a:t>
            </a:r>
            <a:r>
              <a:rPr lang="en-US" sz="2200" dirty="0"/>
              <a:t>it </a:t>
            </a:r>
            <a:r>
              <a:rPr lang="en-US" sz="2200" dirty="0" smtClean="0"/>
              <a:t>is probably illicit/ counterfeit</a:t>
            </a:r>
            <a:r>
              <a:rPr lang="en-US" sz="2200" dirty="0"/>
              <a:t>. </a:t>
            </a:r>
          </a:p>
          <a:p>
            <a:pPr marL="342900" indent="-342900">
              <a:buFont typeface="Arial" panose="020B0604020202020204" pitchFamily="34" charset="0"/>
              <a:buChar char="•"/>
            </a:pPr>
            <a:r>
              <a:rPr lang="en-US" sz="2200" dirty="0"/>
              <a:t>Good </a:t>
            </a:r>
            <a:r>
              <a:rPr lang="en-US" sz="2200" dirty="0" smtClean="0"/>
              <a:t>news: We are experiencing a </a:t>
            </a:r>
            <a:r>
              <a:rPr lang="en-US" sz="2200" dirty="0"/>
              <a:t>nearly 50%, now </a:t>
            </a:r>
            <a:r>
              <a:rPr lang="en-US" sz="2200" dirty="0" smtClean="0"/>
              <a:t>sustained, </a:t>
            </a:r>
            <a:r>
              <a:rPr lang="en-US" sz="2200" dirty="0"/>
              <a:t>decline in Rx use.</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91" y="6143995"/>
            <a:ext cx="1295400" cy="610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a:blip r:embed="rId4"/>
          <a:stretch>
            <a:fillRect/>
          </a:stretch>
        </p:blipFill>
        <p:spPr>
          <a:xfrm>
            <a:off x="719137" y="1799134"/>
            <a:ext cx="7319963" cy="3939192"/>
          </a:xfrm>
          <a:prstGeom prst="rect">
            <a:avLst/>
          </a:prstGeom>
        </p:spPr>
      </p:pic>
    </p:spTree>
    <p:extLst>
      <p:ext uri="{BB962C8B-B14F-4D97-AF65-F5344CB8AC3E}">
        <p14:creationId xmlns:p14="http://schemas.microsoft.com/office/powerpoint/2010/main" val="32619517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Current Programs for Pregnant and Parenting Persons</a:t>
            </a:r>
          </a:p>
        </p:txBody>
      </p:sp>
      <p:sp>
        <p:nvSpPr>
          <p:cNvPr id="5" name="Content Placeholder 4"/>
          <p:cNvSpPr>
            <a:spLocks noGrp="1"/>
          </p:cNvSpPr>
          <p:nvPr>
            <p:ph idx="1"/>
          </p:nvPr>
        </p:nvSpPr>
        <p:spPr/>
        <p:txBody>
          <a:bodyPr/>
          <a:lstStyle/>
          <a:p>
            <a:r>
              <a:rPr lang="en-US" dirty="0" smtClean="0"/>
              <a:t>Parent-Child Assistance Program (PCAP)</a:t>
            </a:r>
          </a:p>
          <a:p>
            <a:pPr lvl="1"/>
            <a:r>
              <a:rPr lang="en-US" dirty="0" smtClean="0"/>
              <a:t>3 year home visitation model</a:t>
            </a:r>
          </a:p>
          <a:p>
            <a:pPr lvl="1"/>
            <a:r>
              <a:rPr lang="en-US" dirty="0" smtClean="0"/>
              <a:t>Care managers provide linkage, support, transportation, and referral to treatment</a:t>
            </a:r>
          </a:p>
          <a:p>
            <a:pPr lvl="1"/>
            <a:r>
              <a:rPr lang="en-US" b="1" dirty="0" smtClean="0"/>
              <a:t>Increased support from Legislature with 2018 budget</a:t>
            </a:r>
          </a:p>
          <a:p>
            <a:r>
              <a:rPr lang="en-US" dirty="0" smtClean="0"/>
              <a:t>Pregnant Parenting Women (PPW)</a:t>
            </a:r>
          </a:p>
          <a:p>
            <a:pPr lvl="1"/>
            <a:r>
              <a:rPr lang="en-US" dirty="0" smtClean="0"/>
              <a:t>Residential substance </a:t>
            </a:r>
            <a:r>
              <a:rPr lang="en-US" dirty="0"/>
              <a:t>u</a:t>
            </a:r>
            <a:r>
              <a:rPr lang="en-US" dirty="0" smtClean="0"/>
              <a:t>se </a:t>
            </a:r>
            <a:r>
              <a:rPr lang="en-US" dirty="0"/>
              <a:t>d</a:t>
            </a:r>
            <a:r>
              <a:rPr lang="en-US" dirty="0" smtClean="0"/>
              <a:t>isorder </a:t>
            </a:r>
            <a:r>
              <a:rPr lang="en-US" dirty="0"/>
              <a:t>t</a:t>
            </a:r>
            <a:r>
              <a:rPr lang="en-US" dirty="0" smtClean="0"/>
              <a:t>reatment </a:t>
            </a:r>
            <a:r>
              <a:rPr lang="en-US" dirty="0"/>
              <a:t>s</a:t>
            </a:r>
            <a:r>
              <a:rPr lang="en-US" dirty="0" smtClean="0"/>
              <a:t>ervices</a:t>
            </a:r>
          </a:p>
          <a:p>
            <a:pPr lvl="1"/>
            <a:r>
              <a:rPr lang="en-US" dirty="0" smtClean="0"/>
              <a:t>Housing </a:t>
            </a:r>
            <a:r>
              <a:rPr lang="en-US" dirty="0"/>
              <a:t>s</a:t>
            </a:r>
            <a:r>
              <a:rPr lang="en-US" dirty="0" smtClean="0"/>
              <a:t>upport </a:t>
            </a:r>
            <a:r>
              <a:rPr lang="en-US" dirty="0"/>
              <a:t>s</a:t>
            </a:r>
            <a:r>
              <a:rPr lang="en-US" dirty="0" smtClean="0"/>
              <a:t>ervices</a:t>
            </a:r>
          </a:p>
          <a:p>
            <a:pPr lvl="1"/>
            <a:r>
              <a:rPr lang="en-US" dirty="0" smtClean="0"/>
              <a:t>Therapeutic intervention for children</a:t>
            </a:r>
            <a:endParaRPr lang="en-US" dirty="0"/>
          </a:p>
        </p:txBody>
      </p:sp>
      <p:sp>
        <p:nvSpPr>
          <p:cNvPr id="4" name="Slide Number Placeholder 3"/>
          <p:cNvSpPr>
            <a:spLocks noGrp="1"/>
          </p:cNvSpPr>
          <p:nvPr>
            <p:ph type="sldNum" sz="quarter" idx="12"/>
          </p:nvPr>
        </p:nvSpPr>
        <p:spPr/>
        <p:txBody>
          <a:bodyPr/>
          <a:lstStyle/>
          <a:p>
            <a:fld id="{A147D318-97CD-48EE-A025-5784E0F3C3BA}" type="slidenum">
              <a:rPr lang="en-US" altLang="en-US" smtClean="0"/>
              <a:pPr/>
              <a:t>50</a:t>
            </a:fld>
            <a:endParaRPr lang="en-US" altLang="en-US" dirty="0"/>
          </a:p>
        </p:txBody>
      </p:sp>
    </p:spTree>
    <p:extLst>
      <p:ext uri="{BB962C8B-B14F-4D97-AF65-F5344CB8AC3E}">
        <p14:creationId xmlns:p14="http://schemas.microsoft.com/office/powerpoint/2010/main" val="17048618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Extremely Vulnerable Population </a:t>
            </a:r>
            <a:endParaRPr lang="en-US" dirty="0"/>
          </a:p>
        </p:txBody>
      </p:sp>
      <p:sp>
        <p:nvSpPr>
          <p:cNvPr id="3" name="Content Placeholder 2"/>
          <p:cNvSpPr>
            <a:spLocks noGrp="1"/>
          </p:cNvSpPr>
          <p:nvPr>
            <p:ph idx="1"/>
          </p:nvPr>
        </p:nvSpPr>
        <p:spPr/>
        <p:txBody>
          <a:bodyPr>
            <a:normAutofit lnSpcReduction="10000"/>
          </a:bodyPr>
          <a:lstStyle/>
          <a:p>
            <a:r>
              <a:rPr lang="en-US" dirty="0" smtClean="0"/>
              <a:t>Parent-Child Assistance Program</a:t>
            </a:r>
          </a:p>
          <a:p>
            <a:pPr lvl="1"/>
            <a:r>
              <a:rPr lang="en-US" dirty="0" smtClean="0"/>
              <a:t>During 2014–2017:</a:t>
            </a:r>
          </a:p>
          <a:p>
            <a:pPr lvl="2"/>
            <a:r>
              <a:rPr lang="en-US" dirty="0" smtClean="0"/>
              <a:t>1,234 enrolled and only 165 left (moved, disengaged, requested to leave)</a:t>
            </a:r>
          </a:p>
          <a:p>
            <a:pPr marL="914400" lvl="2" indent="0">
              <a:buNone/>
            </a:pPr>
            <a:r>
              <a:rPr lang="en-US" dirty="0" smtClean="0"/>
              <a:t> </a:t>
            </a:r>
          </a:p>
          <a:p>
            <a:pPr lvl="1"/>
            <a:r>
              <a:rPr lang="en-US" dirty="0" smtClean="0"/>
              <a:t>110 women were on waiting list</a:t>
            </a:r>
          </a:p>
          <a:p>
            <a:pPr lvl="1"/>
            <a:r>
              <a:rPr lang="en-US" dirty="0" smtClean="0"/>
              <a:t>74% had been beaten by a partner</a:t>
            </a:r>
          </a:p>
          <a:p>
            <a:pPr lvl="1"/>
            <a:r>
              <a:rPr lang="en-US" dirty="0" smtClean="0"/>
              <a:t>64% were abused as children</a:t>
            </a:r>
          </a:p>
          <a:p>
            <a:pPr lvl="1"/>
            <a:r>
              <a:rPr lang="en-US" dirty="0" smtClean="0"/>
              <a:t>44% had unstable housing</a:t>
            </a:r>
          </a:p>
          <a:p>
            <a:pPr lvl="1"/>
            <a:r>
              <a:rPr lang="en-US" dirty="0" smtClean="0"/>
              <a:t>38% were beaten while pregnant</a:t>
            </a:r>
          </a:p>
          <a:p>
            <a:pPr lvl="1"/>
            <a:r>
              <a:rPr lang="en-US" dirty="0" smtClean="0"/>
              <a:t>29% had CPS involvement when they were children</a:t>
            </a:r>
          </a:p>
          <a:p>
            <a:pPr lvl="1"/>
            <a:r>
              <a:rPr lang="en-US" dirty="0" smtClean="0"/>
              <a:t>Average Adverse Childhood Experiences score: 5.4</a:t>
            </a:r>
            <a:endParaRPr lang="en-US" dirty="0"/>
          </a:p>
          <a:p>
            <a:pPr marL="3657600" lvl="8" indent="0">
              <a:buNone/>
            </a:pPr>
            <a:r>
              <a:rPr lang="en-US" dirty="0" smtClean="0"/>
              <a:t>			</a:t>
            </a:r>
            <a:endParaRPr lang="en-US" dirty="0"/>
          </a:p>
        </p:txBody>
      </p:sp>
      <p:sp>
        <p:nvSpPr>
          <p:cNvPr id="4" name="TextBox 3"/>
          <p:cNvSpPr txBox="1"/>
          <p:nvPr/>
        </p:nvSpPr>
        <p:spPr>
          <a:xfrm>
            <a:off x="618978" y="6079898"/>
            <a:ext cx="6249655" cy="369332"/>
          </a:xfrm>
          <a:prstGeom prst="rect">
            <a:avLst/>
          </a:prstGeom>
          <a:noFill/>
        </p:spPr>
        <p:txBody>
          <a:bodyPr wrap="square" rtlCol="0">
            <a:spAutoFit/>
          </a:bodyPr>
          <a:lstStyle/>
          <a:p>
            <a:r>
              <a:rPr lang="en-US" dirty="0" smtClean="0"/>
              <a:t>Source: Washington State Dept. of Health</a:t>
            </a:r>
            <a:endParaRPr lang="en-US" dirty="0"/>
          </a:p>
        </p:txBody>
      </p:sp>
    </p:spTree>
    <p:extLst>
      <p:ext uri="{BB962C8B-B14F-4D97-AF65-F5344CB8AC3E}">
        <p14:creationId xmlns:p14="http://schemas.microsoft.com/office/powerpoint/2010/main" val="42045134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Outcomes for Pregnant and Parenting Persons</a:t>
            </a:r>
            <a:endParaRPr lang="en-US" dirty="0"/>
          </a:p>
        </p:txBody>
      </p:sp>
      <p:sp>
        <p:nvSpPr>
          <p:cNvPr id="3" name="Slide Number Placeholder 2"/>
          <p:cNvSpPr>
            <a:spLocks noGrp="1"/>
          </p:cNvSpPr>
          <p:nvPr>
            <p:ph type="sldNum" sz="quarter" idx="12"/>
          </p:nvPr>
        </p:nvSpPr>
        <p:spPr/>
        <p:txBody>
          <a:bodyPr/>
          <a:lstStyle/>
          <a:p>
            <a:fld id="{05E67168-B41B-4FA1-80BE-7134A95DAC47}" type="slidenum">
              <a:rPr lang="en-US" altLang="en-US" smtClean="0"/>
              <a:pPr/>
              <a:t>52</a:t>
            </a:fld>
            <a:endParaRPr lang="en-US" altLang="en-US" dirty="0"/>
          </a:p>
        </p:txBody>
      </p:sp>
      <p:sp>
        <p:nvSpPr>
          <p:cNvPr id="6" name="Rounded Rectangle 5"/>
          <p:cNvSpPr/>
          <p:nvPr/>
        </p:nvSpPr>
        <p:spPr>
          <a:xfrm>
            <a:off x="871728" y="2540797"/>
            <a:ext cx="5721096" cy="3853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3426261018"/>
              </p:ext>
            </p:extLst>
          </p:nvPr>
        </p:nvGraphicFramePr>
        <p:xfrm>
          <a:off x="1217676" y="2649792"/>
          <a:ext cx="5029200" cy="3635597"/>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xmlns="" val="2690164207"/>
                    </a:ext>
                  </a:extLst>
                </a:gridCol>
                <a:gridCol w="2514600">
                  <a:extLst>
                    <a:ext uri="{9D8B030D-6E8A-4147-A177-3AD203B41FA5}">
                      <a16:colId xmlns:a16="http://schemas.microsoft.com/office/drawing/2014/main" xmlns="" val="2007344216"/>
                    </a:ext>
                  </a:extLst>
                </a:gridCol>
              </a:tblGrid>
              <a:tr h="892397">
                <a:tc>
                  <a:txBody>
                    <a:bodyPr/>
                    <a:lstStyle/>
                    <a:p>
                      <a:r>
                        <a:rPr lang="en-US" sz="1800" dirty="0" smtClean="0">
                          <a:solidFill>
                            <a:schemeClr val="bg1"/>
                          </a:solidFill>
                        </a:rPr>
                        <a:t>Clinical support for providers</a:t>
                      </a:r>
                      <a:endParaRPr lang="en-US" sz="1800" dirty="0">
                        <a:solidFill>
                          <a:schemeClr val="bg1"/>
                        </a:solidFill>
                      </a:endParaRPr>
                    </a:p>
                  </a:txBody>
                  <a:tcPr>
                    <a:solidFill>
                      <a:srgbClr val="0077C8"/>
                    </a:solidFill>
                  </a:tcPr>
                </a:tc>
                <a:tc>
                  <a:txBody>
                    <a:bodyPr/>
                    <a:lstStyle/>
                    <a:p>
                      <a:r>
                        <a:rPr lang="en-US" sz="1800" dirty="0" smtClean="0">
                          <a:solidFill>
                            <a:schemeClr val="bg1"/>
                          </a:solidFill>
                        </a:rPr>
                        <a:t>Increase access to services across the state</a:t>
                      </a:r>
                      <a:endParaRPr lang="en-US" sz="1800" dirty="0">
                        <a:solidFill>
                          <a:schemeClr val="bg1"/>
                        </a:solidFill>
                      </a:endParaRPr>
                    </a:p>
                  </a:txBody>
                  <a:tcPr>
                    <a:solidFill>
                      <a:srgbClr val="0077C8"/>
                    </a:solidFill>
                  </a:tcPr>
                </a:tc>
                <a:extLst>
                  <a:ext uri="{0D108BD9-81ED-4DB2-BD59-A6C34878D82A}">
                    <a16:rowId xmlns:a16="http://schemas.microsoft.com/office/drawing/2014/main" xmlns="" val="1660865191"/>
                  </a:ext>
                </a:extLst>
              </a:tr>
              <a:tr h="627983">
                <a:tc>
                  <a:txBody>
                    <a:bodyPr/>
                    <a:lstStyle/>
                    <a:p>
                      <a:r>
                        <a:rPr lang="en-US" sz="1800" dirty="0" smtClean="0">
                          <a:solidFill>
                            <a:schemeClr val="bg1"/>
                          </a:solidFill>
                        </a:rPr>
                        <a:t>Access to integrated care</a:t>
                      </a:r>
                      <a:endParaRPr lang="en-US" sz="1800" dirty="0">
                        <a:solidFill>
                          <a:schemeClr val="bg1"/>
                        </a:solidFill>
                      </a:endParaRPr>
                    </a:p>
                  </a:txBody>
                  <a:tcPr>
                    <a:solidFill>
                      <a:srgbClr val="0077C8"/>
                    </a:solidFill>
                  </a:tcPr>
                </a:tc>
                <a:tc>
                  <a:txBody>
                    <a:bodyPr/>
                    <a:lstStyle/>
                    <a:p>
                      <a:r>
                        <a:rPr lang="en-US" sz="1800" dirty="0" smtClean="0">
                          <a:solidFill>
                            <a:schemeClr val="bg1"/>
                          </a:solidFill>
                        </a:rPr>
                        <a:t>Increase wrap around services</a:t>
                      </a:r>
                      <a:endParaRPr lang="en-US" sz="1800" dirty="0">
                        <a:solidFill>
                          <a:schemeClr val="bg1"/>
                        </a:solidFill>
                      </a:endParaRPr>
                    </a:p>
                  </a:txBody>
                  <a:tcPr>
                    <a:solidFill>
                      <a:srgbClr val="0077C8"/>
                    </a:solidFill>
                  </a:tcPr>
                </a:tc>
                <a:extLst>
                  <a:ext uri="{0D108BD9-81ED-4DB2-BD59-A6C34878D82A}">
                    <a16:rowId xmlns:a16="http://schemas.microsoft.com/office/drawing/2014/main" xmlns="" val="2602021527"/>
                  </a:ext>
                </a:extLst>
              </a:tr>
              <a:tr h="1146619">
                <a:tc>
                  <a:txBody>
                    <a:bodyPr/>
                    <a:lstStyle/>
                    <a:p>
                      <a:r>
                        <a:rPr lang="en-US" sz="1800" dirty="0" smtClean="0">
                          <a:solidFill>
                            <a:schemeClr val="bg1"/>
                          </a:solidFill>
                        </a:rPr>
                        <a:t>Implement best practices through</a:t>
                      </a:r>
                      <a:r>
                        <a:rPr lang="en-US" sz="1800" baseline="0" dirty="0" smtClean="0">
                          <a:solidFill>
                            <a:schemeClr val="bg1"/>
                          </a:solidFill>
                        </a:rPr>
                        <a:t> pregnancy, labor, and delivery</a:t>
                      </a:r>
                      <a:endParaRPr lang="en-US" sz="1800" dirty="0">
                        <a:solidFill>
                          <a:schemeClr val="bg1"/>
                        </a:solidFill>
                      </a:endParaRPr>
                    </a:p>
                  </a:txBody>
                  <a:tcPr>
                    <a:solidFill>
                      <a:srgbClr val="0077C8"/>
                    </a:solidFill>
                  </a:tcPr>
                </a:tc>
                <a:tc>
                  <a:txBody>
                    <a:bodyPr/>
                    <a:lstStyle/>
                    <a:p>
                      <a:endParaRPr lang="en-US" sz="1800" dirty="0" smtClean="0">
                        <a:solidFill>
                          <a:schemeClr val="bg1"/>
                        </a:solidFill>
                      </a:endParaRPr>
                    </a:p>
                    <a:p>
                      <a:r>
                        <a:rPr lang="en-US" sz="1800" dirty="0" smtClean="0">
                          <a:solidFill>
                            <a:schemeClr val="bg1"/>
                          </a:solidFill>
                        </a:rPr>
                        <a:t>Increase</a:t>
                      </a:r>
                      <a:r>
                        <a:rPr lang="en-US" sz="1800" baseline="0" dirty="0" smtClean="0">
                          <a:solidFill>
                            <a:schemeClr val="bg1"/>
                          </a:solidFill>
                        </a:rPr>
                        <a:t> family involvement</a:t>
                      </a:r>
                      <a:endParaRPr lang="en-US" sz="1800" dirty="0">
                        <a:solidFill>
                          <a:schemeClr val="bg1"/>
                        </a:solidFill>
                      </a:endParaRPr>
                    </a:p>
                  </a:txBody>
                  <a:tcPr>
                    <a:solidFill>
                      <a:srgbClr val="0077C8"/>
                    </a:solidFill>
                  </a:tcPr>
                </a:tc>
                <a:extLst>
                  <a:ext uri="{0D108BD9-81ED-4DB2-BD59-A6C34878D82A}">
                    <a16:rowId xmlns:a16="http://schemas.microsoft.com/office/drawing/2014/main" xmlns="" val="2012440641"/>
                  </a:ext>
                </a:extLst>
              </a:tr>
              <a:tr h="627983">
                <a:tc>
                  <a:txBody>
                    <a:bodyPr/>
                    <a:lstStyle/>
                    <a:p>
                      <a:r>
                        <a:rPr lang="en-US" sz="1800" dirty="0" smtClean="0">
                          <a:solidFill>
                            <a:schemeClr val="bg1"/>
                          </a:solidFill>
                        </a:rPr>
                        <a:t>Access to post-partum contraception</a:t>
                      </a:r>
                      <a:endParaRPr lang="en-US" sz="1800" dirty="0">
                        <a:solidFill>
                          <a:schemeClr val="bg1"/>
                        </a:solidFill>
                      </a:endParaRPr>
                    </a:p>
                  </a:txBody>
                  <a:tcPr>
                    <a:solidFill>
                      <a:srgbClr val="0077C8"/>
                    </a:solidFill>
                  </a:tcPr>
                </a:tc>
                <a:tc>
                  <a:txBody>
                    <a:bodyPr/>
                    <a:lstStyle/>
                    <a:p>
                      <a:r>
                        <a:rPr lang="en-US" sz="1800" dirty="0" smtClean="0">
                          <a:solidFill>
                            <a:schemeClr val="bg1"/>
                          </a:solidFill>
                        </a:rPr>
                        <a:t>Work to standardize child removal/re-unification</a:t>
                      </a:r>
                      <a:r>
                        <a:rPr lang="en-US" sz="1800" baseline="0" dirty="0" smtClean="0">
                          <a:solidFill>
                            <a:schemeClr val="bg1"/>
                          </a:solidFill>
                        </a:rPr>
                        <a:t> practices</a:t>
                      </a:r>
                      <a:endParaRPr lang="en-US" sz="1800" dirty="0">
                        <a:solidFill>
                          <a:schemeClr val="bg1"/>
                        </a:solidFill>
                      </a:endParaRPr>
                    </a:p>
                  </a:txBody>
                  <a:tcPr>
                    <a:solidFill>
                      <a:srgbClr val="0077C8"/>
                    </a:solidFill>
                  </a:tcPr>
                </a:tc>
                <a:extLst>
                  <a:ext uri="{0D108BD9-81ED-4DB2-BD59-A6C34878D82A}">
                    <a16:rowId xmlns:a16="http://schemas.microsoft.com/office/drawing/2014/main" xmlns="" val="3991936951"/>
                  </a:ext>
                </a:extLst>
              </a:tr>
            </a:tbl>
          </a:graphicData>
        </a:graphic>
      </p:graphicFrame>
      <p:sp>
        <p:nvSpPr>
          <p:cNvPr id="8" name="TextBox 7"/>
          <p:cNvSpPr txBox="1"/>
          <p:nvPr/>
        </p:nvSpPr>
        <p:spPr>
          <a:xfrm>
            <a:off x="2855976" y="1874138"/>
            <a:ext cx="1752600" cy="584775"/>
          </a:xfrm>
          <a:prstGeom prst="rect">
            <a:avLst/>
          </a:prstGeom>
          <a:noFill/>
        </p:spPr>
        <p:txBody>
          <a:bodyPr wrap="square" rtlCol="0">
            <a:spAutoFit/>
          </a:bodyPr>
          <a:lstStyle/>
          <a:p>
            <a:pPr algn="ctr"/>
            <a:r>
              <a:rPr lang="en-US" sz="3200" dirty="0">
                <a:solidFill>
                  <a:schemeClr val="accent1">
                    <a:lumMod val="50000"/>
                  </a:schemeClr>
                </a:solidFill>
              </a:rPr>
              <a:t>Gaps</a:t>
            </a:r>
          </a:p>
        </p:txBody>
      </p:sp>
      <p:sp>
        <p:nvSpPr>
          <p:cNvPr id="9" name="TextBox 8"/>
          <p:cNvSpPr txBox="1"/>
          <p:nvPr/>
        </p:nvSpPr>
        <p:spPr>
          <a:xfrm>
            <a:off x="7854696" y="1810206"/>
            <a:ext cx="2356104" cy="584775"/>
          </a:xfrm>
          <a:prstGeom prst="rect">
            <a:avLst/>
          </a:prstGeom>
          <a:noFill/>
        </p:spPr>
        <p:txBody>
          <a:bodyPr wrap="square" rtlCol="0">
            <a:spAutoFit/>
          </a:bodyPr>
          <a:lstStyle/>
          <a:p>
            <a:pPr algn="ctr"/>
            <a:r>
              <a:rPr lang="en-US" sz="3200" dirty="0">
                <a:solidFill>
                  <a:schemeClr val="accent1">
                    <a:lumMod val="50000"/>
                  </a:schemeClr>
                </a:solidFill>
              </a:rPr>
              <a:t>Strategies</a:t>
            </a:r>
          </a:p>
        </p:txBody>
      </p:sp>
      <p:sp>
        <p:nvSpPr>
          <p:cNvPr id="10" name="Rounded Rectangle 9"/>
          <p:cNvSpPr/>
          <p:nvPr/>
        </p:nvSpPr>
        <p:spPr>
          <a:xfrm>
            <a:off x="7470648" y="2544761"/>
            <a:ext cx="3124200" cy="3849624"/>
          </a:xfrm>
          <a:prstGeom prst="roundRect">
            <a:avLst/>
          </a:prstGeom>
          <a:solidFill>
            <a:srgbClr val="925D9C"/>
          </a:solidFill>
          <a:ln>
            <a:solidFill>
              <a:srgbClr val="925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 opioid bill to update language around treatment and to recognize OUD as a medical condition</a:t>
            </a:r>
          </a:p>
          <a:p>
            <a:pPr algn="ctr"/>
            <a:endParaRPr lang="en-US" dirty="0"/>
          </a:p>
          <a:p>
            <a:pPr algn="ctr"/>
            <a:r>
              <a:rPr lang="en-US" dirty="0"/>
              <a:t>Consider targeted investments to increase the reach of and support to persons who are pregnant or parenting</a:t>
            </a:r>
          </a:p>
        </p:txBody>
      </p:sp>
    </p:spTree>
    <p:extLst>
      <p:ext uri="{BB962C8B-B14F-4D97-AF65-F5344CB8AC3E}">
        <p14:creationId xmlns:p14="http://schemas.microsoft.com/office/powerpoint/2010/main" val="1679372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Criminal </a:t>
            </a:r>
            <a:r>
              <a:rPr lang="en-US" dirty="0"/>
              <a:t>J</a:t>
            </a:r>
            <a:r>
              <a:rPr lang="en-US" dirty="0" smtClean="0"/>
              <a:t>ustice System-Involved Persons</a:t>
            </a:r>
            <a:endParaRPr lang="en-US" dirty="0"/>
          </a:p>
        </p:txBody>
      </p:sp>
      <p:sp>
        <p:nvSpPr>
          <p:cNvPr id="6" name="Content Placeholder 5"/>
          <p:cNvSpPr>
            <a:spLocks noGrp="1"/>
          </p:cNvSpPr>
          <p:nvPr>
            <p:ph idx="1"/>
          </p:nvPr>
        </p:nvSpPr>
        <p:spPr/>
        <p:txBody>
          <a:bodyPr/>
          <a:lstStyle/>
          <a:p>
            <a:r>
              <a:rPr lang="en-US" dirty="0" smtClean="0"/>
              <a:t>Risk of overdose death from opioids highest </a:t>
            </a:r>
            <a:r>
              <a:rPr lang="en-US" b="1" u="sng" dirty="0" smtClean="0"/>
              <a:t>1</a:t>
            </a:r>
            <a:r>
              <a:rPr lang="en-US" b="1" u="sng" baseline="30000" dirty="0" smtClean="0"/>
              <a:t>st</a:t>
            </a:r>
            <a:r>
              <a:rPr lang="en-US" b="1" u="sng" dirty="0" smtClean="0"/>
              <a:t> two weeks</a:t>
            </a:r>
            <a:r>
              <a:rPr lang="en-US" b="1" dirty="0" smtClean="0"/>
              <a:t> </a:t>
            </a:r>
            <a:r>
              <a:rPr lang="en-US" dirty="0" smtClean="0"/>
              <a:t>after release, (up to 40x higher)</a:t>
            </a:r>
          </a:p>
          <a:p>
            <a:r>
              <a:rPr lang="en-US" dirty="0" smtClean="0"/>
              <a:t>Medication treatment reduces overdose-related death, reduces recidivism, and improves treatment retention</a:t>
            </a:r>
          </a:p>
          <a:p>
            <a:r>
              <a:rPr lang="en-US" dirty="0" smtClean="0"/>
              <a:t>Recent survey of 33 of Washington’s 65 jails</a:t>
            </a:r>
          </a:p>
          <a:p>
            <a:pPr lvl="1"/>
            <a:r>
              <a:rPr lang="en-US" dirty="0" smtClean="0"/>
              <a:t>14 provide opioid treatment medication for continuation, management of withdrawal symptoms, or induction</a:t>
            </a:r>
          </a:p>
          <a:p>
            <a:pPr lvl="1"/>
            <a:r>
              <a:rPr lang="en-US" dirty="0" smtClean="0"/>
              <a:t>Fairly uniform interest across sample in implementing treatment, but limitations exist due to resource constraints</a:t>
            </a:r>
            <a:endParaRPr lang="en-US" dirty="0"/>
          </a:p>
        </p:txBody>
      </p:sp>
      <p:sp>
        <p:nvSpPr>
          <p:cNvPr id="4" name="Slide Number Placeholder 3"/>
          <p:cNvSpPr>
            <a:spLocks noGrp="1"/>
          </p:cNvSpPr>
          <p:nvPr>
            <p:ph type="sldNum" sz="quarter" idx="12"/>
          </p:nvPr>
        </p:nvSpPr>
        <p:spPr/>
        <p:txBody>
          <a:bodyPr/>
          <a:lstStyle/>
          <a:p>
            <a:fld id="{A147D318-97CD-48EE-A025-5784E0F3C3BA}" type="slidenum">
              <a:rPr lang="en-US" altLang="en-US" smtClean="0"/>
              <a:pPr/>
              <a:t>53</a:t>
            </a:fld>
            <a:endParaRPr lang="en-US" altLang="en-US" dirty="0"/>
          </a:p>
        </p:txBody>
      </p:sp>
    </p:spTree>
    <p:extLst>
      <p:ext uri="{BB962C8B-B14F-4D97-AF65-F5344CB8AC3E}">
        <p14:creationId xmlns:p14="http://schemas.microsoft.com/office/powerpoint/2010/main" val="14488668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DOC and JRA Programs/Initiatives</a:t>
            </a:r>
          </a:p>
        </p:txBody>
      </p:sp>
      <p:sp>
        <p:nvSpPr>
          <p:cNvPr id="4" name="Slide Number Placeholder 3"/>
          <p:cNvSpPr>
            <a:spLocks noGrp="1"/>
          </p:cNvSpPr>
          <p:nvPr>
            <p:ph type="sldNum" sz="quarter" idx="12"/>
          </p:nvPr>
        </p:nvSpPr>
        <p:spPr/>
        <p:txBody>
          <a:bodyPr/>
          <a:lstStyle/>
          <a:p>
            <a:fld id="{A147D318-97CD-48EE-A025-5784E0F3C3BA}" type="slidenum">
              <a:rPr lang="en-US" altLang="en-US" smtClean="0"/>
              <a:pPr/>
              <a:t>54</a:t>
            </a:fld>
            <a:endParaRPr lang="en-US" altLang="en-US" dirty="0"/>
          </a:p>
        </p:txBody>
      </p:sp>
      <p:sp>
        <p:nvSpPr>
          <p:cNvPr id="3" name="Rounded Rectangle 2"/>
          <p:cNvSpPr/>
          <p:nvPr/>
        </p:nvSpPr>
        <p:spPr>
          <a:xfrm>
            <a:off x="4508695" y="2839729"/>
            <a:ext cx="3108960" cy="3657600"/>
          </a:xfrm>
          <a:prstGeom prst="roundRect">
            <a:avLst/>
          </a:prstGeom>
          <a:solidFill>
            <a:srgbClr val="F8E0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accent1">
                  <a:lumMod val="75000"/>
                </a:schemeClr>
              </a:solidFill>
            </a:endParaRPr>
          </a:p>
          <a:p>
            <a:pPr algn="ctr"/>
            <a:r>
              <a:rPr lang="en-US" sz="2000" dirty="0">
                <a:solidFill>
                  <a:schemeClr val="accent1">
                    <a:lumMod val="75000"/>
                  </a:schemeClr>
                </a:solidFill>
              </a:rPr>
              <a:t>Expedited Medicaid </a:t>
            </a:r>
            <a:r>
              <a:rPr lang="en-US" sz="2000" dirty="0" smtClean="0">
                <a:solidFill>
                  <a:schemeClr val="accent1">
                    <a:lumMod val="75000"/>
                  </a:schemeClr>
                </a:solidFill>
              </a:rPr>
              <a:t>enrollment</a:t>
            </a:r>
            <a:endParaRPr lang="en-US" sz="2000" dirty="0">
              <a:solidFill>
                <a:schemeClr val="accent1">
                  <a:lumMod val="75000"/>
                </a:schemeClr>
              </a:solidFill>
            </a:endParaRPr>
          </a:p>
          <a:p>
            <a:pPr algn="ctr"/>
            <a:endParaRPr lang="en-US" sz="2000" dirty="0">
              <a:solidFill>
                <a:schemeClr val="accent1">
                  <a:lumMod val="75000"/>
                </a:schemeClr>
              </a:solidFill>
            </a:endParaRPr>
          </a:p>
          <a:p>
            <a:pPr algn="ctr"/>
            <a:r>
              <a:rPr lang="en-US" sz="2000" dirty="0">
                <a:solidFill>
                  <a:schemeClr val="accent1">
                    <a:lumMod val="75000"/>
                  </a:schemeClr>
                </a:solidFill>
              </a:rPr>
              <a:t>Outreach 265</a:t>
            </a:r>
          </a:p>
          <a:p>
            <a:pPr algn="ctr"/>
            <a:r>
              <a:rPr lang="en-US" sz="2000" dirty="0">
                <a:solidFill>
                  <a:schemeClr val="accent1">
                    <a:lumMod val="75000"/>
                  </a:schemeClr>
                </a:solidFill>
              </a:rPr>
              <a:t>Enrolled 106</a:t>
            </a:r>
          </a:p>
          <a:p>
            <a:pPr algn="ctr"/>
            <a:endParaRPr lang="en-US" sz="2000" dirty="0">
              <a:solidFill>
                <a:schemeClr val="accent1">
                  <a:lumMod val="75000"/>
                </a:schemeClr>
              </a:solidFill>
            </a:endParaRPr>
          </a:p>
          <a:p>
            <a:pPr algn="ctr"/>
            <a:r>
              <a:rPr lang="en-US" sz="2000" dirty="0">
                <a:solidFill>
                  <a:schemeClr val="accent1">
                    <a:lumMod val="75000"/>
                  </a:schemeClr>
                </a:solidFill>
              </a:rPr>
              <a:t>Warm hand-offs</a:t>
            </a:r>
          </a:p>
          <a:p>
            <a:pPr algn="ctr"/>
            <a:endParaRPr lang="en-US" sz="2000" dirty="0">
              <a:solidFill>
                <a:schemeClr val="accent1">
                  <a:lumMod val="75000"/>
                </a:schemeClr>
              </a:solidFill>
            </a:endParaRPr>
          </a:p>
          <a:p>
            <a:pPr algn="ctr"/>
            <a:r>
              <a:rPr lang="en-US" sz="2000" dirty="0">
                <a:solidFill>
                  <a:schemeClr val="accent1">
                    <a:lumMod val="75000"/>
                  </a:schemeClr>
                </a:solidFill>
              </a:rPr>
              <a:t>Naloxone</a:t>
            </a:r>
          </a:p>
          <a:p>
            <a:pPr algn="ctr"/>
            <a:endParaRPr lang="en-US" dirty="0">
              <a:solidFill>
                <a:schemeClr val="accent1">
                  <a:lumMod val="75000"/>
                </a:schemeClr>
              </a:solidFill>
            </a:endParaRPr>
          </a:p>
        </p:txBody>
      </p:sp>
      <p:sp>
        <p:nvSpPr>
          <p:cNvPr id="10" name="Rounded Rectangle 9"/>
          <p:cNvSpPr/>
          <p:nvPr/>
        </p:nvSpPr>
        <p:spPr>
          <a:xfrm>
            <a:off x="618978" y="2837942"/>
            <a:ext cx="3108960" cy="3657600"/>
          </a:xfrm>
          <a:prstGeom prst="roundRect">
            <a:avLst/>
          </a:prstGeom>
          <a:solidFill>
            <a:srgbClr val="97D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lumMod val="75000"/>
                  </a:schemeClr>
                </a:solidFill>
              </a:rPr>
              <a:t>6 </a:t>
            </a:r>
            <a:r>
              <a:rPr lang="en-US" sz="2000" dirty="0" smtClean="0">
                <a:solidFill>
                  <a:schemeClr val="accent1">
                    <a:lumMod val="75000"/>
                  </a:schemeClr>
                </a:solidFill>
              </a:rPr>
              <a:t>prisons </a:t>
            </a:r>
            <a:r>
              <a:rPr lang="en-US" sz="2000" dirty="0">
                <a:solidFill>
                  <a:schemeClr val="accent1">
                    <a:lumMod val="75000"/>
                  </a:schemeClr>
                </a:solidFill>
              </a:rPr>
              <a:t>currently</a:t>
            </a:r>
          </a:p>
          <a:p>
            <a:pPr algn="ctr"/>
            <a:endParaRPr lang="en-US" sz="2000" dirty="0">
              <a:solidFill>
                <a:schemeClr val="accent1">
                  <a:lumMod val="75000"/>
                </a:schemeClr>
              </a:solidFill>
            </a:endParaRPr>
          </a:p>
          <a:p>
            <a:pPr algn="ctr"/>
            <a:r>
              <a:rPr lang="en-US" sz="2000" dirty="0">
                <a:solidFill>
                  <a:schemeClr val="accent1">
                    <a:lumMod val="75000"/>
                  </a:schemeClr>
                </a:solidFill>
              </a:rPr>
              <a:t>Shared decision making/warm hand-offs</a:t>
            </a:r>
          </a:p>
          <a:p>
            <a:pPr algn="ctr"/>
            <a:endParaRPr lang="en-US" sz="2000" dirty="0">
              <a:solidFill>
                <a:schemeClr val="accent1">
                  <a:lumMod val="75000"/>
                </a:schemeClr>
              </a:solidFill>
            </a:endParaRPr>
          </a:p>
          <a:p>
            <a:pPr algn="ctr"/>
            <a:r>
              <a:rPr lang="en-US" sz="2000" dirty="0">
                <a:solidFill>
                  <a:schemeClr val="accent1">
                    <a:lumMod val="75000"/>
                  </a:schemeClr>
                </a:solidFill>
              </a:rPr>
              <a:t>Naloxone</a:t>
            </a:r>
          </a:p>
          <a:p>
            <a:pPr algn="ctr"/>
            <a:endParaRPr lang="en-US" sz="2000" dirty="0"/>
          </a:p>
          <a:p>
            <a:pPr algn="ctr"/>
            <a:r>
              <a:rPr lang="en-US" sz="2000" dirty="0">
                <a:solidFill>
                  <a:schemeClr val="accent1">
                    <a:lumMod val="75000"/>
                  </a:schemeClr>
                </a:solidFill>
              </a:rPr>
              <a:t>2,300 screens</a:t>
            </a:r>
          </a:p>
          <a:p>
            <a:pPr algn="ctr"/>
            <a:r>
              <a:rPr lang="en-US" sz="2000" dirty="0">
                <a:solidFill>
                  <a:schemeClr val="accent1">
                    <a:lumMod val="75000"/>
                  </a:schemeClr>
                </a:solidFill>
              </a:rPr>
              <a:t>1,300 enrolled</a:t>
            </a:r>
          </a:p>
          <a:p>
            <a:pPr algn="ctr"/>
            <a:r>
              <a:rPr lang="en-US" sz="2000" dirty="0" smtClean="0">
                <a:solidFill>
                  <a:schemeClr val="accent1">
                    <a:lumMod val="75000"/>
                  </a:schemeClr>
                </a:solidFill>
              </a:rPr>
              <a:t>7/17–8/18</a:t>
            </a:r>
            <a:endParaRPr lang="en-US" sz="2000" dirty="0">
              <a:solidFill>
                <a:schemeClr val="accent1">
                  <a:lumMod val="75000"/>
                </a:schemeClr>
              </a:solidFill>
            </a:endParaRPr>
          </a:p>
        </p:txBody>
      </p:sp>
      <p:sp>
        <p:nvSpPr>
          <p:cNvPr id="11" name="Rounded Rectangle 10"/>
          <p:cNvSpPr/>
          <p:nvPr/>
        </p:nvSpPr>
        <p:spPr>
          <a:xfrm>
            <a:off x="8398412" y="2833040"/>
            <a:ext cx="3108960" cy="3657600"/>
          </a:xfrm>
          <a:prstGeom prst="roundRect">
            <a:avLst/>
          </a:prstGeom>
          <a:solidFill>
            <a:srgbClr val="97D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1">
                    <a:lumMod val="75000"/>
                  </a:schemeClr>
                </a:solidFill>
              </a:rPr>
              <a:t>Evidence-based </a:t>
            </a:r>
            <a:r>
              <a:rPr lang="en-US" sz="2000" dirty="0">
                <a:solidFill>
                  <a:schemeClr val="accent1">
                    <a:lumMod val="75000"/>
                  </a:schemeClr>
                </a:solidFill>
              </a:rPr>
              <a:t>juvenile rehabilitation model</a:t>
            </a:r>
          </a:p>
          <a:p>
            <a:pPr algn="ctr"/>
            <a:endParaRPr lang="en-US" sz="2000" dirty="0">
              <a:solidFill>
                <a:schemeClr val="accent1">
                  <a:lumMod val="75000"/>
                </a:schemeClr>
              </a:solidFill>
            </a:endParaRPr>
          </a:p>
          <a:p>
            <a:pPr algn="ctr"/>
            <a:r>
              <a:rPr lang="en-US" sz="2000" dirty="0">
                <a:solidFill>
                  <a:schemeClr val="accent1">
                    <a:lumMod val="75000"/>
                  </a:schemeClr>
                </a:solidFill>
              </a:rPr>
              <a:t>Wrap-around and transition services/education/jobs</a:t>
            </a:r>
          </a:p>
          <a:p>
            <a:pPr algn="ctr"/>
            <a:endParaRPr lang="en-US" sz="2000" dirty="0">
              <a:solidFill>
                <a:schemeClr val="accent1">
                  <a:lumMod val="75000"/>
                </a:schemeClr>
              </a:solidFill>
            </a:endParaRPr>
          </a:p>
          <a:p>
            <a:pPr algn="ctr"/>
            <a:r>
              <a:rPr lang="en-US" sz="2000" dirty="0">
                <a:solidFill>
                  <a:schemeClr val="accent1">
                    <a:lumMod val="75000"/>
                  </a:schemeClr>
                </a:solidFill>
              </a:rPr>
              <a:t>3 sites</a:t>
            </a:r>
          </a:p>
          <a:p>
            <a:pPr algn="ctr"/>
            <a:endParaRPr lang="en-US" sz="2000" dirty="0">
              <a:solidFill>
                <a:schemeClr val="accent1">
                  <a:lumMod val="75000"/>
                </a:schemeClr>
              </a:solidFill>
            </a:endParaRPr>
          </a:p>
          <a:p>
            <a:pPr algn="ctr"/>
            <a:r>
              <a:rPr lang="en-US" sz="2000" dirty="0">
                <a:solidFill>
                  <a:schemeClr val="accent1">
                    <a:lumMod val="75000"/>
                  </a:schemeClr>
                </a:solidFill>
              </a:rPr>
              <a:t>57 </a:t>
            </a:r>
            <a:r>
              <a:rPr lang="en-US" sz="2000" dirty="0" smtClean="0">
                <a:solidFill>
                  <a:schemeClr val="accent1">
                    <a:lumMod val="75000"/>
                  </a:schemeClr>
                </a:solidFill>
              </a:rPr>
              <a:t>unduplicated clients</a:t>
            </a:r>
            <a:endParaRPr lang="en-US" sz="2000" dirty="0">
              <a:solidFill>
                <a:schemeClr val="bg1"/>
              </a:solidFill>
            </a:endParaRPr>
          </a:p>
        </p:txBody>
      </p:sp>
      <p:sp>
        <p:nvSpPr>
          <p:cNvPr id="5" name="TextBox 4"/>
          <p:cNvSpPr txBox="1"/>
          <p:nvPr/>
        </p:nvSpPr>
        <p:spPr>
          <a:xfrm>
            <a:off x="666010" y="2035987"/>
            <a:ext cx="3061928" cy="707886"/>
          </a:xfrm>
          <a:prstGeom prst="rect">
            <a:avLst/>
          </a:prstGeom>
          <a:noFill/>
        </p:spPr>
        <p:txBody>
          <a:bodyPr wrap="none" rtlCol="0">
            <a:spAutoFit/>
          </a:bodyPr>
          <a:lstStyle/>
          <a:p>
            <a:pPr algn="ctr"/>
            <a:r>
              <a:rPr lang="en-US" sz="2000" dirty="0">
                <a:solidFill>
                  <a:schemeClr val="accent1">
                    <a:lumMod val="50000"/>
                  </a:schemeClr>
                </a:solidFill>
              </a:rPr>
              <a:t>DOC: Re-entry work release</a:t>
            </a:r>
          </a:p>
          <a:p>
            <a:pPr algn="ctr"/>
            <a:r>
              <a:rPr lang="en-US" sz="2000" dirty="0">
                <a:solidFill>
                  <a:schemeClr val="accent1">
                    <a:lumMod val="50000"/>
                  </a:schemeClr>
                </a:solidFill>
              </a:rPr>
              <a:t>and violator programs</a:t>
            </a:r>
          </a:p>
        </p:txBody>
      </p:sp>
      <p:sp>
        <p:nvSpPr>
          <p:cNvPr id="8" name="TextBox 7"/>
          <p:cNvSpPr txBox="1"/>
          <p:nvPr/>
        </p:nvSpPr>
        <p:spPr>
          <a:xfrm>
            <a:off x="4508695" y="2035987"/>
            <a:ext cx="3213124" cy="707886"/>
          </a:xfrm>
          <a:prstGeom prst="rect">
            <a:avLst/>
          </a:prstGeom>
          <a:noFill/>
        </p:spPr>
        <p:txBody>
          <a:bodyPr wrap="none" rtlCol="0">
            <a:spAutoFit/>
          </a:bodyPr>
          <a:lstStyle/>
          <a:p>
            <a:pPr algn="ctr"/>
            <a:r>
              <a:rPr lang="en-US" sz="2000" dirty="0">
                <a:solidFill>
                  <a:schemeClr val="accent1">
                    <a:lumMod val="50000"/>
                  </a:schemeClr>
                </a:solidFill>
              </a:rPr>
              <a:t>DOC: Care for Offenders with</a:t>
            </a:r>
          </a:p>
          <a:p>
            <a:pPr algn="ctr"/>
            <a:r>
              <a:rPr lang="en-US" sz="2000" dirty="0">
                <a:solidFill>
                  <a:schemeClr val="accent1">
                    <a:lumMod val="50000"/>
                  </a:schemeClr>
                </a:solidFill>
              </a:rPr>
              <a:t>OUD Releasing from Prison</a:t>
            </a:r>
          </a:p>
        </p:txBody>
      </p:sp>
      <p:sp>
        <p:nvSpPr>
          <p:cNvPr id="9" name="TextBox 8"/>
          <p:cNvSpPr txBox="1"/>
          <p:nvPr/>
        </p:nvSpPr>
        <p:spPr>
          <a:xfrm>
            <a:off x="8634646" y="2061809"/>
            <a:ext cx="2636491" cy="400110"/>
          </a:xfrm>
          <a:prstGeom prst="rect">
            <a:avLst/>
          </a:prstGeom>
          <a:noFill/>
        </p:spPr>
        <p:txBody>
          <a:bodyPr wrap="none" rtlCol="0">
            <a:spAutoFit/>
          </a:bodyPr>
          <a:lstStyle/>
          <a:p>
            <a:pPr algn="ctr"/>
            <a:r>
              <a:rPr lang="en-US" sz="2000" dirty="0">
                <a:solidFill>
                  <a:schemeClr val="accent1">
                    <a:lumMod val="50000"/>
                  </a:schemeClr>
                </a:solidFill>
              </a:rPr>
              <a:t>JRA: Bridge to Recovery</a:t>
            </a:r>
          </a:p>
        </p:txBody>
      </p:sp>
    </p:spTree>
    <p:extLst>
      <p:ext uri="{BB962C8B-B14F-4D97-AF65-F5344CB8AC3E}">
        <p14:creationId xmlns:p14="http://schemas.microsoft.com/office/powerpoint/2010/main" val="8412725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Improving Outcomes for Criminal Justice System-Involved Persons</a:t>
            </a:r>
            <a:endParaRPr lang="en-US" dirty="0"/>
          </a:p>
        </p:txBody>
      </p:sp>
      <p:sp>
        <p:nvSpPr>
          <p:cNvPr id="3" name="Slide Number Placeholder 2"/>
          <p:cNvSpPr>
            <a:spLocks noGrp="1"/>
          </p:cNvSpPr>
          <p:nvPr>
            <p:ph type="sldNum" sz="quarter" idx="12"/>
          </p:nvPr>
        </p:nvSpPr>
        <p:spPr/>
        <p:txBody>
          <a:bodyPr/>
          <a:lstStyle/>
          <a:p>
            <a:fld id="{05E67168-B41B-4FA1-80BE-7134A95DAC47}" type="slidenum">
              <a:rPr lang="en-US" altLang="en-US" smtClean="0"/>
              <a:pPr/>
              <a:t>55</a:t>
            </a:fld>
            <a:endParaRPr lang="en-US" altLang="en-US" dirty="0"/>
          </a:p>
        </p:txBody>
      </p:sp>
      <p:sp>
        <p:nvSpPr>
          <p:cNvPr id="6" name="Rounded Rectangle 5"/>
          <p:cNvSpPr/>
          <p:nvPr/>
        </p:nvSpPr>
        <p:spPr>
          <a:xfrm>
            <a:off x="871728" y="2530514"/>
            <a:ext cx="5721096" cy="3853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3844632712"/>
              </p:ext>
            </p:extLst>
          </p:nvPr>
        </p:nvGraphicFramePr>
        <p:xfrm>
          <a:off x="1217676" y="2776669"/>
          <a:ext cx="5029200" cy="3361277"/>
        </p:xfrm>
        <a:graphic>
          <a:graphicData uri="http://schemas.openxmlformats.org/drawingml/2006/table">
            <a:tbl>
              <a:tblPr firstRow="1" bandRow="1">
                <a:tableStyleId>{2D5ABB26-0587-4C30-8999-92F81FD0307C}</a:tableStyleId>
              </a:tblPr>
              <a:tblGrid>
                <a:gridCol w="2514600">
                  <a:extLst>
                    <a:ext uri="{9D8B030D-6E8A-4147-A177-3AD203B41FA5}">
                      <a16:colId xmlns:a16="http://schemas.microsoft.com/office/drawing/2014/main" xmlns="" val="2690164207"/>
                    </a:ext>
                  </a:extLst>
                </a:gridCol>
                <a:gridCol w="2514600">
                  <a:extLst>
                    <a:ext uri="{9D8B030D-6E8A-4147-A177-3AD203B41FA5}">
                      <a16:colId xmlns:a16="http://schemas.microsoft.com/office/drawing/2014/main" xmlns="" val="2007344216"/>
                    </a:ext>
                  </a:extLst>
                </a:gridCol>
              </a:tblGrid>
              <a:tr h="892397">
                <a:tc>
                  <a:txBody>
                    <a:bodyPr/>
                    <a:lstStyle/>
                    <a:p>
                      <a:r>
                        <a:rPr lang="en-US" sz="1800" dirty="0" smtClean="0">
                          <a:solidFill>
                            <a:schemeClr val="bg1"/>
                          </a:solidFill>
                        </a:rPr>
                        <a:t>Statewide access to treatment at release</a:t>
                      </a:r>
                      <a:endParaRPr lang="en-US" sz="1800" dirty="0">
                        <a:solidFill>
                          <a:schemeClr val="bg1"/>
                        </a:solidFill>
                      </a:endParaRPr>
                    </a:p>
                  </a:txBody>
                  <a:tcPr>
                    <a:solidFill>
                      <a:srgbClr val="0077C8"/>
                    </a:solidFill>
                  </a:tcPr>
                </a:tc>
                <a:tc>
                  <a:txBody>
                    <a:bodyPr/>
                    <a:lstStyle/>
                    <a:p>
                      <a:r>
                        <a:rPr lang="en-US" sz="1800" dirty="0" smtClean="0">
                          <a:solidFill>
                            <a:schemeClr val="bg1"/>
                          </a:solidFill>
                        </a:rPr>
                        <a:t>Continuation of treatment in all settings</a:t>
                      </a:r>
                      <a:endParaRPr lang="en-US" sz="1800" dirty="0">
                        <a:solidFill>
                          <a:schemeClr val="bg1"/>
                        </a:solidFill>
                      </a:endParaRPr>
                    </a:p>
                  </a:txBody>
                  <a:tcPr>
                    <a:solidFill>
                      <a:srgbClr val="0077C8"/>
                    </a:solidFill>
                  </a:tcPr>
                </a:tc>
                <a:extLst>
                  <a:ext uri="{0D108BD9-81ED-4DB2-BD59-A6C34878D82A}">
                    <a16:rowId xmlns:a16="http://schemas.microsoft.com/office/drawing/2014/main" xmlns="" val="1660865191"/>
                  </a:ext>
                </a:extLst>
              </a:tr>
              <a:tr h="627983">
                <a:tc>
                  <a:txBody>
                    <a:bodyPr/>
                    <a:lstStyle/>
                    <a:p>
                      <a:r>
                        <a:rPr lang="en-US" sz="1800" dirty="0" smtClean="0">
                          <a:solidFill>
                            <a:schemeClr val="bg1"/>
                          </a:solidFill>
                        </a:rPr>
                        <a:t>Access to external health records</a:t>
                      </a:r>
                      <a:endParaRPr lang="en-US" sz="1800" dirty="0">
                        <a:solidFill>
                          <a:schemeClr val="bg1"/>
                        </a:solidFill>
                      </a:endParaRPr>
                    </a:p>
                  </a:txBody>
                  <a:tcPr>
                    <a:solidFill>
                      <a:srgbClr val="0077C8"/>
                    </a:solidFill>
                  </a:tcPr>
                </a:tc>
                <a:tc>
                  <a:txBody>
                    <a:bodyPr/>
                    <a:lstStyle/>
                    <a:p>
                      <a:r>
                        <a:rPr lang="en-US" sz="1800" dirty="0" smtClean="0">
                          <a:solidFill>
                            <a:schemeClr val="bg1"/>
                          </a:solidFill>
                        </a:rPr>
                        <a:t>Access to induction in all settings</a:t>
                      </a:r>
                      <a:endParaRPr lang="en-US" sz="1800" dirty="0">
                        <a:solidFill>
                          <a:schemeClr val="bg1"/>
                        </a:solidFill>
                      </a:endParaRPr>
                    </a:p>
                  </a:txBody>
                  <a:tcPr>
                    <a:solidFill>
                      <a:srgbClr val="0077C8"/>
                    </a:solidFill>
                  </a:tcPr>
                </a:tc>
                <a:extLst>
                  <a:ext uri="{0D108BD9-81ED-4DB2-BD59-A6C34878D82A}">
                    <a16:rowId xmlns:a16="http://schemas.microsoft.com/office/drawing/2014/main" xmlns="" val="2602021527"/>
                  </a:ext>
                </a:extLst>
              </a:tr>
              <a:tr h="874006">
                <a:tc>
                  <a:txBody>
                    <a:bodyPr/>
                    <a:lstStyle/>
                    <a:p>
                      <a:r>
                        <a:rPr lang="en-US" sz="1800" dirty="0" smtClean="0">
                          <a:solidFill>
                            <a:schemeClr val="bg1"/>
                          </a:solidFill>
                        </a:rPr>
                        <a:t>Continue</a:t>
                      </a:r>
                      <a:r>
                        <a:rPr lang="en-US" sz="1800" baseline="0" dirty="0" smtClean="0">
                          <a:solidFill>
                            <a:schemeClr val="bg1"/>
                          </a:solidFill>
                        </a:rPr>
                        <a:t> building linkages to community prescribers</a:t>
                      </a:r>
                      <a:endParaRPr lang="en-US" sz="1800" dirty="0">
                        <a:solidFill>
                          <a:schemeClr val="bg1"/>
                        </a:solidFill>
                      </a:endParaRPr>
                    </a:p>
                  </a:txBody>
                  <a:tcPr>
                    <a:solidFill>
                      <a:srgbClr val="0077C8"/>
                    </a:solidFill>
                  </a:tcPr>
                </a:tc>
                <a:tc>
                  <a:txBody>
                    <a:bodyPr/>
                    <a:lstStyle/>
                    <a:p>
                      <a:endParaRPr lang="en-US" sz="1800" dirty="0" smtClean="0">
                        <a:solidFill>
                          <a:schemeClr val="bg1"/>
                        </a:solidFill>
                      </a:endParaRPr>
                    </a:p>
                    <a:p>
                      <a:r>
                        <a:rPr lang="en-US" sz="1800" dirty="0" smtClean="0">
                          <a:solidFill>
                            <a:schemeClr val="bg1"/>
                          </a:solidFill>
                        </a:rPr>
                        <a:t>Housing/jobs</a:t>
                      </a:r>
                    </a:p>
                  </a:txBody>
                  <a:tcPr>
                    <a:solidFill>
                      <a:srgbClr val="0077C8"/>
                    </a:solidFill>
                  </a:tcPr>
                </a:tc>
                <a:extLst>
                  <a:ext uri="{0D108BD9-81ED-4DB2-BD59-A6C34878D82A}">
                    <a16:rowId xmlns:a16="http://schemas.microsoft.com/office/drawing/2014/main" xmlns="" val="2012440641"/>
                  </a:ext>
                </a:extLst>
              </a:tr>
              <a:tr h="627983">
                <a:tc>
                  <a:txBody>
                    <a:bodyPr/>
                    <a:lstStyle/>
                    <a:p>
                      <a:r>
                        <a:rPr lang="en-US" sz="1800" dirty="0" smtClean="0">
                          <a:solidFill>
                            <a:schemeClr val="bg1"/>
                          </a:solidFill>
                        </a:rPr>
                        <a:t>Accurate</a:t>
                      </a:r>
                      <a:r>
                        <a:rPr lang="en-US" sz="1800" baseline="0" dirty="0" smtClean="0">
                          <a:solidFill>
                            <a:schemeClr val="bg1"/>
                          </a:solidFill>
                        </a:rPr>
                        <a:t> information about treatment options/naloxone</a:t>
                      </a:r>
                      <a:endParaRPr lang="en-US" sz="1800" dirty="0">
                        <a:solidFill>
                          <a:schemeClr val="bg1"/>
                        </a:solidFill>
                      </a:endParaRPr>
                    </a:p>
                  </a:txBody>
                  <a:tcPr>
                    <a:solidFill>
                      <a:srgbClr val="0077C8"/>
                    </a:solidFill>
                  </a:tcPr>
                </a:tc>
                <a:tc>
                  <a:txBody>
                    <a:bodyPr/>
                    <a:lstStyle/>
                    <a:p>
                      <a:r>
                        <a:rPr lang="en-US" sz="1800" dirty="0" smtClean="0">
                          <a:solidFill>
                            <a:schemeClr val="bg1"/>
                          </a:solidFill>
                        </a:rPr>
                        <a:t>Gender appropriate services</a:t>
                      </a:r>
                      <a:endParaRPr lang="en-US" sz="1800" dirty="0">
                        <a:solidFill>
                          <a:schemeClr val="bg1"/>
                        </a:solidFill>
                      </a:endParaRPr>
                    </a:p>
                  </a:txBody>
                  <a:tcPr>
                    <a:solidFill>
                      <a:srgbClr val="0077C8"/>
                    </a:solidFill>
                  </a:tcPr>
                </a:tc>
                <a:extLst>
                  <a:ext uri="{0D108BD9-81ED-4DB2-BD59-A6C34878D82A}">
                    <a16:rowId xmlns:a16="http://schemas.microsoft.com/office/drawing/2014/main" xmlns="" val="3991936951"/>
                  </a:ext>
                </a:extLst>
              </a:tr>
            </a:tbl>
          </a:graphicData>
        </a:graphic>
      </p:graphicFrame>
      <p:sp>
        <p:nvSpPr>
          <p:cNvPr id="8" name="TextBox 7"/>
          <p:cNvSpPr txBox="1"/>
          <p:nvPr/>
        </p:nvSpPr>
        <p:spPr>
          <a:xfrm>
            <a:off x="2855976" y="1926191"/>
            <a:ext cx="1752600" cy="584775"/>
          </a:xfrm>
          <a:prstGeom prst="rect">
            <a:avLst/>
          </a:prstGeom>
          <a:noFill/>
        </p:spPr>
        <p:txBody>
          <a:bodyPr wrap="square" rtlCol="0">
            <a:spAutoFit/>
          </a:bodyPr>
          <a:lstStyle/>
          <a:p>
            <a:pPr algn="ctr"/>
            <a:r>
              <a:rPr lang="en-US" sz="3200" dirty="0">
                <a:solidFill>
                  <a:schemeClr val="accent1">
                    <a:lumMod val="50000"/>
                  </a:schemeClr>
                </a:solidFill>
              </a:rPr>
              <a:t>Gaps</a:t>
            </a:r>
          </a:p>
        </p:txBody>
      </p:sp>
      <p:sp>
        <p:nvSpPr>
          <p:cNvPr id="9" name="TextBox 8"/>
          <p:cNvSpPr txBox="1"/>
          <p:nvPr/>
        </p:nvSpPr>
        <p:spPr>
          <a:xfrm>
            <a:off x="7854696" y="1895991"/>
            <a:ext cx="2356104" cy="584775"/>
          </a:xfrm>
          <a:prstGeom prst="rect">
            <a:avLst/>
          </a:prstGeom>
          <a:noFill/>
        </p:spPr>
        <p:txBody>
          <a:bodyPr wrap="square" rtlCol="0">
            <a:spAutoFit/>
          </a:bodyPr>
          <a:lstStyle/>
          <a:p>
            <a:pPr algn="ctr"/>
            <a:r>
              <a:rPr lang="en-US" sz="3200" dirty="0">
                <a:solidFill>
                  <a:schemeClr val="accent1">
                    <a:lumMod val="50000"/>
                  </a:schemeClr>
                </a:solidFill>
              </a:rPr>
              <a:t>Strategies</a:t>
            </a:r>
          </a:p>
        </p:txBody>
      </p:sp>
      <p:sp>
        <p:nvSpPr>
          <p:cNvPr id="10" name="Rounded Rectangle 9"/>
          <p:cNvSpPr/>
          <p:nvPr/>
        </p:nvSpPr>
        <p:spPr>
          <a:xfrm>
            <a:off x="7470648" y="2534478"/>
            <a:ext cx="3124200" cy="3849624"/>
          </a:xfrm>
          <a:prstGeom prst="roundRect">
            <a:avLst/>
          </a:prstGeom>
          <a:solidFill>
            <a:srgbClr val="925D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Advocate for passage of opioid bill to recognize OUD as a medical condition</a:t>
            </a:r>
          </a:p>
          <a:p>
            <a:pPr algn="ctr"/>
            <a:endParaRPr lang="en-US" dirty="0"/>
          </a:p>
          <a:p>
            <a:pPr algn="ctr"/>
            <a:r>
              <a:rPr lang="en-US" dirty="0"/>
              <a:t>Identify and advocate for funds to increase jail’s and DOC’s ability to treat with opioid treatment medications</a:t>
            </a:r>
          </a:p>
        </p:txBody>
      </p:sp>
    </p:spTree>
    <p:extLst>
      <p:ext uri="{BB962C8B-B14F-4D97-AF65-F5344CB8AC3E}">
        <p14:creationId xmlns:p14="http://schemas.microsoft.com/office/powerpoint/2010/main" val="20352591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9446" y="1111730"/>
            <a:ext cx="9353107" cy="2387600"/>
          </a:xfrm>
        </p:spPr>
        <p:txBody>
          <a:bodyPr>
            <a:normAutofit fontScale="90000"/>
          </a:bodyPr>
          <a:lstStyle/>
          <a:p>
            <a:r>
              <a:rPr lang="en-US" dirty="0" smtClean="0"/>
              <a:t>Investing in Washington State Opioid Response Plan</a:t>
            </a:r>
            <a:endParaRPr lang="en-US" dirty="0"/>
          </a:p>
        </p:txBody>
      </p:sp>
      <p:sp>
        <p:nvSpPr>
          <p:cNvPr id="3" name="Content Placeholder 2"/>
          <p:cNvSpPr>
            <a:spLocks noGrp="1"/>
          </p:cNvSpPr>
          <p:nvPr>
            <p:ph type="subTitle" idx="1"/>
          </p:nvPr>
        </p:nvSpPr>
        <p:spPr>
          <a:xfrm>
            <a:off x="781616" y="4852822"/>
            <a:ext cx="9144000" cy="1566949"/>
          </a:xfrm>
        </p:spPr>
        <p:txBody>
          <a:bodyPr>
            <a:normAutofit fontScale="85000" lnSpcReduction="20000"/>
          </a:bodyPr>
          <a:lstStyle/>
          <a:p>
            <a:pPr marL="0" indent="0" algn="l">
              <a:buNone/>
            </a:pPr>
            <a:r>
              <a:rPr lang="en-US" b="1" dirty="0" smtClean="0"/>
              <a:t>Michael Langer</a:t>
            </a:r>
          </a:p>
          <a:p>
            <a:pPr marL="0" indent="0" algn="l">
              <a:buNone/>
            </a:pPr>
            <a:r>
              <a:rPr lang="en-US" dirty="0" smtClean="0"/>
              <a:t>Acting Assistant Director</a:t>
            </a:r>
          </a:p>
          <a:p>
            <a:pPr marL="0" indent="0" algn="l">
              <a:buNone/>
            </a:pPr>
            <a:r>
              <a:rPr lang="en-US" dirty="0" smtClean="0"/>
              <a:t>Division of Behavioral Health and Recovery</a:t>
            </a:r>
          </a:p>
          <a:p>
            <a:pPr marL="0" indent="0" algn="l">
              <a:buNone/>
            </a:pPr>
            <a:r>
              <a:rPr lang="en-US" dirty="0" smtClean="0"/>
              <a:t>Health Care Authority</a:t>
            </a:r>
            <a:br>
              <a:rPr lang="en-US" dirty="0" smtClean="0"/>
            </a:br>
            <a:r>
              <a:rPr lang="en-US" dirty="0" smtClean="0"/>
              <a:t> </a:t>
            </a:r>
            <a:endParaRPr lang="en-US" dirty="0"/>
          </a:p>
        </p:txBody>
      </p:sp>
    </p:spTree>
    <p:extLst>
      <p:ext uri="{BB962C8B-B14F-4D97-AF65-F5344CB8AC3E}">
        <p14:creationId xmlns:p14="http://schemas.microsoft.com/office/powerpoint/2010/main" val="12268911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Medication Assisted Treatment – Prescription Drug and Opioid Addiction</a:t>
            </a:r>
            <a:endParaRPr lang="en-US" sz="4000" dirty="0"/>
          </a:p>
        </p:txBody>
      </p:sp>
      <p:sp>
        <p:nvSpPr>
          <p:cNvPr id="3" name="Content Placeholder 2"/>
          <p:cNvSpPr>
            <a:spLocks noGrp="1"/>
          </p:cNvSpPr>
          <p:nvPr>
            <p:ph idx="1"/>
          </p:nvPr>
        </p:nvSpPr>
        <p:spPr/>
        <p:txBody>
          <a:bodyPr/>
          <a:lstStyle/>
          <a:p>
            <a:r>
              <a:rPr lang="en-US" dirty="0" smtClean="0"/>
              <a:t>$996,616 per year for 3 years</a:t>
            </a:r>
            <a:r>
              <a:rPr lang="en-US" dirty="0"/>
              <a:t>, 2015-2018 ($2,989,850 </a:t>
            </a:r>
            <a:r>
              <a:rPr lang="en-US" dirty="0" smtClean="0"/>
              <a:t>total)</a:t>
            </a:r>
            <a:endParaRPr lang="en-US" dirty="0"/>
          </a:p>
        </p:txBody>
      </p:sp>
      <p:pic>
        <p:nvPicPr>
          <p:cNvPr id="5" name="Picture 4"/>
          <p:cNvPicPr>
            <a:picLocks noChangeAspect="1"/>
          </p:cNvPicPr>
          <p:nvPr/>
        </p:nvPicPr>
        <p:blipFill>
          <a:blip r:embed="rId3"/>
          <a:stretch>
            <a:fillRect/>
          </a:stretch>
        </p:blipFill>
        <p:spPr>
          <a:xfrm>
            <a:off x="488695" y="2371899"/>
            <a:ext cx="2370532" cy="2673475"/>
          </a:xfrm>
          <a:prstGeom prst="rect">
            <a:avLst/>
          </a:prstGeom>
        </p:spPr>
      </p:pic>
      <p:pic>
        <p:nvPicPr>
          <p:cNvPr id="6" name="Picture 5"/>
          <p:cNvPicPr>
            <a:picLocks noChangeAspect="1"/>
          </p:cNvPicPr>
          <p:nvPr/>
        </p:nvPicPr>
        <p:blipFill>
          <a:blip r:embed="rId4"/>
          <a:stretch>
            <a:fillRect/>
          </a:stretch>
        </p:blipFill>
        <p:spPr>
          <a:xfrm>
            <a:off x="496917" y="5122252"/>
            <a:ext cx="5318126" cy="120866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338842429"/>
              </p:ext>
            </p:extLst>
          </p:nvPr>
        </p:nvGraphicFramePr>
        <p:xfrm>
          <a:off x="2956420" y="2709173"/>
          <a:ext cx="2621431" cy="1903728"/>
        </p:xfrm>
        <a:graphic>
          <a:graphicData uri="http://schemas.openxmlformats.org/drawingml/2006/table">
            <a:tbl>
              <a:tblPr firstRow="1" bandRow="1">
                <a:tableStyleId>{5C22544A-7EE6-4342-B048-85BDC9FD1C3A}</a:tableStyleId>
              </a:tblPr>
              <a:tblGrid>
                <a:gridCol w="2003077">
                  <a:extLst>
                    <a:ext uri="{9D8B030D-6E8A-4147-A177-3AD203B41FA5}">
                      <a16:colId xmlns:a16="http://schemas.microsoft.com/office/drawing/2014/main" xmlns="" val="3880669730"/>
                    </a:ext>
                  </a:extLst>
                </a:gridCol>
                <a:gridCol w="618354">
                  <a:extLst>
                    <a:ext uri="{9D8B030D-6E8A-4147-A177-3AD203B41FA5}">
                      <a16:colId xmlns:a16="http://schemas.microsoft.com/office/drawing/2014/main" xmlns="" val="1369662705"/>
                    </a:ext>
                  </a:extLst>
                </a:gridCol>
              </a:tblGrid>
              <a:tr h="426296">
                <a:tc>
                  <a:txBody>
                    <a:bodyPr/>
                    <a:lstStyle/>
                    <a:p>
                      <a:pPr algn="l"/>
                      <a:r>
                        <a:rPr lang="en-US" sz="1600" b="0" dirty="0" smtClean="0">
                          <a:solidFill>
                            <a:srgbClr val="FF0000"/>
                          </a:solidFill>
                        </a:rPr>
                        <a:t>Treatment</a:t>
                      </a:r>
                      <a:r>
                        <a:rPr lang="en-US" sz="1600" b="0" baseline="0" dirty="0" smtClean="0">
                          <a:solidFill>
                            <a:srgbClr val="FF0000"/>
                          </a:solidFill>
                        </a:rPr>
                        <a:t> </a:t>
                      </a:r>
                      <a:r>
                        <a:rPr lang="en-US" sz="1600" b="0" dirty="0" smtClean="0">
                          <a:solidFill>
                            <a:srgbClr val="FF0000"/>
                          </a:solidFill>
                        </a:rPr>
                        <a:t>Inductions</a:t>
                      </a:r>
                      <a:endParaRPr lang="en-US" sz="1600" b="0" dirty="0">
                        <a:solidFill>
                          <a:srgbClr val="FF0000"/>
                        </a:solidFill>
                      </a:endParaRPr>
                    </a:p>
                  </a:txBody>
                  <a:tcPr marB="91440" anchor="b">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1" dirty="0" smtClean="0">
                          <a:solidFill>
                            <a:srgbClr val="FF0000"/>
                          </a:solidFill>
                        </a:rPr>
                        <a:t>934</a:t>
                      </a:r>
                      <a:endParaRPr lang="en-US" sz="2000" dirty="0">
                        <a:solidFill>
                          <a:srgbClr val="FF0000"/>
                        </a:solidFill>
                      </a:endParaRPr>
                    </a:p>
                  </a:txBody>
                  <a:tcPr anchor="b">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77893630"/>
                  </a:ext>
                </a:extLst>
              </a:tr>
              <a:tr h="426296">
                <a:tc>
                  <a:txBody>
                    <a:bodyPr/>
                    <a:lstStyle/>
                    <a:p>
                      <a:pPr algn="l"/>
                      <a:r>
                        <a:rPr lang="en-US" sz="1600" dirty="0" smtClean="0">
                          <a:solidFill>
                            <a:srgbClr val="FF0000"/>
                          </a:solidFill>
                        </a:rPr>
                        <a:t>Counties Served</a:t>
                      </a:r>
                      <a:endParaRPr lang="en-US" sz="1600" dirty="0">
                        <a:solidFill>
                          <a:srgbClr val="FF0000"/>
                        </a:solidFill>
                      </a:endParaRPr>
                    </a:p>
                  </a:txBody>
                  <a:tcPr marB="9144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1" dirty="0" smtClean="0">
                          <a:solidFill>
                            <a:srgbClr val="FF0000"/>
                          </a:solidFill>
                        </a:rPr>
                        <a:t>14</a:t>
                      </a:r>
                      <a:endParaRPr lang="en-US" sz="2000" dirty="0">
                        <a:solidFill>
                          <a:srgbClr val="FF0000"/>
                        </a:solidFill>
                      </a:endParaRPr>
                    </a:p>
                  </a:txBody>
                  <a:tcPr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536831620"/>
                  </a:ext>
                </a:extLst>
              </a:tr>
              <a:tr h="581551">
                <a:tc>
                  <a:txBody>
                    <a:bodyPr/>
                    <a:lstStyle/>
                    <a:p>
                      <a:pPr algn="l"/>
                      <a:r>
                        <a:rPr lang="en-US" sz="1600" dirty="0" smtClean="0">
                          <a:solidFill>
                            <a:srgbClr val="FF0000"/>
                          </a:solidFill>
                        </a:rPr>
                        <a:t>Average Miles Traveled</a:t>
                      </a:r>
                      <a:endParaRPr lang="en-US" sz="1600" dirty="0">
                        <a:solidFill>
                          <a:srgbClr val="FF0000"/>
                        </a:solidFill>
                      </a:endParaRPr>
                    </a:p>
                  </a:txBody>
                  <a:tcPr marB="91440"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1" dirty="0" smtClean="0">
                          <a:solidFill>
                            <a:srgbClr val="FF0000"/>
                          </a:solidFill>
                        </a:rPr>
                        <a:t>20</a:t>
                      </a:r>
                      <a:endParaRPr lang="en-US" sz="2000" dirty="0">
                        <a:solidFill>
                          <a:srgbClr val="FF0000"/>
                        </a:solidFill>
                      </a:endParaRPr>
                    </a:p>
                  </a:txBody>
                  <a:tcPr anchor="b">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13920729"/>
                  </a:ext>
                </a:extLst>
              </a:tr>
              <a:tr h="426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rPr>
                        <a:t>Further Than 60 Miles </a:t>
                      </a:r>
                    </a:p>
                  </a:txBody>
                  <a:tcPr marB="91440" anchor="b">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8%</a:t>
                      </a:r>
                    </a:p>
                  </a:txBody>
                  <a:tcPr anchor="b">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3112982405"/>
                  </a:ext>
                </a:extLst>
              </a:tr>
            </a:tbl>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851" y="2243328"/>
            <a:ext cx="6166713" cy="3971507"/>
          </a:xfrm>
          <a:prstGeom prst="rect">
            <a:avLst/>
          </a:prstGeom>
        </p:spPr>
      </p:pic>
    </p:spTree>
    <p:extLst>
      <p:ext uri="{BB962C8B-B14F-4D97-AF65-F5344CB8AC3E}">
        <p14:creationId xmlns:p14="http://schemas.microsoft.com/office/powerpoint/2010/main" val="420684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Prevent Prescription Drug/Opioid </a:t>
            </a:r>
            <a:r>
              <a:rPr lang="en-US" dirty="0" smtClean="0"/>
              <a:t/>
            </a:r>
            <a:br>
              <a:rPr lang="en-US" dirty="0" smtClean="0"/>
            </a:br>
            <a:r>
              <a:rPr lang="en-US" dirty="0" smtClean="0"/>
              <a:t>Overdose-Related </a:t>
            </a:r>
            <a:r>
              <a:rPr lang="en-US" dirty="0"/>
              <a:t>Deaths</a:t>
            </a:r>
          </a:p>
        </p:txBody>
      </p:sp>
      <p:sp>
        <p:nvSpPr>
          <p:cNvPr id="5" name="Content Placeholder 4"/>
          <p:cNvSpPr>
            <a:spLocks noGrp="1"/>
          </p:cNvSpPr>
          <p:nvPr>
            <p:ph idx="1"/>
          </p:nvPr>
        </p:nvSpPr>
        <p:spPr/>
        <p:txBody>
          <a:bodyPr/>
          <a:lstStyle/>
          <a:p>
            <a:r>
              <a:rPr lang="en-US" dirty="0"/>
              <a:t>$1 million per year over 5 years 2016-2021 ($5 Million total) </a:t>
            </a:r>
            <a:endParaRPr lang="en-US" dirty="0" smtClean="0"/>
          </a:p>
        </p:txBody>
      </p:sp>
      <p:graphicFrame>
        <p:nvGraphicFramePr>
          <p:cNvPr id="6" name="Diagram 5"/>
          <p:cNvGraphicFramePr>
            <a:graphicFrameLocks noChangeAspect="1"/>
          </p:cNvGraphicFramePr>
          <p:nvPr>
            <p:extLst>
              <p:ext uri="{D42A27DB-BD31-4B8C-83A1-F6EECF244321}">
                <p14:modId xmlns:p14="http://schemas.microsoft.com/office/powerpoint/2010/main" val="854913500"/>
              </p:ext>
            </p:extLst>
          </p:nvPr>
        </p:nvGraphicFramePr>
        <p:xfrm>
          <a:off x="618974" y="2270200"/>
          <a:ext cx="7915426" cy="410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flipH="1">
            <a:off x="6935372" y="2654081"/>
            <a:ext cx="4572000" cy="1569660"/>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t>10,000 Naloxone kits </a:t>
            </a:r>
            <a:r>
              <a:rPr lang="en-US" sz="2400" dirty="0" smtClean="0"/>
              <a:t>distributed, October </a:t>
            </a:r>
            <a:r>
              <a:rPr lang="en-US" sz="2400" dirty="0"/>
              <a:t>2016–August </a:t>
            </a:r>
            <a:r>
              <a:rPr lang="en-US" sz="2400" dirty="0" smtClean="0"/>
              <a:t>2018</a:t>
            </a:r>
            <a:br>
              <a:rPr lang="en-US" sz="2400" dirty="0" smtClean="0"/>
            </a:br>
            <a:endParaRPr lang="en-US" sz="2400" dirty="0" smtClean="0"/>
          </a:p>
          <a:p>
            <a:pPr marL="285750" indent="-285750">
              <a:buFont typeface="Wingdings" panose="05000000000000000000" pitchFamily="2" charset="2"/>
              <a:buChar char="ü"/>
            </a:pPr>
            <a:r>
              <a:rPr lang="en-US" sz="2400" dirty="0" smtClean="0"/>
              <a:t>1,695 overdoses reversed</a:t>
            </a:r>
            <a:endParaRPr lang="en-US" sz="2400" dirty="0"/>
          </a:p>
        </p:txBody>
      </p:sp>
    </p:spTree>
    <p:extLst>
      <p:ext uri="{BB962C8B-B14F-4D97-AF65-F5344CB8AC3E}">
        <p14:creationId xmlns:p14="http://schemas.microsoft.com/office/powerpoint/2010/main" val="10905930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State Targeted Response </a:t>
            </a:r>
            <a:r>
              <a:rPr lang="en-US" sz="4200" dirty="0"/>
              <a:t>t</a:t>
            </a:r>
            <a:r>
              <a:rPr lang="en-US" sz="4200" dirty="0" smtClean="0"/>
              <a:t>o the Opioid Crisis</a:t>
            </a:r>
            <a:endParaRPr lang="en-US" sz="4200" dirty="0"/>
          </a:p>
        </p:txBody>
      </p:sp>
      <p:sp>
        <p:nvSpPr>
          <p:cNvPr id="3" name="Content Placeholder 2"/>
          <p:cNvSpPr>
            <a:spLocks noGrp="1"/>
          </p:cNvSpPr>
          <p:nvPr>
            <p:ph idx="1"/>
          </p:nvPr>
        </p:nvSpPr>
        <p:spPr>
          <a:xfrm>
            <a:off x="618978" y="1825625"/>
            <a:ext cx="10906272" cy="4254273"/>
          </a:xfrm>
        </p:spPr>
        <p:txBody>
          <a:bodyPr/>
          <a:lstStyle/>
          <a:p>
            <a:r>
              <a:rPr lang="en-US" dirty="0" smtClean="0"/>
              <a:t>$11,790,256 per year for 2 years</a:t>
            </a:r>
            <a:r>
              <a:rPr lang="en-US" dirty="0"/>
              <a:t>, 2017-2019 ($23,580,512 </a:t>
            </a:r>
            <a:r>
              <a:rPr lang="en-US" dirty="0" smtClean="0"/>
              <a:t>total)</a:t>
            </a:r>
            <a:endParaRPr lang="en-US" dirty="0"/>
          </a:p>
        </p:txBody>
      </p:sp>
      <p:sp>
        <p:nvSpPr>
          <p:cNvPr id="7" name="Rectangle 6"/>
          <p:cNvSpPr/>
          <p:nvPr/>
        </p:nvSpPr>
        <p:spPr>
          <a:xfrm>
            <a:off x="5272087" y="2362200"/>
            <a:ext cx="6096000" cy="3139321"/>
          </a:xfrm>
          <a:prstGeom prst="rect">
            <a:avLst/>
          </a:prstGeom>
        </p:spPr>
        <p:txBody>
          <a:bodyPr>
            <a:spAutoFit/>
          </a:bodyPr>
          <a:lstStyle/>
          <a:p>
            <a:pPr lvl="1"/>
            <a:r>
              <a:rPr lang="en-US" b="1" dirty="0" smtClean="0">
                <a:ea typeface="Yu Gothic" panose="020B0400000000000000" pitchFamily="34" charset="-128"/>
              </a:rPr>
              <a:t>Treatment </a:t>
            </a:r>
          </a:p>
          <a:p>
            <a:pPr marL="971550" lvl="1" indent="-514350">
              <a:buFont typeface="+mj-lt"/>
              <a:buAutoNum type="arabicPeriod"/>
            </a:pPr>
            <a:r>
              <a:rPr lang="en-US" dirty="0" smtClean="0">
                <a:ea typeface="Yu Gothic" panose="020B0400000000000000" pitchFamily="34" charset="-128"/>
              </a:rPr>
              <a:t>Hub </a:t>
            </a:r>
            <a:r>
              <a:rPr lang="en-US" dirty="0">
                <a:ea typeface="Yu Gothic" panose="020B0400000000000000" pitchFamily="34" charset="-128"/>
              </a:rPr>
              <a:t>&amp; Spoke</a:t>
            </a:r>
          </a:p>
          <a:p>
            <a:pPr marL="971550" lvl="1" indent="-514350">
              <a:buFont typeface="+mj-lt"/>
              <a:buAutoNum type="arabicPeriod"/>
            </a:pPr>
            <a:r>
              <a:rPr lang="en-US" dirty="0">
                <a:ea typeface="Yu Gothic" panose="020B0400000000000000" pitchFamily="34" charset="-128"/>
              </a:rPr>
              <a:t>Mobile OTP </a:t>
            </a:r>
            <a:r>
              <a:rPr lang="en-US" dirty="0" smtClean="0">
                <a:ea typeface="Yu Gothic" panose="020B0400000000000000" pitchFamily="34" charset="-128"/>
              </a:rPr>
              <a:t>van </a:t>
            </a:r>
            <a:endParaRPr lang="en-US" dirty="0">
              <a:ea typeface="Yu Gothic" panose="020B0400000000000000" pitchFamily="34" charset="-128"/>
            </a:endParaRPr>
          </a:p>
          <a:p>
            <a:pPr marL="971550" lvl="1" indent="-514350">
              <a:buFont typeface="+mj-lt"/>
              <a:buAutoNum type="arabicPeriod"/>
            </a:pPr>
            <a:r>
              <a:rPr lang="en-US" dirty="0" smtClean="0">
                <a:ea typeface="Yu Gothic" panose="020B0400000000000000" pitchFamily="34" charset="-128"/>
              </a:rPr>
              <a:t>Low-barrier </a:t>
            </a:r>
            <a:r>
              <a:rPr lang="en-US" dirty="0">
                <a:ea typeface="Yu Gothic" panose="020B0400000000000000" pitchFamily="34" charset="-128"/>
              </a:rPr>
              <a:t>b</a:t>
            </a:r>
            <a:r>
              <a:rPr lang="en-US" dirty="0" smtClean="0">
                <a:ea typeface="Yu Gothic" panose="020B0400000000000000" pitchFamily="34" charset="-128"/>
              </a:rPr>
              <a:t>uprenorphine </a:t>
            </a:r>
            <a:r>
              <a:rPr lang="en-US" dirty="0">
                <a:ea typeface="Yu Gothic" panose="020B0400000000000000" pitchFamily="34" charset="-128"/>
              </a:rPr>
              <a:t>p</a:t>
            </a:r>
            <a:r>
              <a:rPr lang="en-US" dirty="0" smtClean="0">
                <a:ea typeface="Yu Gothic" panose="020B0400000000000000" pitchFamily="34" charset="-128"/>
              </a:rPr>
              <a:t>ilot </a:t>
            </a:r>
            <a:endParaRPr lang="en-US" dirty="0">
              <a:ea typeface="Yu Gothic" panose="020B0400000000000000" pitchFamily="34" charset="-128"/>
            </a:endParaRPr>
          </a:p>
          <a:p>
            <a:pPr marL="971550" lvl="1" indent="-514350">
              <a:buFont typeface="+mj-lt"/>
              <a:buAutoNum type="arabicPeriod"/>
            </a:pPr>
            <a:r>
              <a:rPr lang="en-US" dirty="0">
                <a:ea typeface="Yu Gothic" panose="020B0400000000000000" pitchFamily="34" charset="-128"/>
              </a:rPr>
              <a:t>PathFinder </a:t>
            </a:r>
            <a:r>
              <a:rPr lang="en-US" dirty="0" smtClean="0">
                <a:ea typeface="Yu Gothic" panose="020B0400000000000000" pitchFamily="34" charset="-128"/>
              </a:rPr>
              <a:t>peer </a:t>
            </a:r>
            <a:r>
              <a:rPr lang="en-US" dirty="0">
                <a:ea typeface="Yu Gothic" panose="020B0400000000000000" pitchFamily="34" charset="-128"/>
              </a:rPr>
              <a:t>p</a:t>
            </a:r>
            <a:r>
              <a:rPr lang="en-US" dirty="0" smtClean="0">
                <a:ea typeface="Yu Gothic" panose="020B0400000000000000" pitchFamily="34" charset="-128"/>
              </a:rPr>
              <a:t>roject </a:t>
            </a:r>
            <a:endParaRPr lang="en-US" dirty="0">
              <a:ea typeface="Yu Gothic" panose="020B0400000000000000" pitchFamily="34" charset="-128"/>
            </a:endParaRPr>
          </a:p>
          <a:p>
            <a:pPr marL="971550" lvl="1" indent="-514350">
              <a:buFont typeface="+mj-lt"/>
              <a:buAutoNum type="arabicPeriod"/>
            </a:pPr>
            <a:r>
              <a:rPr lang="en-US" dirty="0">
                <a:ea typeface="Yu Gothic" panose="020B0400000000000000" pitchFamily="34" charset="-128"/>
              </a:rPr>
              <a:t>Tribal </a:t>
            </a:r>
            <a:r>
              <a:rPr lang="en-US" dirty="0" smtClean="0">
                <a:ea typeface="Yu Gothic" panose="020B0400000000000000" pitchFamily="34" charset="-128"/>
              </a:rPr>
              <a:t>treatment </a:t>
            </a:r>
            <a:endParaRPr lang="en-US" dirty="0">
              <a:ea typeface="Yu Gothic" panose="020B0400000000000000" pitchFamily="34" charset="-128"/>
            </a:endParaRPr>
          </a:p>
          <a:p>
            <a:pPr marL="971550" lvl="1" indent="-514350">
              <a:buFont typeface="+mj-lt"/>
              <a:buAutoNum type="arabicPeriod"/>
            </a:pPr>
            <a:r>
              <a:rPr lang="en-US" dirty="0">
                <a:ea typeface="Yu Gothic" panose="020B0400000000000000" pitchFamily="34" charset="-128"/>
              </a:rPr>
              <a:t>Treatment </a:t>
            </a:r>
            <a:r>
              <a:rPr lang="en-US" dirty="0" smtClean="0">
                <a:ea typeface="Yu Gothic" panose="020B0400000000000000" pitchFamily="34" charset="-128"/>
              </a:rPr>
              <a:t>payment </a:t>
            </a:r>
            <a:r>
              <a:rPr lang="en-US" dirty="0">
                <a:ea typeface="Yu Gothic" panose="020B0400000000000000" pitchFamily="34" charset="-128"/>
              </a:rPr>
              <a:t>a</a:t>
            </a:r>
            <a:r>
              <a:rPr lang="en-US" dirty="0" smtClean="0">
                <a:ea typeface="Yu Gothic" panose="020B0400000000000000" pitchFamily="34" charset="-128"/>
              </a:rPr>
              <a:t>ssistance </a:t>
            </a:r>
            <a:endParaRPr lang="en-US" dirty="0">
              <a:ea typeface="Yu Gothic" panose="020B0400000000000000" pitchFamily="34" charset="-128"/>
            </a:endParaRPr>
          </a:p>
          <a:p>
            <a:pPr marL="971550" lvl="1" indent="-514350">
              <a:buFont typeface="+mj-lt"/>
              <a:buAutoNum type="arabicPeriod"/>
            </a:pPr>
            <a:r>
              <a:rPr lang="en-US" dirty="0">
                <a:ea typeface="Yu Gothic" panose="020B0400000000000000" pitchFamily="34" charset="-128"/>
              </a:rPr>
              <a:t>DOC </a:t>
            </a:r>
            <a:r>
              <a:rPr lang="en-US" dirty="0" smtClean="0">
                <a:ea typeface="Yu Gothic" panose="020B0400000000000000" pitchFamily="34" charset="-128"/>
              </a:rPr>
              <a:t>treatment </a:t>
            </a:r>
            <a:r>
              <a:rPr lang="en-US" dirty="0">
                <a:ea typeface="Yu Gothic" panose="020B0400000000000000" pitchFamily="34" charset="-128"/>
              </a:rPr>
              <a:t>d</a:t>
            </a:r>
            <a:r>
              <a:rPr lang="en-US" dirty="0" smtClean="0">
                <a:ea typeface="Yu Gothic" panose="020B0400000000000000" pitchFamily="34" charset="-128"/>
              </a:rPr>
              <a:t>ecision </a:t>
            </a:r>
            <a:r>
              <a:rPr lang="en-US" dirty="0">
                <a:ea typeface="Yu Gothic" panose="020B0400000000000000" pitchFamily="34" charset="-128"/>
              </a:rPr>
              <a:t>r</a:t>
            </a:r>
            <a:r>
              <a:rPr lang="en-US" dirty="0" smtClean="0">
                <a:ea typeface="Yu Gothic" panose="020B0400000000000000" pitchFamily="34" charset="-128"/>
              </a:rPr>
              <a:t>e-entry </a:t>
            </a:r>
            <a:r>
              <a:rPr lang="en-US" dirty="0">
                <a:ea typeface="Yu Gothic" panose="020B0400000000000000" pitchFamily="34" charset="-128"/>
              </a:rPr>
              <a:t>s</a:t>
            </a:r>
            <a:r>
              <a:rPr lang="en-US" dirty="0" smtClean="0">
                <a:ea typeface="Yu Gothic" panose="020B0400000000000000" pitchFamily="34" charset="-128"/>
              </a:rPr>
              <a:t>ervices </a:t>
            </a:r>
            <a:r>
              <a:rPr lang="en-US" dirty="0">
                <a:ea typeface="Yu Gothic" panose="020B0400000000000000" pitchFamily="34" charset="-128"/>
              </a:rPr>
              <a:t>&amp; COORP</a:t>
            </a:r>
          </a:p>
          <a:p>
            <a:pPr marL="971550" lvl="1" indent="-514350">
              <a:buFont typeface="+mj-lt"/>
              <a:buAutoNum type="arabicPeriod"/>
            </a:pPr>
            <a:r>
              <a:rPr lang="en-US" dirty="0">
                <a:ea typeface="Yu Gothic" panose="020B0400000000000000" pitchFamily="34" charset="-128"/>
              </a:rPr>
              <a:t>Bridge to </a:t>
            </a:r>
            <a:r>
              <a:rPr lang="en-US" dirty="0" smtClean="0">
                <a:ea typeface="Yu Gothic" panose="020B0400000000000000" pitchFamily="34" charset="-128"/>
              </a:rPr>
              <a:t>Recovery </a:t>
            </a:r>
            <a:r>
              <a:rPr lang="en-US" dirty="0">
                <a:ea typeface="Yu Gothic" panose="020B0400000000000000" pitchFamily="34" charset="-128"/>
              </a:rPr>
              <a:t>(JRA) </a:t>
            </a:r>
          </a:p>
          <a:p>
            <a:pPr marL="971550" lvl="1" indent="-514350">
              <a:buFont typeface="+mj-lt"/>
              <a:buAutoNum type="arabicPeriod"/>
            </a:pPr>
            <a:r>
              <a:rPr lang="en-US" dirty="0">
                <a:ea typeface="Yu Gothic" panose="020B0400000000000000" pitchFamily="34" charset="-128"/>
              </a:rPr>
              <a:t>Naloxone d</a:t>
            </a:r>
            <a:r>
              <a:rPr lang="en-US" dirty="0" smtClean="0">
                <a:ea typeface="Yu Gothic" panose="020B0400000000000000" pitchFamily="34" charset="-128"/>
              </a:rPr>
              <a:t>istribution  </a:t>
            </a:r>
            <a:endParaRPr lang="en-US" dirty="0">
              <a:ea typeface="Yu Gothic" panose="020B0400000000000000" pitchFamily="34" charset="-128"/>
            </a:endParaRPr>
          </a:p>
          <a:p>
            <a:pPr marL="971550" lvl="1" indent="-623888">
              <a:buFont typeface="+mj-lt"/>
              <a:buAutoNum type="arabicPeriod"/>
              <a:tabLst>
                <a:tab pos="347663" algn="l"/>
              </a:tabLst>
            </a:pPr>
            <a:r>
              <a:rPr lang="en-US" dirty="0">
                <a:ea typeface="Yu Gothic" panose="020B0400000000000000" pitchFamily="34" charset="-128"/>
              </a:rPr>
              <a:t>Prescription Monitoring Program</a:t>
            </a:r>
          </a:p>
        </p:txBody>
      </p:sp>
      <p:sp>
        <p:nvSpPr>
          <p:cNvPr id="5" name="TextBox 4"/>
          <p:cNvSpPr txBox="1"/>
          <p:nvPr/>
        </p:nvSpPr>
        <p:spPr>
          <a:xfrm>
            <a:off x="533400" y="2362200"/>
            <a:ext cx="4581525" cy="3693319"/>
          </a:xfrm>
          <a:prstGeom prst="rect">
            <a:avLst/>
          </a:prstGeom>
          <a:noFill/>
        </p:spPr>
        <p:txBody>
          <a:bodyPr wrap="square" rtlCol="0">
            <a:spAutoFit/>
          </a:bodyPr>
          <a:lstStyle/>
          <a:p>
            <a:r>
              <a:rPr lang="en-US" b="1" dirty="0" smtClean="0"/>
              <a:t>Prevention</a:t>
            </a:r>
          </a:p>
          <a:p>
            <a:pPr marL="514350" lvl="0" indent="-514350">
              <a:buFont typeface="+mj-lt"/>
              <a:buAutoNum type="arabicPeriod"/>
            </a:pPr>
            <a:r>
              <a:rPr lang="en-US" dirty="0" smtClean="0">
                <a:ea typeface="Yu Gothic" panose="020B0400000000000000" pitchFamily="34" charset="-128"/>
              </a:rPr>
              <a:t>Prescriber/provider </a:t>
            </a:r>
            <a:r>
              <a:rPr lang="en-US" dirty="0">
                <a:ea typeface="Yu Gothic" panose="020B0400000000000000" pitchFamily="34" charset="-128"/>
              </a:rPr>
              <a:t>e</a:t>
            </a:r>
            <a:r>
              <a:rPr lang="en-US" dirty="0" smtClean="0">
                <a:ea typeface="Yu Gothic" panose="020B0400000000000000" pitchFamily="34" charset="-128"/>
              </a:rPr>
              <a:t>ducation</a:t>
            </a:r>
            <a:endParaRPr lang="en-US" dirty="0">
              <a:ea typeface="Yu Gothic" panose="020B0400000000000000" pitchFamily="34" charset="-128"/>
            </a:endParaRPr>
          </a:p>
          <a:p>
            <a:pPr marL="514350" lvl="0" indent="-514350">
              <a:buFont typeface="+mj-lt"/>
              <a:buAutoNum type="arabicPeriod"/>
            </a:pPr>
            <a:r>
              <a:rPr lang="en-US" dirty="0">
                <a:ea typeface="Yu Gothic" panose="020B0400000000000000" pitchFamily="34" charset="-128"/>
              </a:rPr>
              <a:t>University of Washington T</a:t>
            </a:r>
            <a:r>
              <a:rPr lang="en-US" dirty="0" smtClean="0">
                <a:ea typeface="Yu Gothic" panose="020B0400000000000000" pitchFamily="34" charset="-128"/>
              </a:rPr>
              <a:t>elePain</a:t>
            </a:r>
            <a:endParaRPr lang="en-US" dirty="0">
              <a:ea typeface="Yu Gothic" panose="020B0400000000000000" pitchFamily="34" charset="-128"/>
            </a:endParaRPr>
          </a:p>
          <a:p>
            <a:pPr marL="514350" lvl="0" indent="-514350">
              <a:buFont typeface="+mj-lt"/>
              <a:buAutoNum type="arabicPeriod"/>
            </a:pPr>
            <a:r>
              <a:rPr lang="en-US" dirty="0">
                <a:ea typeface="Yu Gothic" panose="020B0400000000000000" pitchFamily="34" charset="-128"/>
              </a:rPr>
              <a:t>Public </a:t>
            </a:r>
            <a:r>
              <a:rPr lang="en-US" dirty="0" smtClean="0">
                <a:ea typeface="Yu Gothic" panose="020B0400000000000000" pitchFamily="34" charset="-128"/>
              </a:rPr>
              <a:t>education </a:t>
            </a:r>
            <a:r>
              <a:rPr lang="en-US" dirty="0">
                <a:ea typeface="Yu Gothic" panose="020B0400000000000000" pitchFamily="34" charset="-128"/>
              </a:rPr>
              <a:t>c</a:t>
            </a:r>
            <a:r>
              <a:rPr lang="en-US" dirty="0" smtClean="0">
                <a:ea typeface="Yu Gothic" panose="020B0400000000000000" pitchFamily="34" charset="-128"/>
              </a:rPr>
              <a:t>ampaign</a:t>
            </a:r>
            <a:endParaRPr lang="en-US" dirty="0">
              <a:ea typeface="Yu Gothic" panose="020B0400000000000000" pitchFamily="34" charset="-128"/>
            </a:endParaRPr>
          </a:p>
          <a:p>
            <a:pPr marL="514350" lvl="0" indent="-514350">
              <a:buFont typeface="+mj-lt"/>
              <a:buAutoNum type="arabicPeriod"/>
            </a:pPr>
            <a:r>
              <a:rPr lang="en-US" dirty="0">
                <a:ea typeface="Yu Gothic" panose="020B0400000000000000" pitchFamily="34" charset="-128"/>
              </a:rPr>
              <a:t>Safe </a:t>
            </a:r>
            <a:r>
              <a:rPr lang="en-US" dirty="0" smtClean="0">
                <a:ea typeface="Yu Gothic" panose="020B0400000000000000" pitchFamily="34" charset="-128"/>
              </a:rPr>
              <a:t>storage </a:t>
            </a:r>
            <a:r>
              <a:rPr lang="en-US" dirty="0">
                <a:ea typeface="Yu Gothic" panose="020B0400000000000000" pitchFamily="34" charset="-128"/>
              </a:rPr>
              <a:t>c</a:t>
            </a:r>
            <a:r>
              <a:rPr lang="en-US" dirty="0" smtClean="0">
                <a:ea typeface="Yu Gothic" panose="020B0400000000000000" pitchFamily="34" charset="-128"/>
              </a:rPr>
              <a:t>urricula &amp; training</a:t>
            </a:r>
            <a:endParaRPr lang="en-US" dirty="0">
              <a:ea typeface="Yu Gothic" panose="020B0400000000000000" pitchFamily="34" charset="-128"/>
            </a:endParaRPr>
          </a:p>
          <a:p>
            <a:pPr marL="514350" lvl="0" indent="-514350">
              <a:buFont typeface="+mj-lt"/>
              <a:buAutoNum type="arabicPeriod"/>
            </a:pPr>
            <a:r>
              <a:rPr lang="en-US" dirty="0">
                <a:ea typeface="Yu Gothic" panose="020B0400000000000000" pitchFamily="34" charset="-128"/>
              </a:rPr>
              <a:t>Prevention </a:t>
            </a:r>
            <a:r>
              <a:rPr lang="en-US" dirty="0" smtClean="0">
                <a:ea typeface="Yu Gothic" panose="020B0400000000000000" pitchFamily="34" charset="-128"/>
              </a:rPr>
              <a:t>workforce </a:t>
            </a:r>
            <a:r>
              <a:rPr lang="en-US" dirty="0">
                <a:ea typeface="Yu Gothic" panose="020B0400000000000000" pitchFamily="34" charset="-128"/>
              </a:rPr>
              <a:t>e</a:t>
            </a:r>
            <a:r>
              <a:rPr lang="en-US" dirty="0" smtClean="0">
                <a:ea typeface="Yu Gothic" panose="020B0400000000000000" pitchFamily="34" charset="-128"/>
              </a:rPr>
              <a:t>nhancements</a:t>
            </a:r>
            <a:endParaRPr lang="en-US" dirty="0">
              <a:ea typeface="Yu Gothic" panose="020B0400000000000000" pitchFamily="34" charset="-128"/>
            </a:endParaRPr>
          </a:p>
          <a:p>
            <a:pPr marL="514350" lvl="0" indent="-514350">
              <a:buFont typeface="+mj-lt"/>
              <a:buAutoNum type="arabicPeriod"/>
            </a:pPr>
            <a:r>
              <a:rPr lang="en-US" dirty="0">
                <a:ea typeface="Yu Gothic" panose="020B0400000000000000" pitchFamily="34" charset="-128"/>
              </a:rPr>
              <a:t>Community Prevention and Wellness Initiative (CPWI) </a:t>
            </a:r>
            <a:r>
              <a:rPr lang="en-US" dirty="0" smtClean="0">
                <a:ea typeface="Yu Gothic" panose="020B0400000000000000" pitchFamily="34" charset="-128"/>
              </a:rPr>
              <a:t>expansion</a:t>
            </a:r>
            <a:endParaRPr lang="en-US" dirty="0">
              <a:ea typeface="Yu Gothic" panose="020B0400000000000000" pitchFamily="34" charset="-128"/>
            </a:endParaRPr>
          </a:p>
          <a:p>
            <a:pPr marL="514350" lvl="0" indent="-514350">
              <a:buFont typeface="+mj-lt"/>
              <a:buAutoNum type="arabicPeriod"/>
            </a:pPr>
            <a:r>
              <a:rPr lang="en-US" dirty="0">
                <a:ea typeface="Yu Gothic" panose="020B0400000000000000" pitchFamily="34" charset="-128"/>
              </a:rPr>
              <a:t>Analysis of </a:t>
            </a:r>
            <a:r>
              <a:rPr lang="en-US" dirty="0" smtClean="0">
                <a:ea typeface="Yu Gothic" panose="020B0400000000000000" pitchFamily="34" charset="-128"/>
              </a:rPr>
              <a:t>evidence-based </a:t>
            </a:r>
            <a:r>
              <a:rPr lang="en-US" dirty="0">
                <a:ea typeface="Yu Gothic" panose="020B0400000000000000" pitchFamily="34" charset="-128"/>
              </a:rPr>
              <a:t>p</a:t>
            </a:r>
            <a:r>
              <a:rPr lang="en-US" dirty="0" smtClean="0">
                <a:ea typeface="Yu Gothic" panose="020B0400000000000000" pitchFamily="34" charset="-128"/>
              </a:rPr>
              <a:t>ractices</a:t>
            </a:r>
            <a:endParaRPr lang="en-US" dirty="0">
              <a:ea typeface="Yu Gothic" panose="020B0400000000000000" pitchFamily="34" charset="-128"/>
            </a:endParaRPr>
          </a:p>
          <a:p>
            <a:pPr marL="514350" lvl="0" indent="-514350">
              <a:buFont typeface="+mj-lt"/>
              <a:buAutoNum type="arabicPeriod"/>
            </a:pPr>
            <a:r>
              <a:rPr lang="en-US" dirty="0">
                <a:ea typeface="Yu Gothic" panose="020B0400000000000000" pitchFamily="34" charset="-128"/>
              </a:rPr>
              <a:t>Community </a:t>
            </a:r>
            <a:r>
              <a:rPr lang="en-US" dirty="0" smtClean="0">
                <a:ea typeface="Yu Gothic" panose="020B0400000000000000" pitchFamily="34" charset="-128"/>
              </a:rPr>
              <a:t>enhancement </a:t>
            </a:r>
            <a:r>
              <a:rPr lang="en-US" dirty="0">
                <a:ea typeface="Yu Gothic" panose="020B0400000000000000" pitchFamily="34" charset="-128"/>
              </a:rPr>
              <a:t>g</a:t>
            </a:r>
            <a:r>
              <a:rPr lang="en-US" dirty="0" smtClean="0">
                <a:ea typeface="Yu Gothic" panose="020B0400000000000000" pitchFamily="34" charset="-128"/>
              </a:rPr>
              <a:t>rants</a:t>
            </a:r>
            <a:endParaRPr lang="en-US" dirty="0">
              <a:ea typeface="Yu Gothic" panose="020B0400000000000000" pitchFamily="34" charset="-128"/>
            </a:endParaRPr>
          </a:p>
          <a:p>
            <a:endParaRPr lang="en-US" dirty="0" smtClean="0"/>
          </a:p>
          <a:p>
            <a:endParaRPr lang="en-US" dirty="0"/>
          </a:p>
          <a:p>
            <a:endParaRPr lang="en-US" dirty="0"/>
          </a:p>
        </p:txBody>
      </p:sp>
    </p:spTree>
    <p:extLst>
      <p:ext uri="{BB962C8B-B14F-4D97-AF65-F5344CB8AC3E}">
        <p14:creationId xmlns:p14="http://schemas.microsoft.com/office/powerpoint/2010/main" val="264309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97863" y="999421"/>
            <a:ext cx="7596274" cy="5474682"/>
          </a:xfrm>
          <a:prstGeom prst="rect">
            <a:avLst/>
          </a:prstGeom>
        </p:spPr>
      </p:pic>
      <p:sp>
        <p:nvSpPr>
          <p:cNvPr id="4" name="Title 1"/>
          <p:cNvSpPr txBox="1">
            <a:spLocks/>
          </p:cNvSpPr>
          <p:nvPr/>
        </p:nvSpPr>
        <p:spPr>
          <a:xfrm>
            <a:off x="651803" y="162838"/>
            <a:ext cx="10888394" cy="105764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smtClean="0"/>
              <a:t>Significant disparities exist</a:t>
            </a:r>
            <a:endParaRPr lang="en-US" dirty="0"/>
          </a:p>
        </p:txBody>
      </p:sp>
    </p:spTree>
    <p:extLst>
      <p:ext uri="{BB962C8B-B14F-4D97-AF65-F5344CB8AC3E}">
        <p14:creationId xmlns:p14="http://schemas.microsoft.com/office/powerpoint/2010/main" val="1689898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Targeted Response Grant Highlights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Starts </a:t>
            </a:r>
            <a:r>
              <a:rPr lang="en-US" dirty="0"/>
              <a:t>with One </a:t>
            </a:r>
            <a:r>
              <a:rPr lang="en-US" dirty="0" smtClean="0"/>
              <a:t>statewide</a:t>
            </a:r>
            <a:r>
              <a:rPr lang="en-US" i="1" dirty="0" smtClean="0"/>
              <a:t> </a:t>
            </a:r>
            <a:r>
              <a:rPr lang="en-US" dirty="0" smtClean="0"/>
              <a:t>public education campaign implemented</a:t>
            </a:r>
            <a:r>
              <a:rPr lang="en-US" dirty="0"/>
              <a:t>, including Tribal adaptation. Over 35,000 website views.</a:t>
            </a:r>
          </a:p>
          <a:p>
            <a:r>
              <a:rPr lang="en-US" dirty="0"/>
              <a:t>5 </a:t>
            </a:r>
            <a:r>
              <a:rPr lang="en-US" dirty="0" smtClean="0"/>
              <a:t>new Community Prevention Wellness </a:t>
            </a:r>
            <a:r>
              <a:rPr lang="en-US" dirty="0"/>
              <a:t>Initiative </a:t>
            </a:r>
            <a:r>
              <a:rPr lang="en-US" dirty="0" smtClean="0"/>
              <a:t>communities</a:t>
            </a:r>
            <a:r>
              <a:rPr lang="en-US" dirty="0"/>
              <a:t>. Over 3000 youth and families served.</a:t>
            </a:r>
          </a:p>
          <a:p>
            <a:r>
              <a:rPr lang="en-US" dirty="0"/>
              <a:t>6 Hub and </a:t>
            </a:r>
            <a:r>
              <a:rPr lang="en-US" dirty="0" smtClean="0"/>
              <a:t>spoke </a:t>
            </a:r>
            <a:r>
              <a:rPr lang="en-US" dirty="0"/>
              <a:t>o</a:t>
            </a:r>
            <a:r>
              <a:rPr lang="en-US" dirty="0" smtClean="0"/>
              <a:t>pioid treatment networks </a:t>
            </a:r>
            <a:r>
              <a:rPr lang="en-US" dirty="0"/>
              <a:t>established. More than </a:t>
            </a:r>
            <a:r>
              <a:rPr lang="en-US" dirty="0" smtClean="0"/>
              <a:t>3,200 </a:t>
            </a:r>
            <a:r>
              <a:rPr lang="en-US" dirty="0"/>
              <a:t>new MAT patients served. </a:t>
            </a:r>
            <a:r>
              <a:rPr lang="en-US" dirty="0" smtClean="0"/>
              <a:t> </a:t>
            </a:r>
          </a:p>
          <a:p>
            <a:r>
              <a:rPr lang="en-US" dirty="0" smtClean="0"/>
              <a:t>Dept. of Corrections- re-entry staff conduct opioid use disorder treatment </a:t>
            </a:r>
            <a:r>
              <a:rPr lang="en-US" smtClean="0"/>
              <a:t>decision making</a:t>
            </a:r>
            <a:endParaRPr lang="en-US" dirty="0"/>
          </a:p>
          <a:p>
            <a:r>
              <a:rPr lang="en-US" dirty="0"/>
              <a:t>Substance Use Disorder Peers providing outreach to homeless encampments and hospital emergency rooms. 441 individuals enrolled, 125 received MAT services. </a:t>
            </a:r>
          </a:p>
          <a:p>
            <a:endParaRPr lang="en-US" dirty="0"/>
          </a:p>
        </p:txBody>
      </p:sp>
    </p:spTree>
    <p:extLst>
      <p:ext uri="{BB962C8B-B14F-4D97-AF65-F5344CB8AC3E}">
        <p14:creationId xmlns:p14="http://schemas.microsoft.com/office/powerpoint/2010/main" val="8416141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State Budget Opioid Investments</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smtClean="0"/>
              <a:t>Over $10 Million dedicated to implementing State Opioid Response Plan</a:t>
            </a:r>
          </a:p>
          <a:p>
            <a:pPr lvl="0"/>
            <a:r>
              <a:rPr lang="en-US" dirty="0" smtClean="0"/>
              <a:t>State funds</a:t>
            </a:r>
          </a:p>
          <a:p>
            <a:pPr lvl="1"/>
            <a:r>
              <a:rPr lang="en-US" dirty="0" smtClean="0"/>
              <a:t>Hub and spoke opioid treatment networks</a:t>
            </a:r>
          </a:p>
          <a:p>
            <a:pPr lvl="1"/>
            <a:r>
              <a:rPr lang="en-US" dirty="0" smtClean="0"/>
              <a:t>Parent child assistance program</a:t>
            </a:r>
          </a:p>
          <a:p>
            <a:pPr lvl="1"/>
            <a:r>
              <a:rPr lang="en-US" dirty="0" smtClean="0"/>
              <a:t>MAT prescriber rate increase</a:t>
            </a:r>
          </a:p>
          <a:p>
            <a:pPr lvl="1"/>
            <a:r>
              <a:rPr lang="en-US" dirty="0" smtClean="0"/>
              <a:t>Substance use disorder peers</a:t>
            </a:r>
            <a:endParaRPr lang="en-US" dirty="0"/>
          </a:p>
          <a:p>
            <a:pPr lvl="0"/>
            <a:r>
              <a:rPr lang="en-US" dirty="0" smtClean="0"/>
              <a:t>Direction for federal substance abuse block grant</a:t>
            </a:r>
          </a:p>
          <a:p>
            <a:pPr lvl="1"/>
            <a:r>
              <a:rPr lang="en-US" dirty="0" smtClean="0"/>
              <a:t>Community prevention and wellness communities</a:t>
            </a:r>
          </a:p>
          <a:p>
            <a:pPr lvl="1"/>
            <a:r>
              <a:rPr lang="en-US" dirty="0" smtClean="0"/>
              <a:t>Drug take-back strategies</a:t>
            </a:r>
          </a:p>
          <a:p>
            <a:pPr lvl="1"/>
            <a:r>
              <a:rPr lang="en-US" dirty="0" smtClean="0"/>
              <a:t>Naloxone</a:t>
            </a:r>
          </a:p>
          <a:p>
            <a:pPr lvl="1"/>
            <a:r>
              <a:rPr lang="en-US" dirty="0" smtClean="0"/>
              <a:t>MAT provider directory and public education campaign</a:t>
            </a:r>
          </a:p>
          <a:p>
            <a:pPr lvl="1"/>
            <a:r>
              <a:rPr lang="en-US" dirty="0" smtClean="0"/>
              <a:t>Tribal prevention, treatment, Naloxone</a:t>
            </a:r>
          </a:p>
        </p:txBody>
      </p:sp>
    </p:spTree>
    <p:extLst>
      <p:ext uri="{BB962C8B-B14F-4D97-AF65-F5344CB8AC3E}">
        <p14:creationId xmlns:p14="http://schemas.microsoft.com/office/powerpoint/2010/main" val="1122737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State Opioid Response Grant</a:t>
            </a:r>
            <a:endParaRPr lang="en-US" dirty="0"/>
          </a:p>
        </p:txBody>
      </p:sp>
      <p:sp>
        <p:nvSpPr>
          <p:cNvPr id="3" name="Content Placeholder 2"/>
          <p:cNvSpPr>
            <a:spLocks noGrp="1"/>
          </p:cNvSpPr>
          <p:nvPr>
            <p:ph idx="1"/>
          </p:nvPr>
        </p:nvSpPr>
        <p:spPr/>
        <p:txBody>
          <a:bodyPr/>
          <a:lstStyle/>
          <a:p>
            <a:r>
              <a:rPr lang="en-US" dirty="0" smtClean="0"/>
              <a:t>Up to $21,260,403 per year for 2 years ($45,520,806 total) (PENDING)</a:t>
            </a:r>
            <a:endParaRPr lang="en-US" dirty="0"/>
          </a:p>
        </p:txBody>
      </p:sp>
      <p:graphicFrame>
        <p:nvGraphicFramePr>
          <p:cNvPr id="5" name="Diagram 4"/>
          <p:cNvGraphicFramePr/>
          <p:nvPr>
            <p:extLst/>
          </p:nvPr>
        </p:nvGraphicFramePr>
        <p:xfrm>
          <a:off x="1084669" y="2377441"/>
          <a:ext cx="9869081" cy="3937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63170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9446" y="1111730"/>
            <a:ext cx="9353107" cy="2387600"/>
          </a:xfrm>
        </p:spPr>
        <p:txBody>
          <a:bodyPr>
            <a:normAutofit/>
          </a:bodyPr>
          <a:lstStyle/>
          <a:p>
            <a:r>
              <a:rPr lang="en-US" dirty="0" smtClean="0"/>
              <a:t>Snapshots of DOH on-line metrics</a:t>
            </a:r>
            <a:endParaRPr lang="en-US" dirty="0"/>
          </a:p>
        </p:txBody>
      </p:sp>
    </p:spTree>
    <p:extLst>
      <p:ext uri="{BB962C8B-B14F-4D97-AF65-F5344CB8AC3E}">
        <p14:creationId xmlns:p14="http://schemas.microsoft.com/office/powerpoint/2010/main" val="35050437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524000" y="221212"/>
            <a:ext cx="9143998" cy="482030"/>
          </a:xfrm>
        </p:spPr>
        <p:txBody>
          <a:bodyPr/>
          <a:lstStyle/>
          <a:p>
            <a:r>
              <a:rPr lang="en-US" dirty="0" smtClean="0"/>
              <a:t>Rate of patients with </a:t>
            </a:r>
            <a:r>
              <a:rPr lang="en-US" dirty="0"/>
              <a:t>high-dose chronic opioid </a:t>
            </a:r>
            <a:r>
              <a:rPr lang="en-US" dirty="0" smtClean="0"/>
              <a:t>prescriptions (</a:t>
            </a:r>
            <a:r>
              <a:rPr lang="en-US" u="sng" dirty="0" smtClean="0"/>
              <a:t>&gt;</a:t>
            </a:r>
            <a:r>
              <a:rPr lang="en-US" dirty="0" smtClean="0"/>
              <a:t> 90 MME/day), 2012–2017 </a:t>
            </a:r>
            <a:endParaRPr lang="en-US" dirty="0"/>
          </a:p>
        </p:txBody>
      </p:sp>
      <p:sp>
        <p:nvSpPr>
          <p:cNvPr id="4" name="TextBox 3"/>
          <p:cNvSpPr txBox="1"/>
          <p:nvPr/>
        </p:nvSpPr>
        <p:spPr>
          <a:xfrm>
            <a:off x="2335567" y="6611779"/>
            <a:ext cx="6934200" cy="246221"/>
          </a:xfrm>
          <a:prstGeom prst="rect">
            <a:avLst/>
          </a:prstGeom>
          <a:noFill/>
        </p:spPr>
        <p:txBody>
          <a:bodyPr wrap="square" rtlCol="0">
            <a:spAutoFit/>
          </a:bodyPr>
          <a:lstStyle/>
          <a:p>
            <a:r>
              <a:rPr lang="en-US" sz="1000" dirty="0"/>
              <a:t>Source: Prescription Monitoring Program (</a:t>
            </a:r>
            <a:r>
              <a:rPr lang="en-US" sz="1000" u="sng" dirty="0">
                <a:hlinkClick r:id="rId2"/>
              </a:rPr>
              <a:t>https://www.doh.wa.gov/DataandStatisticalReports/HealthDataVisualization</a:t>
            </a:r>
            <a:r>
              <a:rPr lang="en-US" sz="1000" u="sng" dirty="0"/>
              <a:t>)</a:t>
            </a:r>
            <a:endParaRPr lang="en-US" sz="1000" dirty="0"/>
          </a:p>
        </p:txBody>
      </p:sp>
      <p:pic>
        <p:nvPicPr>
          <p:cNvPr id="7" name="Picture 6"/>
          <p:cNvPicPr>
            <a:picLocks noChangeAspect="1"/>
          </p:cNvPicPr>
          <p:nvPr/>
        </p:nvPicPr>
        <p:blipFill rotWithShape="1">
          <a:blip r:embed="rId3"/>
          <a:srcRect l="60194" t="22643" r="13204" b="14530"/>
          <a:stretch/>
        </p:blipFill>
        <p:spPr>
          <a:xfrm>
            <a:off x="2142389" y="1422400"/>
            <a:ext cx="7907220" cy="5223246"/>
          </a:xfrm>
          <a:prstGeom prst="rect">
            <a:avLst/>
          </a:prstGeom>
        </p:spPr>
      </p:pic>
    </p:spTree>
    <p:extLst>
      <p:ext uri="{BB962C8B-B14F-4D97-AF65-F5344CB8AC3E}">
        <p14:creationId xmlns:p14="http://schemas.microsoft.com/office/powerpoint/2010/main" val="7228618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a:xfrm>
            <a:off x="1524000" y="230089"/>
            <a:ext cx="9143998" cy="482030"/>
          </a:xfrm>
        </p:spPr>
        <p:txBody>
          <a:bodyPr/>
          <a:lstStyle/>
          <a:p>
            <a:r>
              <a:rPr lang="en-US" dirty="0" smtClean="0"/>
              <a:t>Rate of patients with concurrent opioid and sedative </a:t>
            </a:r>
            <a:r>
              <a:rPr lang="en-US" dirty="0"/>
              <a:t>prescriptions, 2012–2017  </a:t>
            </a:r>
          </a:p>
          <a:p>
            <a:endParaRPr lang="en-US" dirty="0"/>
          </a:p>
        </p:txBody>
      </p:sp>
      <p:sp>
        <p:nvSpPr>
          <p:cNvPr id="4" name="TextBox 3"/>
          <p:cNvSpPr txBox="1"/>
          <p:nvPr/>
        </p:nvSpPr>
        <p:spPr>
          <a:xfrm>
            <a:off x="2294466" y="6611779"/>
            <a:ext cx="6934200" cy="246221"/>
          </a:xfrm>
          <a:prstGeom prst="rect">
            <a:avLst/>
          </a:prstGeom>
          <a:noFill/>
        </p:spPr>
        <p:txBody>
          <a:bodyPr wrap="square" rtlCol="0">
            <a:spAutoFit/>
          </a:bodyPr>
          <a:lstStyle/>
          <a:p>
            <a:r>
              <a:rPr lang="en-US" sz="1000" dirty="0"/>
              <a:t>Source: Prescription Monitoring Program (</a:t>
            </a:r>
            <a:r>
              <a:rPr lang="en-US" sz="1000" u="sng" dirty="0">
                <a:hlinkClick r:id="rId2"/>
              </a:rPr>
              <a:t>https://www.doh.wa.gov/DataandStatisticalReports/HealthDataVisualization</a:t>
            </a:r>
            <a:r>
              <a:rPr lang="en-US" sz="1000" u="sng" dirty="0"/>
              <a:t>)</a:t>
            </a:r>
            <a:endParaRPr lang="en-US" sz="1000" dirty="0"/>
          </a:p>
        </p:txBody>
      </p:sp>
      <p:pic>
        <p:nvPicPr>
          <p:cNvPr id="6" name="Picture 5"/>
          <p:cNvPicPr>
            <a:picLocks noChangeAspect="1"/>
          </p:cNvPicPr>
          <p:nvPr/>
        </p:nvPicPr>
        <p:blipFill rotWithShape="1">
          <a:blip r:embed="rId3"/>
          <a:srcRect l="60486" t="19881" r="13204" b="17074"/>
          <a:stretch/>
        </p:blipFill>
        <p:spPr>
          <a:xfrm>
            <a:off x="1718575" y="1119875"/>
            <a:ext cx="8170492" cy="5506335"/>
          </a:xfrm>
          <a:prstGeom prst="rect">
            <a:avLst/>
          </a:prstGeom>
        </p:spPr>
      </p:pic>
    </p:spTree>
    <p:extLst>
      <p:ext uri="{BB962C8B-B14F-4D97-AF65-F5344CB8AC3E}">
        <p14:creationId xmlns:p14="http://schemas.microsoft.com/office/powerpoint/2010/main" val="1277864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9446" y="1111730"/>
            <a:ext cx="9353107" cy="2387600"/>
          </a:xfrm>
        </p:spPr>
        <p:txBody>
          <a:bodyPr>
            <a:normAutofit/>
          </a:bodyPr>
          <a:lstStyle/>
          <a:p>
            <a:r>
              <a:rPr lang="en-US" dirty="0" smtClean="0"/>
              <a:t>Sneak preview of ACH specific opioid related data</a:t>
            </a:r>
            <a:endParaRPr lang="en-US" dirty="0"/>
          </a:p>
        </p:txBody>
      </p:sp>
    </p:spTree>
    <p:extLst>
      <p:ext uri="{BB962C8B-B14F-4D97-AF65-F5344CB8AC3E}">
        <p14:creationId xmlns:p14="http://schemas.microsoft.com/office/powerpoint/2010/main" val="368387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125840"/>
            <a:ext cx="12034982" cy="548415"/>
          </a:xfrm>
        </p:spPr>
        <p:txBody>
          <a:bodyPr>
            <a:noAutofit/>
          </a:bodyPr>
          <a:lstStyle/>
          <a:p>
            <a:pPr algn="ctr"/>
            <a:r>
              <a:rPr lang="en-US" sz="2400" dirty="0" smtClean="0"/>
              <a:t>Percent of untreated patients with OUD starting MAT in the previous 3 months</a:t>
            </a:r>
            <a:endParaRPr lang="en-US" sz="2400" dirty="0"/>
          </a:p>
        </p:txBody>
      </p:sp>
      <p:pic>
        <p:nvPicPr>
          <p:cNvPr id="4" name="Content Placeholder 3"/>
          <p:cNvPicPr>
            <a:picLocks noGrp="1" noChangeAspect="1"/>
          </p:cNvPicPr>
          <p:nvPr>
            <p:ph idx="1"/>
          </p:nvPr>
        </p:nvPicPr>
        <p:blipFill>
          <a:blip r:embed="rId2"/>
          <a:stretch>
            <a:fillRect/>
          </a:stretch>
        </p:blipFill>
        <p:spPr>
          <a:xfrm>
            <a:off x="-69780" y="787146"/>
            <a:ext cx="12548108" cy="6274055"/>
          </a:xfrm>
          <a:prstGeom prst="rect">
            <a:avLst/>
          </a:prstGeom>
        </p:spPr>
      </p:pic>
    </p:spTree>
    <p:extLst>
      <p:ext uri="{BB962C8B-B14F-4D97-AF65-F5344CB8AC3E}">
        <p14:creationId xmlns:p14="http://schemas.microsoft.com/office/powerpoint/2010/main" val="14331953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05" y="115809"/>
            <a:ext cx="12034840" cy="530736"/>
          </a:xfrm>
        </p:spPr>
        <p:txBody>
          <a:bodyPr>
            <a:noAutofit/>
          </a:bodyPr>
          <a:lstStyle/>
          <a:p>
            <a:pPr algn="ctr"/>
            <a:r>
              <a:rPr lang="en-US" sz="2400" dirty="0" smtClean="0"/>
              <a:t>Number of Providers who can prescribe buprenorphine per 1,000 people with OUD</a:t>
            </a:r>
            <a:endParaRPr lang="en-US" sz="2400" dirty="0"/>
          </a:p>
        </p:txBody>
      </p:sp>
      <p:pic>
        <p:nvPicPr>
          <p:cNvPr id="6" name="Content Placeholder 5"/>
          <p:cNvPicPr>
            <a:picLocks noGrp="1" noChangeAspect="1"/>
          </p:cNvPicPr>
          <p:nvPr>
            <p:ph idx="1"/>
          </p:nvPr>
        </p:nvPicPr>
        <p:blipFill>
          <a:blip r:embed="rId2"/>
          <a:stretch>
            <a:fillRect/>
          </a:stretch>
        </p:blipFill>
        <p:spPr>
          <a:xfrm>
            <a:off x="92505" y="646545"/>
            <a:ext cx="12392791" cy="6289964"/>
          </a:xfrm>
          <a:prstGeom prst="rect">
            <a:avLst/>
          </a:prstGeom>
        </p:spPr>
      </p:pic>
    </p:spTree>
    <p:extLst>
      <p:ext uri="{BB962C8B-B14F-4D97-AF65-F5344CB8AC3E}">
        <p14:creationId xmlns:p14="http://schemas.microsoft.com/office/powerpoint/2010/main" val="28459264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81" y="125046"/>
            <a:ext cx="11905673" cy="549209"/>
          </a:xfrm>
        </p:spPr>
        <p:txBody>
          <a:bodyPr>
            <a:noAutofit/>
          </a:bodyPr>
          <a:lstStyle/>
          <a:p>
            <a:pPr algn="ctr"/>
            <a:r>
              <a:rPr lang="en-US" sz="3200" dirty="0" smtClean="0"/>
              <a:t>Percent of people with OUD receiving medication treatment</a:t>
            </a:r>
            <a:endParaRPr lang="en-US" sz="3200" dirty="0"/>
          </a:p>
        </p:txBody>
      </p:sp>
      <p:pic>
        <p:nvPicPr>
          <p:cNvPr id="4" name="Content Placeholder 3"/>
          <p:cNvPicPr>
            <a:picLocks noGrp="1" noChangeAspect="1"/>
          </p:cNvPicPr>
          <p:nvPr>
            <p:ph idx="1"/>
          </p:nvPr>
        </p:nvPicPr>
        <p:blipFill>
          <a:blip r:embed="rId2"/>
          <a:stretch>
            <a:fillRect/>
          </a:stretch>
        </p:blipFill>
        <p:spPr>
          <a:xfrm>
            <a:off x="147781" y="609601"/>
            <a:ext cx="12237522" cy="6382865"/>
          </a:xfrm>
          <a:prstGeom prst="rect">
            <a:avLst/>
          </a:prstGeom>
        </p:spPr>
      </p:pic>
    </p:spTree>
    <p:extLst>
      <p:ext uri="{BB962C8B-B14F-4D97-AF65-F5344CB8AC3E}">
        <p14:creationId xmlns:p14="http://schemas.microsoft.com/office/powerpoint/2010/main" val="1483731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Opioid-Related Disease Burden in Washington</a:t>
            </a:r>
            <a:endParaRPr lang="en-US" dirty="0"/>
          </a:p>
        </p:txBody>
      </p:sp>
      <p:sp>
        <p:nvSpPr>
          <p:cNvPr id="4" name="Text Box 8"/>
          <p:cNvSpPr txBox="1">
            <a:spLocks noChangeArrowheads="1"/>
          </p:cNvSpPr>
          <p:nvPr/>
        </p:nvSpPr>
        <p:spPr bwMode="auto">
          <a:xfrm>
            <a:off x="331555" y="6009263"/>
            <a:ext cx="9549045" cy="769441"/>
          </a:xfrm>
          <a:prstGeom prst="rect">
            <a:avLst/>
          </a:prstGeom>
          <a:noFill/>
          <a:ln w="9525">
            <a:noFill/>
            <a:miter lim="800000"/>
            <a:headEnd/>
            <a:tailEnd/>
          </a:ln>
          <a:effectLst/>
        </p:spPr>
        <p:txBody>
          <a:bodyPr wrap="square">
            <a:spAutoFit/>
          </a:bodyPr>
          <a:lstStyle/>
          <a:p>
            <a:pPr marL="166688" indent="-166688">
              <a:buFontTx/>
              <a:buAutoNum type="arabicPeriod"/>
              <a:defRPr/>
            </a:pPr>
            <a:r>
              <a:rPr lang="en-US" sz="1100" dirty="0">
                <a:solidFill>
                  <a:prstClr val="black"/>
                </a:solidFill>
              </a:rPr>
              <a:t>Opioids involved in an overdose death listed as underlying cause of death. Washington </a:t>
            </a:r>
            <a:r>
              <a:rPr lang="en-US" sz="1100" dirty="0" smtClean="0">
                <a:solidFill>
                  <a:prstClr val="black"/>
                </a:solidFill>
              </a:rPr>
              <a:t>preliminary death </a:t>
            </a:r>
            <a:r>
              <a:rPr lang="en-US" sz="1100" dirty="0">
                <a:solidFill>
                  <a:prstClr val="black"/>
                </a:solidFill>
              </a:rPr>
              <a:t>certificate data, </a:t>
            </a:r>
            <a:r>
              <a:rPr lang="en-US" sz="1100" dirty="0" smtClean="0">
                <a:solidFill>
                  <a:prstClr val="black"/>
                </a:solidFill>
              </a:rPr>
              <a:t>2017.</a:t>
            </a:r>
            <a:endParaRPr lang="en-US" sz="1100" dirty="0">
              <a:solidFill>
                <a:prstClr val="black"/>
              </a:solidFill>
            </a:endParaRPr>
          </a:p>
          <a:p>
            <a:pPr marL="166688" indent="-166688">
              <a:buFontTx/>
              <a:buAutoNum type="arabicPeriod"/>
              <a:defRPr/>
            </a:pPr>
            <a:r>
              <a:rPr lang="en-US" sz="1100" dirty="0">
                <a:solidFill>
                  <a:prstClr val="black"/>
                </a:solidFill>
              </a:rPr>
              <a:t>Washington Hospital Discharge Data, Comprehensive Hospitalization Abstract Reporting System (CHARS), </a:t>
            </a:r>
            <a:r>
              <a:rPr lang="en-US" sz="1100" dirty="0" smtClean="0">
                <a:solidFill>
                  <a:prstClr val="black"/>
                </a:solidFill>
              </a:rPr>
              <a:t>2017. </a:t>
            </a:r>
            <a:endParaRPr lang="en-US" sz="1100" dirty="0">
              <a:solidFill>
                <a:prstClr val="black"/>
              </a:solidFill>
            </a:endParaRPr>
          </a:p>
          <a:p>
            <a:pPr marL="166688" indent="-166688">
              <a:buFontTx/>
              <a:buAutoNum type="arabicPeriod"/>
              <a:defRPr/>
            </a:pPr>
            <a:r>
              <a:rPr lang="en-US" sz="1100" dirty="0">
                <a:solidFill>
                  <a:prstClr val="black"/>
                </a:solidFill>
              </a:rPr>
              <a:t>Treatment and Assessment Report Generation Tool, </a:t>
            </a:r>
            <a:r>
              <a:rPr lang="en-US" sz="1100" dirty="0" smtClean="0">
                <a:solidFill>
                  <a:prstClr val="black"/>
                </a:solidFill>
              </a:rPr>
              <a:t>2015</a:t>
            </a:r>
            <a:r>
              <a:rPr lang="en-US" sz="1100" dirty="0"/>
              <a:t>.</a:t>
            </a:r>
            <a:endParaRPr lang="en-US" sz="1100" dirty="0">
              <a:solidFill>
                <a:srgbClr val="FF0000"/>
              </a:solidFill>
            </a:endParaRPr>
          </a:p>
          <a:p>
            <a:pPr marL="166688" indent="-166688">
              <a:buFontTx/>
              <a:buAutoNum type="arabicPeriod"/>
              <a:defRPr/>
            </a:pPr>
            <a:r>
              <a:rPr lang="en-US" sz="1100" dirty="0">
                <a:solidFill>
                  <a:prstClr val="black"/>
                </a:solidFill>
              </a:rPr>
              <a:t>National Survey on Drug Use and Health, </a:t>
            </a:r>
            <a:r>
              <a:rPr lang="en-US" sz="1100" dirty="0" smtClean="0">
                <a:solidFill>
                  <a:prstClr val="black"/>
                </a:solidFill>
              </a:rPr>
              <a:t>2015-2016.</a:t>
            </a:r>
            <a:endParaRPr lang="en-US" sz="1100" dirty="0">
              <a:solidFill>
                <a:prstClr val="black"/>
              </a:solidFill>
            </a:endParaRPr>
          </a:p>
        </p:txBody>
      </p:sp>
      <p:grpSp>
        <p:nvGrpSpPr>
          <p:cNvPr id="6" name="Group 3"/>
          <p:cNvGrpSpPr>
            <a:grpSpLocks/>
          </p:cNvGrpSpPr>
          <p:nvPr/>
        </p:nvGrpSpPr>
        <p:grpSpPr bwMode="auto">
          <a:xfrm>
            <a:off x="2425906" y="1762124"/>
            <a:ext cx="7274538" cy="4247137"/>
            <a:chOff x="1074" y="196"/>
            <a:chExt cx="4393" cy="3649"/>
          </a:xfrm>
        </p:grpSpPr>
        <p:sp>
          <p:nvSpPr>
            <p:cNvPr id="7" name="Pyr1"/>
            <p:cNvSpPr>
              <a:spLocks noEditPoints="1" noChangeArrowheads="1"/>
            </p:cNvSpPr>
            <p:nvPr/>
          </p:nvSpPr>
          <p:spPr bwMode="auto">
            <a:xfrm>
              <a:off x="2772" y="196"/>
              <a:ext cx="996" cy="841"/>
            </a:xfrm>
            <a:custGeom>
              <a:avLst/>
              <a:gdLst>
                <a:gd name="T0" fmla="*/ 10800 w 21600"/>
                <a:gd name="T1" fmla="*/ 0 h 21600"/>
                <a:gd name="T2" fmla="*/ 21600 w 21600"/>
                <a:gd name="T3" fmla="*/ 21600 h 21600"/>
                <a:gd name="T4" fmla="*/ 0 w 21600"/>
                <a:gd name="T5" fmla="*/ 21600 h 21600"/>
                <a:gd name="T6" fmla="*/ 5400 w 21600"/>
                <a:gd name="T7" fmla="*/ 11800 h 21600"/>
                <a:gd name="T8" fmla="*/ 16200 w 21600"/>
                <a:gd name="T9" fmla="*/ 20600 h 21600"/>
              </a:gdLst>
              <a:ahLst/>
              <a:cxnLst>
                <a:cxn ang="0">
                  <a:pos x="T0" y="T1"/>
                </a:cxn>
                <a:cxn ang="0">
                  <a:pos x="T2" y="T3"/>
                </a:cxn>
                <a:cxn ang="0">
                  <a:pos x="T4" y="T5"/>
                </a:cxn>
              </a:cxnLst>
              <a:rect l="T6" t="T7" r="T8" b="T9"/>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lIns="0" rIns="0" anchor="b" anchorCtr="1"/>
            <a:lstStyle/>
            <a:p>
              <a:pPr>
                <a:defRPr/>
              </a:pPr>
              <a:endParaRPr lang="en-US" sz="1400" b="1" dirty="0">
                <a:solidFill>
                  <a:prstClr val="black"/>
                </a:solidFill>
              </a:endParaRPr>
            </a:p>
            <a:p>
              <a:pPr>
                <a:defRPr/>
              </a:pPr>
              <a:endParaRPr lang="en-US" sz="1400" b="1" dirty="0">
                <a:solidFill>
                  <a:prstClr val="black"/>
                </a:solidFill>
              </a:endParaRPr>
            </a:p>
            <a:p>
              <a:pPr>
                <a:defRPr/>
              </a:pPr>
              <a:endParaRPr lang="en-US" sz="14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defRPr/>
              </a:pPr>
              <a:endParaRPr lang="en-US" sz="1600" b="1" dirty="0">
                <a:solidFill>
                  <a:prstClr val="black"/>
                </a:solidFill>
              </a:endParaRPr>
            </a:p>
            <a:p>
              <a:pPr algn="ctr">
                <a:defRPr/>
              </a:pPr>
              <a:r>
                <a:rPr lang="en-US" sz="1600" b="1" dirty="0">
                  <a:solidFill>
                    <a:prstClr val="black"/>
                  </a:solidFill>
                </a:rPr>
                <a:t>             </a:t>
              </a:r>
              <a:r>
                <a:rPr lang="en-US" sz="1600" b="1" dirty="0" smtClean="0">
                  <a:solidFill>
                    <a:prstClr val="black"/>
                  </a:solidFill>
                </a:rPr>
                <a:t>Deaths</a:t>
              </a:r>
            </a:p>
            <a:p>
              <a:pPr algn="ctr">
                <a:defRPr/>
              </a:pPr>
              <a:r>
                <a:rPr lang="en-US" sz="1600" dirty="0" smtClean="0">
                  <a:solidFill>
                    <a:prstClr val="black"/>
                  </a:solidFill>
                </a:rPr>
                <a:t>740</a:t>
              </a:r>
              <a:endParaRPr lang="en-US" sz="1600" dirty="0">
                <a:solidFill>
                  <a:prstClr val="black"/>
                </a:solidFill>
              </a:endParaRPr>
            </a:p>
          </p:txBody>
        </p:sp>
        <p:sp>
          <p:nvSpPr>
            <p:cNvPr id="8" name="Pyr2"/>
            <p:cNvSpPr>
              <a:spLocks noEditPoints="1" noChangeArrowheads="1"/>
            </p:cNvSpPr>
            <p:nvPr/>
          </p:nvSpPr>
          <p:spPr bwMode="auto">
            <a:xfrm>
              <a:off x="2202" y="1037"/>
              <a:ext cx="2136" cy="948"/>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lIns="0" tIns="274320" rIns="0" anchor="ctr" anchorCtr="1"/>
            <a:lstStyle/>
            <a:p>
              <a:pPr algn="ctr">
                <a:defRPr/>
              </a:pPr>
              <a:endParaRPr lang="en-US" sz="1600" b="1" dirty="0" smtClean="0">
                <a:solidFill>
                  <a:prstClr val="black"/>
                </a:solidFill>
              </a:endParaRPr>
            </a:p>
            <a:p>
              <a:pPr algn="ctr">
                <a:defRPr/>
              </a:pPr>
              <a:r>
                <a:rPr lang="en-US" sz="1600" b="1" dirty="0" smtClean="0">
                  <a:solidFill>
                    <a:prstClr val="black"/>
                  </a:solidFill>
                </a:rPr>
                <a:t>Opioid </a:t>
              </a:r>
              <a:r>
                <a:rPr lang="en-US" sz="1600" b="1" dirty="0">
                  <a:solidFill>
                    <a:prstClr val="black"/>
                  </a:solidFill>
                </a:rPr>
                <a:t>Overdose Hospitalizations</a:t>
              </a:r>
            </a:p>
            <a:p>
              <a:pPr algn="ctr">
                <a:defRPr/>
              </a:pPr>
              <a:r>
                <a:rPr lang="en-US" sz="1600" dirty="0" smtClean="0">
                  <a:solidFill>
                    <a:prstClr val="black"/>
                  </a:solidFill>
                </a:rPr>
                <a:t>1,615</a:t>
              </a:r>
              <a:endParaRPr lang="en-US" sz="1600" dirty="0">
                <a:solidFill>
                  <a:prstClr val="black"/>
                </a:solidFill>
              </a:endParaRPr>
            </a:p>
            <a:p>
              <a:pPr algn="ctr">
                <a:defRPr/>
              </a:pPr>
              <a:endParaRPr lang="en-US" sz="1600" b="1" dirty="0">
                <a:solidFill>
                  <a:prstClr val="black"/>
                </a:solidFill>
              </a:endParaRPr>
            </a:p>
          </p:txBody>
        </p:sp>
        <p:sp>
          <p:nvSpPr>
            <p:cNvPr id="9" name="Pyr3"/>
            <p:cNvSpPr>
              <a:spLocks noEditPoints="1" noChangeArrowheads="1"/>
            </p:cNvSpPr>
            <p:nvPr/>
          </p:nvSpPr>
          <p:spPr bwMode="auto">
            <a:xfrm>
              <a:off x="1649" y="1974"/>
              <a:ext cx="3248" cy="934"/>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nchor="ctr" anchorCtr="1"/>
            <a:lstStyle/>
            <a:p>
              <a:pPr algn="ctr">
                <a:defRPr/>
              </a:pPr>
              <a:endParaRPr lang="en-US" sz="1600" b="1" dirty="0">
                <a:solidFill>
                  <a:prstClr val="black"/>
                </a:solidFill>
              </a:endParaRPr>
            </a:p>
            <a:p>
              <a:pPr algn="ctr">
                <a:defRPr/>
              </a:pPr>
              <a:endParaRPr lang="en-US" sz="2000" b="1" dirty="0">
                <a:solidFill>
                  <a:prstClr val="black"/>
                </a:solidFill>
              </a:endParaRPr>
            </a:p>
          </p:txBody>
        </p:sp>
        <p:sp>
          <p:nvSpPr>
            <p:cNvPr id="10" name="Pyr4"/>
            <p:cNvSpPr>
              <a:spLocks noEditPoints="1" noChangeArrowheads="1"/>
            </p:cNvSpPr>
            <p:nvPr/>
          </p:nvSpPr>
          <p:spPr bwMode="auto">
            <a:xfrm>
              <a:off x="1074" y="2909"/>
              <a:ext cx="4393" cy="936"/>
            </a:xfrm>
            <a:custGeom>
              <a:avLst/>
              <a:gdLst>
                <a:gd name="T0" fmla="*/ 2793 w 21600"/>
                <a:gd name="T1" fmla="*/ 0 h 21600"/>
                <a:gd name="T2" fmla="*/ 18806 w 21600"/>
                <a:gd name="T3" fmla="*/ 0 h 21600"/>
                <a:gd name="T4" fmla="*/ 21600 w 21600"/>
                <a:gd name="T5" fmla="*/ 21600 h 21600"/>
                <a:gd name="T6" fmla="*/ 0 w 21600"/>
                <a:gd name="T7" fmla="*/ 21600 h 21600"/>
                <a:gd name="T8" fmla="*/ 3287 w 21600"/>
                <a:gd name="T9" fmla="*/ 500 h 21600"/>
                <a:gd name="T10" fmla="*/ 17312 w 21600"/>
                <a:gd name="T11" fmla="*/ 21100 h 21600"/>
              </a:gdLst>
              <a:ahLst/>
              <a:cxnLst>
                <a:cxn ang="0">
                  <a:pos x="T0" y="T1"/>
                </a:cxn>
                <a:cxn ang="0">
                  <a:pos x="T2" y="T3"/>
                </a:cxn>
                <a:cxn ang="0">
                  <a:pos x="T4" y="T5"/>
                </a:cxn>
                <a:cxn ang="0">
                  <a:pos x="T6" y="T7"/>
                </a:cxn>
              </a:cxnLst>
              <a:rect l="T8" t="T9" r="T10" b="T11"/>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nchor="ctr" anchorCtr="1"/>
            <a:lstStyle/>
            <a:p>
              <a:pPr algn="ctr">
                <a:defRPr/>
              </a:pPr>
              <a:r>
                <a:rPr lang="en-US" sz="1600" b="1" dirty="0">
                  <a:solidFill>
                    <a:prstClr val="black"/>
                  </a:solidFill>
                </a:rPr>
                <a:t>   </a:t>
              </a:r>
              <a:r>
                <a:rPr lang="en-US" sz="1600" b="1" dirty="0" smtClean="0">
                  <a:solidFill>
                    <a:prstClr val="black"/>
                  </a:solidFill>
                </a:rPr>
                <a:t> </a:t>
              </a:r>
              <a:r>
                <a:rPr lang="en-US" sz="1600" b="1" dirty="0">
                  <a:solidFill>
                    <a:prstClr val="black"/>
                  </a:solidFill>
                </a:rPr>
                <a:t>Persons 12+ years who </a:t>
              </a:r>
              <a:r>
                <a:rPr lang="en-US" sz="1600" b="1" dirty="0" smtClean="0">
                  <a:solidFill>
                    <a:prstClr val="black"/>
                  </a:solidFill>
                </a:rPr>
                <a:t>misused pain-relievers </a:t>
              </a:r>
            </a:p>
            <a:p>
              <a:pPr algn="ctr">
                <a:defRPr/>
              </a:pPr>
              <a:r>
                <a:rPr lang="en-US" sz="1600" b="1" dirty="0" smtClean="0">
                  <a:solidFill>
                    <a:prstClr val="black"/>
                  </a:solidFill>
                </a:rPr>
                <a:t>in the past year</a:t>
              </a:r>
              <a:endParaRPr lang="en-US" sz="1600" b="1" dirty="0">
                <a:solidFill>
                  <a:prstClr val="black"/>
                </a:solidFill>
              </a:endParaRPr>
            </a:p>
            <a:p>
              <a:pPr algn="ctr">
                <a:defRPr/>
              </a:pPr>
              <a:r>
                <a:rPr lang="en-US" sz="1600" dirty="0">
                  <a:solidFill>
                    <a:prstClr val="black"/>
                  </a:solidFill>
                </a:rPr>
                <a:t>     </a:t>
              </a:r>
              <a:r>
                <a:rPr lang="en-US" sz="1600" dirty="0" smtClean="0">
                  <a:solidFill>
                    <a:prstClr val="black"/>
                  </a:solidFill>
                </a:rPr>
                <a:t>324,000</a:t>
              </a:r>
              <a:endParaRPr lang="en-US" sz="1600" b="1" dirty="0">
                <a:solidFill>
                  <a:srgbClr val="FF0000"/>
                </a:solidFill>
              </a:endParaRPr>
            </a:p>
          </p:txBody>
        </p:sp>
      </p:grpSp>
      <p:sp>
        <p:nvSpPr>
          <p:cNvPr id="11" name="Rectangle 10"/>
          <p:cNvSpPr/>
          <p:nvPr/>
        </p:nvSpPr>
        <p:spPr>
          <a:xfrm>
            <a:off x="4714082" y="4004028"/>
            <a:ext cx="2895600" cy="861774"/>
          </a:xfrm>
          <a:prstGeom prst="rect">
            <a:avLst/>
          </a:prstGeom>
        </p:spPr>
        <p:txBody>
          <a:bodyPr wrap="square">
            <a:spAutoFit/>
          </a:bodyPr>
          <a:lstStyle/>
          <a:p>
            <a:pPr algn="ctr">
              <a:defRPr/>
            </a:pPr>
            <a:r>
              <a:rPr lang="en-US" sz="1600" b="1" dirty="0">
                <a:solidFill>
                  <a:prstClr val="black"/>
                </a:solidFill>
              </a:rPr>
              <a:t>Opioid Substance Abuse </a:t>
            </a:r>
          </a:p>
          <a:p>
            <a:pPr algn="ctr">
              <a:defRPr/>
            </a:pPr>
            <a:r>
              <a:rPr lang="en-US" sz="1600" b="1" dirty="0">
                <a:solidFill>
                  <a:prstClr val="black"/>
                </a:solidFill>
              </a:rPr>
              <a:t>Treatment Admissions</a:t>
            </a:r>
          </a:p>
          <a:p>
            <a:pPr algn="ctr">
              <a:defRPr/>
            </a:pPr>
            <a:r>
              <a:rPr lang="en-US" sz="1600" dirty="0">
                <a:solidFill>
                  <a:prstClr val="black"/>
                </a:solidFill>
              </a:rPr>
              <a:t>14,389</a:t>
            </a:r>
            <a:endParaRPr lang="en-US" sz="1600" b="1" dirty="0">
              <a:solidFill>
                <a:prstClr val="black"/>
              </a:solidFill>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0691" y="6009262"/>
            <a:ext cx="1295400" cy="610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097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50" y="78865"/>
            <a:ext cx="11997895" cy="697011"/>
          </a:xfrm>
        </p:spPr>
        <p:txBody>
          <a:bodyPr>
            <a:noAutofit/>
          </a:bodyPr>
          <a:lstStyle/>
          <a:p>
            <a:pPr algn="ctr"/>
            <a:r>
              <a:rPr lang="en-US" sz="2800" dirty="0" smtClean="0"/>
              <a:t>Percent of people who stop buprenorphine within 2 weeks of starting it</a:t>
            </a:r>
            <a:endParaRPr lang="en-US" sz="2800" dirty="0"/>
          </a:p>
        </p:txBody>
      </p:sp>
      <p:pic>
        <p:nvPicPr>
          <p:cNvPr id="4" name="Content Placeholder 3"/>
          <p:cNvPicPr>
            <a:picLocks noGrp="1" noChangeAspect="1"/>
          </p:cNvPicPr>
          <p:nvPr>
            <p:ph idx="1"/>
          </p:nvPr>
        </p:nvPicPr>
        <p:blipFill>
          <a:blip r:embed="rId2"/>
          <a:stretch>
            <a:fillRect/>
          </a:stretch>
        </p:blipFill>
        <p:spPr>
          <a:xfrm>
            <a:off x="0" y="775876"/>
            <a:ext cx="12648282" cy="5966958"/>
          </a:xfrm>
          <a:prstGeom prst="rect">
            <a:avLst/>
          </a:prstGeom>
        </p:spPr>
      </p:pic>
    </p:spTree>
    <p:extLst>
      <p:ext uri="{BB962C8B-B14F-4D97-AF65-F5344CB8AC3E}">
        <p14:creationId xmlns:p14="http://schemas.microsoft.com/office/powerpoint/2010/main" val="8233538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86" y="125046"/>
            <a:ext cx="11942477" cy="512263"/>
          </a:xfrm>
        </p:spPr>
        <p:txBody>
          <a:bodyPr>
            <a:normAutofit/>
          </a:bodyPr>
          <a:lstStyle/>
          <a:p>
            <a:pPr algn="ctr"/>
            <a:r>
              <a:rPr lang="en-US" sz="2400" dirty="0" smtClean="0"/>
              <a:t>Percent of providers with a waiver using it to treat patients covered by Medicaid</a:t>
            </a:r>
            <a:endParaRPr lang="en-US" sz="2400" dirty="0"/>
          </a:p>
        </p:txBody>
      </p:sp>
      <p:pic>
        <p:nvPicPr>
          <p:cNvPr id="4" name="Content Placeholder 3"/>
          <p:cNvPicPr>
            <a:picLocks noGrp="1" noChangeAspect="1"/>
          </p:cNvPicPr>
          <p:nvPr>
            <p:ph idx="1"/>
          </p:nvPr>
        </p:nvPicPr>
        <p:blipFill>
          <a:blip r:embed="rId2"/>
          <a:stretch>
            <a:fillRect/>
          </a:stretch>
        </p:blipFill>
        <p:spPr>
          <a:xfrm>
            <a:off x="138686" y="637309"/>
            <a:ext cx="12385983" cy="6040582"/>
          </a:xfrm>
          <a:prstGeom prst="rect">
            <a:avLst/>
          </a:prstGeom>
        </p:spPr>
      </p:pic>
    </p:spTree>
    <p:extLst>
      <p:ext uri="{BB962C8B-B14F-4D97-AF65-F5344CB8AC3E}">
        <p14:creationId xmlns:p14="http://schemas.microsoft.com/office/powerpoint/2010/main" val="30214810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Public Media Campaign</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Info at: </a:t>
            </a:r>
            <a:r>
              <a:rPr lang="en-US" dirty="0">
                <a:hlinkClick r:id="rId2"/>
              </a:rPr>
              <a:t>https://www.getthefactsrx.com/</a:t>
            </a:r>
            <a:endParaRPr lang="en-US" dirty="0"/>
          </a:p>
          <a:p>
            <a:pPr>
              <a:buFont typeface="Arial" panose="020B0604020202020204" pitchFamily="34" charset="0"/>
              <a:buChar char="•"/>
            </a:pPr>
            <a:r>
              <a:rPr lang="en-US" dirty="0" smtClean="0"/>
              <a:t>New Tribal focused campaign</a:t>
            </a:r>
          </a:p>
          <a:p>
            <a:pPr lvl="1">
              <a:buFont typeface="Arial" panose="020B0604020202020204" pitchFamily="34" charset="0"/>
              <a:buChar char="•"/>
            </a:pPr>
            <a:r>
              <a:rPr lang="en-US" sz="2800" dirty="0" smtClean="0"/>
              <a:t>Resources:</a:t>
            </a:r>
          </a:p>
          <a:p>
            <a:pPr lvl="2">
              <a:buFont typeface="Arial" panose="020B0604020202020204" pitchFamily="34" charset="0"/>
              <a:buChar char="•"/>
            </a:pPr>
            <a:r>
              <a:rPr lang="en-US" sz="2800" dirty="0" smtClean="0"/>
              <a:t>Posters</a:t>
            </a:r>
          </a:p>
          <a:p>
            <a:pPr lvl="2">
              <a:buFont typeface="Arial" panose="020B0604020202020204" pitchFamily="34" charset="0"/>
              <a:buChar char="•"/>
            </a:pPr>
            <a:r>
              <a:rPr lang="en-US" sz="2800" dirty="0" smtClean="0"/>
              <a:t>Videos</a:t>
            </a:r>
          </a:p>
          <a:p>
            <a:pPr lvl="2">
              <a:buFont typeface="Arial" panose="020B0604020202020204" pitchFamily="34" charset="0"/>
              <a:buChar char="•"/>
            </a:pPr>
            <a:r>
              <a:rPr lang="en-US" sz="2800" dirty="0" smtClean="0"/>
              <a:t>PSAs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3303571" y="3169797"/>
            <a:ext cx="8888429" cy="36882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17" y="124623"/>
            <a:ext cx="2349097" cy="1566065"/>
          </a:xfrm>
          <a:prstGeom prst="rect">
            <a:avLst/>
          </a:prstGeom>
        </p:spPr>
      </p:pic>
    </p:spTree>
    <p:extLst>
      <p:ext uri="{BB962C8B-B14F-4D97-AF65-F5344CB8AC3E}">
        <p14:creationId xmlns:p14="http://schemas.microsoft.com/office/powerpoint/2010/main" val="1739861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5485" y="0"/>
            <a:ext cx="4680284" cy="6859713"/>
          </a:xfrm>
          <a:prstGeom prst="rect">
            <a:avLst/>
          </a:prstGeom>
        </p:spPr>
      </p:pic>
      <p:pic>
        <p:nvPicPr>
          <p:cNvPr id="7" name="Picture 6"/>
          <p:cNvPicPr>
            <a:picLocks noChangeAspect="1"/>
          </p:cNvPicPr>
          <p:nvPr/>
        </p:nvPicPr>
        <p:blipFill>
          <a:blip r:embed="rId3"/>
          <a:stretch>
            <a:fillRect/>
          </a:stretch>
        </p:blipFill>
        <p:spPr>
          <a:xfrm>
            <a:off x="6930190" y="29164"/>
            <a:ext cx="4608095" cy="6830549"/>
          </a:xfrm>
          <a:prstGeom prst="rect">
            <a:avLst/>
          </a:prstGeom>
        </p:spPr>
      </p:pic>
    </p:spTree>
    <p:extLst>
      <p:ext uri="{BB962C8B-B14F-4D97-AF65-F5344CB8AC3E}">
        <p14:creationId xmlns:p14="http://schemas.microsoft.com/office/powerpoint/2010/main" val="3365272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Questions?</a:t>
            </a:r>
            <a:endParaRPr lang="en-US" dirty="0"/>
          </a:p>
        </p:txBody>
      </p:sp>
      <p:sp>
        <p:nvSpPr>
          <p:cNvPr id="2" name="Content Placeholder 1"/>
          <p:cNvSpPr>
            <a:spLocks noGrp="1"/>
          </p:cNvSpPr>
          <p:nvPr>
            <p:ph sz="half" idx="1"/>
          </p:nvPr>
        </p:nvSpPr>
        <p:spPr/>
        <p:txBody>
          <a:bodyPr>
            <a:noAutofit/>
          </a:bodyPr>
          <a:lstStyle/>
          <a:p>
            <a:r>
              <a:rPr lang="en-US" sz="2000" b="1" dirty="0"/>
              <a:t>Charissa </a:t>
            </a:r>
            <a:r>
              <a:rPr lang="en-US" sz="2000" b="1" dirty="0" smtClean="0"/>
              <a:t>Fotinos</a:t>
            </a:r>
            <a:r>
              <a:rPr lang="en-US" sz="2000" dirty="0"/>
              <a:t/>
            </a:r>
            <a:br>
              <a:rPr lang="en-US" sz="2000" dirty="0"/>
            </a:br>
            <a:r>
              <a:rPr lang="en-US" sz="2000" dirty="0" smtClean="0"/>
              <a:t>Deputy </a:t>
            </a:r>
            <a:r>
              <a:rPr lang="en-US" sz="2000" dirty="0"/>
              <a:t>Chief Medical Director</a:t>
            </a:r>
            <a:br>
              <a:rPr lang="en-US" sz="2000" dirty="0"/>
            </a:br>
            <a:r>
              <a:rPr lang="en-US" sz="2000" dirty="0"/>
              <a:t>Health Care Authority</a:t>
            </a:r>
            <a:br>
              <a:rPr lang="en-US" sz="2000" dirty="0"/>
            </a:br>
            <a:r>
              <a:rPr lang="en-US" sz="2000" dirty="0"/>
              <a:t>360-725-9822</a:t>
            </a:r>
            <a:br>
              <a:rPr lang="en-US" sz="2000" dirty="0"/>
            </a:br>
            <a:r>
              <a:rPr lang="en-US" sz="2000" u="sng" dirty="0" smtClean="0"/>
              <a:t>charissa.fotinos@hca.wa.gov</a:t>
            </a:r>
          </a:p>
          <a:p>
            <a:pPr marL="0" indent="0">
              <a:buNone/>
            </a:pPr>
            <a:endParaRPr lang="en-US" sz="2000" b="1" dirty="0"/>
          </a:p>
          <a:p>
            <a:r>
              <a:rPr lang="en-US" sz="2000" b="1" dirty="0" smtClean="0"/>
              <a:t>Michael Langer</a:t>
            </a:r>
            <a:br>
              <a:rPr lang="en-US" sz="2000" b="1" dirty="0" smtClean="0"/>
            </a:br>
            <a:r>
              <a:rPr lang="en-US" sz="2000" dirty="0" smtClean="0"/>
              <a:t>Acting Assistant Director</a:t>
            </a:r>
            <a:br>
              <a:rPr lang="en-US" sz="2000" dirty="0" smtClean="0"/>
            </a:br>
            <a:r>
              <a:rPr lang="en-US" sz="2000" dirty="0" smtClean="0"/>
              <a:t>Div. of Behavioral Health &amp; Recovery</a:t>
            </a:r>
            <a:br>
              <a:rPr lang="en-US" sz="2000" dirty="0" smtClean="0"/>
            </a:br>
            <a:r>
              <a:rPr lang="en-US" sz="2000" dirty="0" smtClean="0"/>
              <a:t>Health Care Authority</a:t>
            </a:r>
            <a:br>
              <a:rPr lang="en-US" sz="2000" dirty="0" smtClean="0"/>
            </a:br>
            <a:r>
              <a:rPr lang="en-US" sz="2000" dirty="0" smtClean="0"/>
              <a:t>360-725-3740</a:t>
            </a:r>
            <a:br>
              <a:rPr lang="en-US" sz="2000" dirty="0" smtClean="0"/>
            </a:br>
            <a:r>
              <a:rPr lang="en-US" sz="2000" u="sng" dirty="0" smtClean="0"/>
              <a:t>michael.langer@hca.wa.gov</a:t>
            </a:r>
            <a:endParaRPr lang="en-US" sz="2000" dirty="0"/>
          </a:p>
        </p:txBody>
      </p:sp>
      <p:sp>
        <p:nvSpPr>
          <p:cNvPr id="3" name="Content Placeholder 2"/>
          <p:cNvSpPr>
            <a:spLocks noGrp="1"/>
          </p:cNvSpPr>
          <p:nvPr>
            <p:ph sz="half" idx="2"/>
          </p:nvPr>
        </p:nvSpPr>
        <p:spPr>
          <a:xfrm>
            <a:off x="6172199" y="1825625"/>
            <a:ext cx="5690937" cy="5032374"/>
          </a:xfrm>
        </p:spPr>
        <p:txBody>
          <a:bodyPr>
            <a:normAutofit/>
          </a:bodyPr>
          <a:lstStyle/>
          <a:p>
            <a:r>
              <a:rPr lang="en-US" sz="2000" b="1" dirty="0" smtClean="0"/>
              <a:t>Kathy </a:t>
            </a:r>
            <a:r>
              <a:rPr lang="en-US" sz="2000" b="1" dirty="0"/>
              <a:t>Lofy</a:t>
            </a:r>
            <a:br>
              <a:rPr lang="en-US" sz="2000" b="1" dirty="0"/>
            </a:br>
            <a:r>
              <a:rPr lang="en-US" sz="2000" dirty="0"/>
              <a:t>State Health Officer</a:t>
            </a:r>
            <a:br>
              <a:rPr lang="en-US" sz="2000" dirty="0"/>
            </a:br>
            <a:r>
              <a:rPr lang="en-US" sz="2000" dirty="0"/>
              <a:t>Department of Health</a:t>
            </a:r>
            <a:br>
              <a:rPr lang="en-US" sz="2000" dirty="0"/>
            </a:br>
            <a:r>
              <a:rPr lang="en-US" sz="2000" dirty="0"/>
              <a:t>206-418-5510</a:t>
            </a:r>
            <a:br>
              <a:rPr lang="en-US" sz="2000" dirty="0"/>
            </a:br>
            <a:r>
              <a:rPr lang="en-US" sz="2000" u="sng" dirty="0"/>
              <a:t>kathy.lofy@doh.wa.gov</a:t>
            </a:r>
          </a:p>
          <a:p>
            <a:endParaRPr lang="en-US" sz="2000" b="1" dirty="0" smtClean="0"/>
          </a:p>
          <a:p>
            <a:r>
              <a:rPr lang="en-US" sz="2000" b="1" dirty="0" smtClean="0"/>
              <a:t>Jason </a:t>
            </a:r>
            <a:r>
              <a:rPr lang="en-US" sz="2000" b="1" dirty="0"/>
              <a:t>McGill</a:t>
            </a:r>
            <a:br>
              <a:rPr lang="en-US" sz="2000" b="1" dirty="0"/>
            </a:br>
            <a:r>
              <a:rPr lang="en-US" sz="2000" dirty="0"/>
              <a:t>Senior </a:t>
            </a:r>
            <a:r>
              <a:rPr lang="en-US" sz="2000" dirty="0" smtClean="0"/>
              <a:t>Policy </a:t>
            </a:r>
            <a:r>
              <a:rPr lang="en-US" sz="2000" dirty="0"/>
              <a:t>Advisor</a:t>
            </a:r>
            <a:br>
              <a:rPr lang="en-US" sz="2000" dirty="0"/>
            </a:br>
            <a:r>
              <a:rPr lang="en-US" sz="2000" dirty="0"/>
              <a:t>Governor’s Office</a:t>
            </a:r>
            <a:br>
              <a:rPr lang="en-US" sz="2000" dirty="0"/>
            </a:br>
            <a:r>
              <a:rPr lang="en-US" sz="2000" dirty="0"/>
              <a:t>360-902-0448</a:t>
            </a:r>
            <a:br>
              <a:rPr lang="en-US" sz="2000" dirty="0"/>
            </a:br>
            <a:r>
              <a:rPr lang="en-US" sz="2000" u="sng" dirty="0" smtClean="0"/>
              <a:t>jason.mcgill@gov.wa.gov</a:t>
            </a:r>
          </a:p>
          <a:p>
            <a:endParaRPr lang="en-US" sz="2000" u="sng" dirty="0" smtClean="0"/>
          </a:p>
          <a:p>
            <a:pPr>
              <a:lnSpc>
                <a:spcPct val="100000"/>
              </a:lnSpc>
              <a:spcBef>
                <a:spcPts val="0"/>
              </a:spcBef>
            </a:pPr>
            <a:r>
              <a:rPr lang="en-US" sz="2000" b="1" dirty="0"/>
              <a:t>Caleb Banta-Green</a:t>
            </a:r>
          </a:p>
          <a:p>
            <a:pPr>
              <a:lnSpc>
                <a:spcPct val="100000"/>
              </a:lnSpc>
              <a:spcBef>
                <a:spcPts val="0"/>
              </a:spcBef>
            </a:pPr>
            <a:r>
              <a:rPr lang="en-US" sz="2000" dirty="0"/>
              <a:t>Interim Director &amp; Principal Research Scientist</a:t>
            </a:r>
          </a:p>
          <a:p>
            <a:pPr>
              <a:lnSpc>
                <a:spcPct val="100000"/>
              </a:lnSpc>
              <a:spcBef>
                <a:spcPts val="0"/>
              </a:spcBef>
            </a:pPr>
            <a:r>
              <a:rPr lang="en-US" sz="2000" dirty="0"/>
              <a:t>UW Alcohol and Drug Abuse Institute  </a:t>
            </a:r>
            <a:endParaRPr lang="en-US" sz="2000" u="sng" dirty="0" smtClean="0"/>
          </a:p>
          <a:p>
            <a:pPr>
              <a:lnSpc>
                <a:spcPct val="100000"/>
              </a:lnSpc>
              <a:spcBef>
                <a:spcPts val="0"/>
              </a:spcBef>
            </a:pPr>
            <a:r>
              <a:rPr lang="en-US" sz="2000" u="sng" dirty="0" smtClean="0"/>
              <a:t>calebbg@uw.edu </a:t>
            </a:r>
            <a:endParaRPr lang="en-US" sz="2000" u="sng" dirty="0"/>
          </a:p>
        </p:txBody>
      </p:sp>
    </p:spTree>
    <p:extLst>
      <p:ext uri="{BB962C8B-B14F-4D97-AF65-F5344CB8AC3E}">
        <p14:creationId xmlns:p14="http://schemas.microsoft.com/office/powerpoint/2010/main" val="39811091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smtClean="0"/>
              <a:t>Strong State Opioid Response Plan/Executive Order – Plan Just Updated</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7463672"/>
              </p:ext>
            </p:extLst>
          </p:nvPr>
        </p:nvGraphicFramePr>
        <p:xfrm>
          <a:off x="323662" y="1813774"/>
          <a:ext cx="7924800" cy="1855008"/>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1981200">
                  <a:extLst>
                    <a:ext uri="{9D8B030D-6E8A-4147-A177-3AD203B41FA5}">
                      <a16:colId xmlns:a16="http://schemas.microsoft.com/office/drawing/2014/main" xmlns="" val="20002"/>
                    </a:ext>
                  </a:extLst>
                </a:gridCol>
                <a:gridCol w="1981200">
                  <a:extLst>
                    <a:ext uri="{9D8B030D-6E8A-4147-A177-3AD203B41FA5}">
                      <a16:colId xmlns:a16="http://schemas.microsoft.com/office/drawing/2014/main" xmlns="" val="20003"/>
                    </a:ext>
                  </a:extLst>
                </a:gridCol>
              </a:tblGrid>
              <a:tr h="535239">
                <a:tc gridSpan="4">
                  <a:txBody>
                    <a:bodyPr/>
                    <a:lstStyle/>
                    <a:p>
                      <a:pPr algn="ctr"/>
                      <a:r>
                        <a:rPr lang="en-US" sz="2800" dirty="0" smtClean="0"/>
                        <a:t>Priority Goals</a:t>
                      </a:r>
                      <a:endParaRPr lang="en-US" sz="2800" dirty="0"/>
                    </a:p>
                  </a:txBody>
                  <a:tcPr anchor="ctr">
                    <a:solidFill>
                      <a:srgbClr val="00206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1319769">
                <a:tc>
                  <a:txBody>
                    <a:bodyPr/>
                    <a:lstStyle/>
                    <a:p>
                      <a:pPr algn="ctr"/>
                      <a:r>
                        <a:rPr lang="en-US" sz="2000" b="1" dirty="0" smtClean="0">
                          <a:solidFill>
                            <a:srgbClr val="1B056B"/>
                          </a:solidFill>
                        </a:rPr>
                        <a:t>Goal 1:</a:t>
                      </a:r>
                    </a:p>
                    <a:p>
                      <a:pPr algn="ctr"/>
                      <a:r>
                        <a:rPr lang="en-US" sz="2000" b="1" dirty="0" smtClean="0">
                          <a:solidFill>
                            <a:srgbClr val="1B056B"/>
                          </a:solidFill>
                        </a:rPr>
                        <a:t>Prevent opioid misuse</a:t>
                      </a:r>
                      <a:r>
                        <a:rPr lang="en-US" sz="2000" b="1" baseline="0" dirty="0" smtClean="0">
                          <a:solidFill>
                            <a:srgbClr val="1B056B"/>
                          </a:solidFill>
                        </a:rPr>
                        <a:t> &amp; abuse</a:t>
                      </a:r>
                      <a:endParaRPr lang="en-US" sz="2000" b="1" dirty="0">
                        <a:solidFill>
                          <a:srgbClr val="1B056B"/>
                        </a:solidFill>
                      </a:endParaRPr>
                    </a:p>
                  </a:txBody>
                  <a:tcPr anchor="ctr">
                    <a:solidFill>
                      <a:schemeClr val="bg1"/>
                    </a:solidFill>
                  </a:tcPr>
                </a:tc>
                <a:tc>
                  <a:txBody>
                    <a:bodyPr/>
                    <a:lstStyle/>
                    <a:p>
                      <a:pPr algn="ctr"/>
                      <a:r>
                        <a:rPr lang="en-US" sz="2000" b="1" dirty="0" smtClean="0">
                          <a:solidFill>
                            <a:srgbClr val="1B056B"/>
                          </a:solidFill>
                        </a:rPr>
                        <a:t>Goal 2:</a:t>
                      </a:r>
                    </a:p>
                    <a:p>
                      <a:pPr algn="ctr"/>
                      <a:r>
                        <a:rPr lang="en-US" sz="2000" b="1" dirty="0" smtClean="0">
                          <a:solidFill>
                            <a:srgbClr val="1B056B"/>
                          </a:solidFill>
                        </a:rPr>
                        <a:t>Treat</a:t>
                      </a:r>
                      <a:r>
                        <a:rPr lang="en-US" sz="2000" b="1" baseline="0" dirty="0" smtClean="0">
                          <a:solidFill>
                            <a:srgbClr val="1B056B"/>
                          </a:solidFill>
                        </a:rPr>
                        <a:t> opioid use disorder</a:t>
                      </a:r>
                      <a:endParaRPr lang="en-US" sz="2000" b="1" dirty="0">
                        <a:solidFill>
                          <a:srgbClr val="1B056B"/>
                        </a:solidFill>
                      </a:endParaRPr>
                    </a:p>
                  </a:txBody>
                  <a:tcPr anchor="ctr">
                    <a:solidFill>
                      <a:schemeClr val="bg1"/>
                    </a:solidFill>
                  </a:tcPr>
                </a:tc>
                <a:tc>
                  <a:txBody>
                    <a:bodyPr/>
                    <a:lstStyle/>
                    <a:p>
                      <a:pPr algn="ctr"/>
                      <a:r>
                        <a:rPr lang="en-US" sz="2000" b="1" dirty="0" smtClean="0">
                          <a:solidFill>
                            <a:srgbClr val="1B056B"/>
                          </a:solidFill>
                        </a:rPr>
                        <a:t>Goal 3:</a:t>
                      </a:r>
                    </a:p>
                    <a:p>
                      <a:pPr algn="ctr"/>
                      <a:r>
                        <a:rPr lang="en-US" sz="2000" b="1" baseline="0" dirty="0" smtClean="0">
                          <a:solidFill>
                            <a:srgbClr val="1B056B"/>
                          </a:solidFill>
                        </a:rPr>
                        <a:t>Reduce morbidity &amp; mortality</a:t>
                      </a:r>
                      <a:endParaRPr lang="en-US" sz="2000" b="1" dirty="0">
                        <a:solidFill>
                          <a:srgbClr val="1B056B"/>
                        </a:solidFill>
                      </a:endParaRPr>
                    </a:p>
                  </a:txBody>
                  <a:tcPr anchor="ctr">
                    <a:solidFill>
                      <a:schemeClr val="bg1"/>
                    </a:solidFill>
                  </a:tcPr>
                </a:tc>
                <a:tc>
                  <a:txBody>
                    <a:bodyPr/>
                    <a:lstStyle/>
                    <a:p>
                      <a:pPr algn="ctr"/>
                      <a:r>
                        <a:rPr lang="en-US" sz="2000" b="1" dirty="0" smtClean="0">
                          <a:solidFill>
                            <a:srgbClr val="1B056B"/>
                          </a:solidFill>
                        </a:rPr>
                        <a:t>Goal 4:</a:t>
                      </a:r>
                    </a:p>
                    <a:p>
                      <a:pPr algn="ctr"/>
                      <a:r>
                        <a:rPr lang="en-US" sz="2000" b="1" dirty="0" smtClean="0">
                          <a:solidFill>
                            <a:srgbClr val="1B056B"/>
                          </a:solidFill>
                        </a:rPr>
                        <a:t>Use data to monitor &amp; evaluate</a:t>
                      </a:r>
                      <a:endParaRPr lang="en-US" sz="2000" b="1" dirty="0">
                        <a:solidFill>
                          <a:srgbClr val="1B056B"/>
                        </a:solidFill>
                      </a:endParaRPr>
                    </a:p>
                  </a:txBody>
                  <a:tcPr anchor="ctr">
                    <a:solidFill>
                      <a:schemeClr val="bg1"/>
                    </a:solidFill>
                  </a:tcPr>
                </a:tc>
                <a:extLst>
                  <a:ext uri="{0D108BD9-81ED-4DB2-BD59-A6C34878D82A}">
                    <a16:rowId xmlns:a16="http://schemas.microsoft.com/office/drawing/2014/main" xmlns=""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77707262"/>
              </p:ext>
            </p:extLst>
          </p:nvPr>
        </p:nvGraphicFramePr>
        <p:xfrm>
          <a:off x="222391" y="4466122"/>
          <a:ext cx="7924800" cy="1828800"/>
        </p:xfrm>
        <a:graphic>
          <a:graphicData uri="http://schemas.openxmlformats.org/drawingml/2006/table">
            <a:tbl>
              <a:tblPr firstRow="1" bandRow="1">
                <a:tableStyleId>{5C22544A-7EE6-4342-B048-85BDC9FD1C3A}</a:tableStyleId>
              </a:tblPr>
              <a:tblGrid>
                <a:gridCol w="2334986">
                  <a:extLst>
                    <a:ext uri="{9D8B030D-6E8A-4147-A177-3AD203B41FA5}">
                      <a16:colId xmlns:a16="http://schemas.microsoft.com/office/drawing/2014/main" xmlns="" val="20000"/>
                    </a:ext>
                  </a:extLst>
                </a:gridCol>
                <a:gridCol w="1627414">
                  <a:extLst>
                    <a:ext uri="{9D8B030D-6E8A-4147-A177-3AD203B41FA5}">
                      <a16:colId xmlns:a16="http://schemas.microsoft.com/office/drawing/2014/main" xmlns="" val="20001"/>
                    </a:ext>
                  </a:extLst>
                </a:gridCol>
                <a:gridCol w="1981200">
                  <a:extLst>
                    <a:ext uri="{9D8B030D-6E8A-4147-A177-3AD203B41FA5}">
                      <a16:colId xmlns:a16="http://schemas.microsoft.com/office/drawing/2014/main" xmlns="" val="20002"/>
                    </a:ext>
                  </a:extLst>
                </a:gridCol>
                <a:gridCol w="1981200">
                  <a:extLst>
                    <a:ext uri="{9D8B030D-6E8A-4147-A177-3AD203B41FA5}">
                      <a16:colId xmlns:a16="http://schemas.microsoft.com/office/drawing/2014/main" xmlns="" val="20003"/>
                    </a:ext>
                  </a:extLst>
                </a:gridCol>
              </a:tblGrid>
              <a:tr h="966058">
                <a:tc>
                  <a:txBody>
                    <a:bodyPr/>
                    <a:lstStyle/>
                    <a:p>
                      <a:pPr algn="ctr"/>
                      <a:r>
                        <a:rPr lang="en-US" sz="2000" dirty="0" smtClean="0">
                          <a:solidFill>
                            <a:srgbClr val="1B056B"/>
                          </a:solidFill>
                        </a:rPr>
                        <a:t>Prevent misuse</a:t>
                      </a:r>
                      <a:r>
                        <a:rPr lang="en-US" sz="2000" baseline="0" dirty="0" smtClean="0">
                          <a:solidFill>
                            <a:srgbClr val="1B056B"/>
                          </a:solidFill>
                        </a:rPr>
                        <a:t> in youth &amp; i</a:t>
                      </a:r>
                      <a:r>
                        <a:rPr lang="en-US" sz="2000" dirty="0" smtClean="0">
                          <a:solidFill>
                            <a:srgbClr val="1B056B"/>
                          </a:solidFill>
                        </a:rPr>
                        <a:t>mprove prescribing</a:t>
                      </a:r>
                      <a:r>
                        <a:rPr lang="en-US" sz="2000" baseline="0" dirty="0" smtClean="0">
                          <a:solidFill>
                            <a:srgbClr val="1B056B"/>
                          </a:solidFill>
                        </a:rPr>
                        <a:t> practices</a:t>
                      </a:r>
                      <a:endParaRPr lang="en-US" sz="2000" dirty="0">
                        <a:solidFill>
                          <a:srgbClr val="1B056B"/>
                        </a:solidFill>
                      </a:endParaRPr>
                    </a:p>
                  </a:txBody>
                  <a:tcPr anchor="ctr">
                    <a:solidFill>
                      <a:schemeClr val="bg1"/>
                    </a:solidFill>
                  </a:tcPr>
                </a:tc>
                <a:tc>
                  <a:txBody>
                    <a:bodyPr/>
                    <a:lstStyle/>
                    <a:p>
                      <a:pPr algn="ctr"/>
                      <a:r>
                        <a:rPr lang="en-US" sz="2000" dirty="0" smtClean="0">
                          <a:solidFill>
                            <a:srgbClr val="1B056B"/>
                          </a:solidFill>
                        </a:rPr>
                        <a:t>Expand access to treatment</a:t>
                      </a:r>
                      <a:endParaRPr lang="en-US" sz="2000" dirty="0">
                        <a:solidFill>
                          <a:srgbClr val="1B056B"/>
                        </a:solidFill>
                      </a:endParaRPr>
                    </a:p>
                  </a:txBody>
                  <a:tcPr anchor="ctr">
                    <a:solidFill>
                      <a:schemeClr val="bg1"/>
                    </a:solidFill>
                  </a:tcPr>
                </a:tc>
                <a:tc>
                  <a:txBody>
                    <a:bodyPr/>
                    <a:lstStyle/>
                    <a:p>
                      <a:pPr algn="ctr"/>
                      <a:r>
                        <a:rPr lang="en-US" sz="2000" dirty="0" smtClean="0">
                          <a:solidFill>
                            <a:srgbClr val="1B056B"/>
                          </a:solidFill>
                        </a:rPr>
                        <a:t>Distribute naloxone to heroin</a:t>
                      </a:r>
                      <a:r>
                        <a:rPr lang="en-US" sz="2000" baseline="0" dirty="0" smtClean="0">
                          <a:solidFill>
                            <a:srgbClr val="1B056B"/>
                          </a:solidFill>
                        </a:rPr>
                        <a:t> users</a:t>
                      </a:r>
                      <a:endParaRPr lang="en-US" sz="2000" dirty="0">
                        <a:solidFill>
                          <a:srgbClr val="1B056B"/>
                        </a:solidFill>
                      </a:endParaRPr>
                    </a:p>
                  </a:txBody>
                  <a:tcPr anchor="ctr">
                    <a:solidFill>
                      <a:schemeClr val="bg1"/>
                    </a:solidFill>
                  </a:tcPr>
                </a:tc>
                <a:tc>
                  <a:txBody>
                    <a:bodyPr/>
                    <a:lstStyle/>
                    <a:p>
                      <a:pPr algn="ctr"/>
                      <a:r>
                        <a:rPr lang="en-US" sz="2000" dirty="0" smtClean="0">
                          <a:solidFill>
                            <a:srgbClr val="1B056B"/>
                          </a:solidFill>
                        </a:rPr>
                        <a:t>Optimize and expand data sources</a:t>
                      </a:r>
                      <a:endParaRPr lang="en-US" sz="2000" dirty="0">
                        <a:solidFill>
                          <a:srgbClr val="1B056B"/>
                        </a:solidFill>
                      </a:endParaRPr>
                    </a:p>
                  </a:txBody>
                  <a:tcPr anchor="ctr">
                    <a:solidFill>
                      <a:schemeClr val="bg1"/>
                    </a:solidFill>
                  </a:tcPr>
                </a:tc>
                <a:extLst>
                  <a:ext uri="{0D108BD9-81ED-4DB2-BD59-A6C34878D82A}">
                    <a16:rowId xmlns:a16="http://schemas.microsoft.com/office/drawing/2014/main" xmlns="" val="10000"/>
                  </a:ext>
                </a:extLst>
              </a:tr>
              <a:tr h="498616">
                <a:tc gridSpan="4">
                  <a:txBody>
                    <a:bodyPr/>
                    <a:lstStyle/>
                    <a:p>
                      <a:pPr algn="ctr"/>
                      <a:r>
                        <a:rPr lang="en-US" sz="2800" b="1" dirty="0" smtClean="0">
                          <a:solidFill>
                            <a:schemeClr val="bg1"/>
                          </a:solidFill>
                        </a:rPr>
                        <a:t>Priority Actions</a:t>
                      </a:r>
                      <a:endParaRPr lang="en-US" sz="2800" b="1" dirty="0">
                        <a:solidFill>
                          <a:schemeClr val="bg1"/>
                        </a:solidFill>
                      </a:endParaRPr>
                    </a:p>
                  </a:txBody>
                  <a:tcPr anchor="ctr">
                    <a:solidFill>
                      <a:srgbClr val="002060"/>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1"/>
                  </a:ext>
                </a:extLst>
              </a:tr>
            </a:tbl>
          </a:graphicData>
        </a:graphic>
      </p:graphicFrame>
      <p:grpSp>
        <p:nvGrpSpPr>
          <p:cNvPr id="7" name="Group 6"/>
          <p:cNvGrpSpPr>
            <a:grpSpLocks/>
          </p:cNvGrpSpPr>
          <p:nvPr/>
        </p:nvGrpSpPr>
        <p:grpSpPr bwMode="auto">
          <a:xfrm>
            <a:off x="1009462" y="3645487"/>
            <a:ext cx="6553200" cy="975177"/>
            <a:chOff x="1443038" y="3884940"/>
            <a:chExt cx="6176962" cy="696585"/>
          </a:xfrm>
        </p:grpSpPr>
        <p:sp>
          <p:nvSpPr>
            <p:cNvPr id="8" name="Down Arrow 7"/>
            <p:cNvSpPr/>
            <p:nvPr/>
          </p:nvSpPr>
          <p:spPr>
            <a:xfrm>
              <a:off x="1443038" y="3884941"/>
              <a:ext cx="533400" cy="696583"/>
            </a:xfrm>
            <a:prstGeom prst="downArrow">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0" hangingPunct="0">
                <a:defRPr/>
              </a:pPr>
              <a:endParaRPr lang="en-US" altLang="en-US" dirty="0">
                <a:solidFill>
                  <a:srgbClr val="FFFFFF"/>
                </a:solidFill>
              </a:endParaRPr>
            </a:p>
          </p:txBody>
        </p:sp>
        <p:sp>
          <p:nvSpPr>
            <p:cNvPr id="9" name="Down Arrow 8"/>
            <p:cNvSpPr/>
            <p:nvPr/>
          </p:nvSpPr>
          <p:spPr>
            <a:xfrm>
              <a:off x="3381375" y="3884941"/>
              <a:ext cx="533400" cy="696584"/>
            </a:xfrm>
            <a:prstGeom prst="downArrow">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0" hangingPunct="0">
                <a:defRPr/>
              </a:pPr>
              <a:endParaRPr lang="en-US" altLang="en-US" dirty="0">
                <a:solidFill>
                  <a:srgbClr val="FFFFFF"/>
                </a:solidFill>
              </a:endParaRPr>
            </a:p>
          </p:txBody>
        </p:sp>
        <p:sp>
          <p:nvSpPr>
            <p:cNvPr id="10" name="Down Arrow 9"/>
            <p:cNvSpPr/>
            <p:nvPr/>
          </p:nvSpPr>
          <p:spPr>
            <a:xfrm>
              <a:off x="5148263" y="3884940"/>
              <a:ext cx="533400" cy="688881"/>
            </a:xfrm>
            <a:prstGeom prst="downArrow">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0" hangingPunct="0">
                <a:defRPr/>
              </a:pPr>
              <a:endParaRPr lang="en-US" altLang="en-US" dirty="0">
                <a:solidFill>
                  <a:srgbClr val="FFFFFF"/>
                </a:solidFill>
              </a:endParaRPr>
            </a:p>
          </p:txBody>
        </p:sp>
        <p:sp>
          <p:nvSpPr>
            <p:cNvPr id="11" name="Down Arrow 10"/>
            <p:cNvSpPr/>
            <p:nvPr/>
          </p:nvSpPr>
          <p:spPr>
            <a:xfrm>
              <a:off x="7086600" y="3884940"/>
              <a:ext cx="533400" cy="688881"/>
            </a:xfrm>
            <a:prstGeom prst="downArrow">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0" hangingPunct="0">
                <a:defRPr/>
              </a:pPr>
              <a:endParaRPr lang="en-US" altLang="en-US" dirty="0">
                <a:solidFill>
                  <a:srgbClr val="FFFFFF"/>
                </a:solidFill>
              </a:endParaRPr>
            </a:p>
          </p:txBody>
        </p:sp>
      </p:grpSp>
      <p:sp>
        <p:nvSpPr>
          <p:cNvPr id="12" name="TextBox 11"/>
          <p:cNvSpPr txBox="1"/>
          <p:nvPr/>
        </p:nvSpPr>
        <p:spPr>
          <a:xfrm>
            <a:off x="165429" y="6324500"/>
            <a:ext cx="7924800" cy="276999"/>
          </a:xfrm>
          <a:prstGeom prst="rect">
            <a:avLst/>
          </a:prstGeom>
          <a:noFill/>
        </p:spPr>
        <p:txBody>
          <a:bodyPr wrap="square" rtlCol="0">
            <a:spAutoFit/>
          </a:bodyPr>
          <a:lstStyle/>
          <a:p>
            <a:pPr algn="ctr"/>
            <a:r>
              <a:rPr lang="en-US" sz="1200" dirty="0"/>
              <a:t>Source: </a:t>
            </a:r>
            <a:r>
              <a:rPr lang="en-US" sz="1200" dirty="0">
                <a:hlinkClick r:id="rId3"/>
              </a:rPr>
              <a:t>https://www.doh.wa.gov/YouandYourFamily/PoisoningandDrugOverdose/OpioidMisuseandOverdosePrevention</a:t>
            </a:r>
            <a:r>
              <a:rPr lang="en-US" sz="1200" dirty="0"/>
              <a:t> </a:t>
            </a:r>
          </a:p>
        </p:txBody>
      </p:sp>
      <p:sp>
        <p:nvSpPr>
          <p:cNvPr id="4" name="Rounded Rectangle 3"/>
          <p:cNvSpPr/>
          <p:nvPr/>
        </p:nvSpPr>
        <p:spPr>
          <a:xfrm>
            <a:off x="8142973" y="6294922"/>
            <a:ext cx="663738" cy="3753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8474842" y="1813774"/>
            <a:ext cx="3355449" cy="4893647"/>
          </a:xfrm>
          <a:prstGeom prst="rect">
            <a:avLst/>
          </a:prstGeom>
          <a:gradFill>
            <a:gsLst>
              <a:gs pos="100000">
                <a:srgbClr val="B1C4CF"/>
              </a:gs>
              <a:gs pos="100000">
                <a:schemeClr val="accent1">
                  <a:lumMod val="105000"/>
                  <a:satMod val="103000"/>
                  <a:tint val="73000"/>
                </a:schemeClr>
              </a:gs>
              <a:gs pos="100000">
                <a:schemeClr val="accent1">
                  <a:lumMod val="105000"/>
                  <a:satMod val="109000"/>
                  <a:tint val="81000"/>
                </a:schemeClr>
              </a:gs>
            </a:gsLst>
          </a:gradFill>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smtClean="0"/>
              <a:t>We still have gaps: </a:t>
            </a:r>
          </a:p>
          <a:p>
            <a:pPr marL="342900" indent="-342900">
              <a:buAutoNum type="arabicPeriod"/>
            </a:pPr>
            <a:r>
              <a:rPr lang="en-US" sz="2400" dirty="0" smtClean="0"/>
              <a:t>Prevention</a:t>
            </a:r>
          </a:p>
          <a:p>
            <a:pPr marL="800100" lvl="1" indent="-342900">
              <a:buFont typeface="Arial" panose="020B0604020202020204" pitchFamily="34" charset="0"/>
              <a:buChar char="•"/>
            </a:pPr>
            <a:r>
              <a:rPr lang="en-US" sz="2400" dirty="0" smtClean="0"/>
              <a:t>Schools</a:t>
            </a:r>
          </a:p>
          <a:p>
            <a:pPr marL="800100" lvl="1" indent="-342900">
              <a:buFont typeface="Arial" panose="020B0604020202020204" pitchFamily="34" charset="0"/>
              <a:buChar char="•"/>
            </a:pPr>
            <a:r>
              <a:rPr lang="en-US" sz="2400" dirty="0" smtClean="0"/>
              <a:t>Public Health</a:t>
            </a:r>
          </a:p>
          <a:p>
            <a:pPr marL="342900" indent="-342900">
              <a:buAutoNum type="arabicPeriod"/>
            </a:pPr>
            <a:r>
              <a:rPr lang="en-US" sz="2400" dirty="0" smtClean="0"/>
              <a:t>Treatment</a:t>
            </a:r>
          </a:p>
          <a:p>
            <a:pPr marL="800100" lvl="1" indent="-342900">
              <a:buFont typeface="Arial" panose="020B0604020202020204" pitchFamily="34" charset="0"/>
              <a:buChar char="•"/>
            </a:pPr>
            <a:r>
              <a:rPr lang="en-US" sz="2400" dirty="0" smtClean="0"/>
              <a:t>Pregnant and parenting women</a:t>
            </a:r>
            <a:endParaRPr lang="en-US" sz="2400" dirty="0"/>
          </a:p>
          <a:p>
            <a:pPr marL="800100" lvl="1" indent="-342900">
              <a:buFont typeface="Arial" panose="020B0604020202020204" pitchFamily="34" charset="0"/>
              <a:buChar char="•"/>
            </a:pPr>
            <a:r>
              <a:rPr lang="en-US" sz="2400" dirty="0" smtClean="0"/>
              <a:t>People who are justice involved</a:t>
            </a:r>
          </a:p>
          <a:p>
            <a:pPr marL="800100" lvl="1" indent="-342900">
              <a:buFont typeface="Arial" panose="020B0604020202020204" pitchFamily="34" charset="0"/>
              <a:buChar char="•"/>
            </a:pPr>
            <a:r>
              <a:rPr lang="en-US" sz="2400" dirty="0" smtClean="0"/>
              <a:t>Community behavioral health system</a:t>
            </a:r>
          </a:p>
          <a:p>
            <a:r>
              <a:rPr lang="en-US" sz="2400" dirty="0" smtClean="0"/>
              <a:t>3. Recovery supports</a:t>
            </a:r>
          </a:p>
        </p:txBody>
      </p:sp>
    </p:spTree>
    <p:extLst>
      <p:ext uri="{BB962C8B-B14F-4D97-AF65-F5344CB8AC3E}">
        <p14:creationId xmlns:p14="http://schemas.microsoft.com/office/powerpoint/2010/main" val="4111187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txBox="1">
            <a:spLocks/>
          </p:cNvSpPr>
          <p:nvPr/>
        </p:nvSpPr>
        <p:spPr>
          <a:xfrm>
            <a:off x="447369" y="-132586"/>
            <a:ext cx="9023351" cy="9144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600" dirty="0">
                <a:solidFill>
                  <a:srgbClr val="0077C8"/>
                </a:solidFill>
              </a:rPr>
              <a:t>Key Action </a:t>
            </a:r>
            <a:r>
              <a:rPr lang="en-US" sz="3600" dirty="0" smtClean="0">
                <a:solidFill>
                  <a:srgbClr val="0077C8"/>
                </a:solidFill>
              </a:rPr>
              <a:t>Items Stemming from State Plan</a:t>
            </a:r>
            <a:endParaRPr lang="en-US" sz="3600" i="1" dirty="0">
              <a:solidFill>
                <a:srgbClr val="0077C8"/>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148027357"/>
              </p:ext>
            </p:extLst>
          </p:nvPr>
        </p:nvGraphicFramePr>
        <p:xfrm>
          <a:off x="447369" y="642969"/>
          <a:ext cx="11297264" cy="6181520"/>
        </p:xfrm>
        <a:graphic>
          <a:graphicData uri="http://schemas.openxmlformats.org/drawingml/2006/table">
            <a:tbl>
              <a:tblPr firstRow="1" firstCol="1" bandRow="1">
                <a:tableStyleId>{B301B821-A1FF-4177-AEE7-76D212191A09}</a:tableStyleId>
              </a:tblPr>
              <a:tblGrid>
                <a:gridCol w="3692869">
                  <a:extLst>
                    <a:ext uri="{9D8B030D-6E8A-4147-A177-3AD203B41FA5}">
                      <a16:colId xmlns:a16="http://schemas.microsoft.com/office/drawing/2014/main" xmlns="" val="20000"/>
                    </a:ext>
                  </a:extLst>
                </a:gridCol>
                <a:gridCol w="643156">
                  <a:extLst>
                    <a:ext uri="{9D8B030D-6E8A-4147-A177-3AD203B41FA5}">
                      <a16:colId xmlns:a16="http://schemas.microsoft.com/office/drawing/2014/main" xmlns="" val="20001"/>
                    </a:ext>
                  </a:extLst>
                </a:gridCol>
                <a:gridCol w="1563329">
                  <a:extLst>
                    <a:ext uri="{9D8B030D-6E8A-4147-A177-3AD203B41FA5}">
                      <a16:colId xmlns:a16="http://schemas.microsoft.com/office/drawing/2014/main" xmlns="" val="20002"/>
                    </a:ext>
                  </a:extLst>
                </a:gridCol>
                <a:gridCol w="2620296">
                  <a:extLst>
                    <a:ext uri="{9D8B030D-6E8A-4147-A177-3AD203B41FA5}">
                      <a16:colId xmlns:a16="http://schemas.microsoft.com/office/drawing/2014/main" xmlns="" val="20003"/>
                    </a:ext>
                  </a:extLst>
                </a:gridCol>
                <a:gridCol w="1445342">
                  <a:extLst>
                    <a:ext uri="{9D8B030D-6E8A-4147-A177-3AD203B41FA5}">
                      <a16:colId xmlns:a16="http://schemas.microsoft.com/office/drawing/2014/main" xmlns="" val="20004"/>
                    </a:ext>
                  </a:extLst>
                </a:gridCol>
                <a:gridCol w="1332272">
                  <a:extLst>
                    <a:ext uri="{9D8B030D-6E8A-4147-A177-3AD203B41FA5}">
                      <a16:colId xmlns:a16="http://schemas.microsoft.com/office/drawing/2014/main" xmlns="" val="20005"/>
                    </a:ext>
                  </a:extLst>
                </a:gridCol>
              </a:tblGrid>
              <a:tr h="370552">
                <a:tc>
                  <a:txBody>
                    <a:bodyPr/>
                    <a:lstStyle/>
                    <a:p>
                      <a:pPr marL="0" marR="0" algn="ctr">
                        <a:lnSpc>
                          <a:spcPct val="115000"/>
                        </a:lnSpc>
                        <a:spcBef>
                          <a:spcPts val="0"/>
                        </a:spcBef>
                        <a:spcAft>
                          <a:spcPts val="0"/>
                        </a:spcAft>
                      </a:pPr>
                      <a:r>
                        <a:rPr lang="en-US" sz="1600" dirty="0">
                          <a:effectLst/>
                        </a:rPr>
                        <a:t>Task</a:t>
                      </a:r>
                      <a:endParaRPr lang="en-US" sz="16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15000"/>
                        </a:lnSpc>
                        <a:spcBef>
                          <a:spcPts val="0"/>
                        </a:spcBef>
                        <a:spcAft>
                          <a:spcPts val="0"/>
                        </a:spcAft>
                      </a:pPr>
                      <a:r>
                        <a:rPr lang="en-US" sz="1600" dirty="0" smtClean="0">
                          <a:effectLst/>
                        </a:rPr>
                        <a:t>Lead</a:t>
                      </a:r>
                      <a:endParaRPr lang="en-US" sz="16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15000"/>
                        </a:lnSpc>
                        <a:spcBef>
                          <a:spcPts val="0"/>
                        </a:spcBef>
                        <a:spcAft>
                          <a:spcPts val="0"/>
                        </a:spcAft>
                      </a:pPr>
                      <a:r>
                        <a:rPr lang="en-US" sz="1600" dirty="0" smtClean="0">
                          <a:effectLst/>
                          <a:latin typeface="Arial"/>
                          <a:ea typeface="Calibri"/>
                          <a:cs typeface="Times New Roman"/>
                        </a:rPr>
                        <a:t>Partners</a:t>
                      </a:r>
                      <a:endParaRPr lang="en-US" sz="16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15000"/>
                        </a:lnSpc>
                        <a:spcBef>
                          <a:spcPts val="0"/>
                        </a:spcBef>
                        <a:spcAft>
                          <a:spcPts val="0"/>
                        </a:spcAft>
                      </a:pPr>
                      <a:r>
                        <a:rPr lang="en-US" sz="1600" dirty="0">
                          <a:effectLst/>
                        </a:rPr>
                        <a:t>Expected Outcome</a:t>
                      </a:r>
                      <a:endParaRPr lang="en-US" sz="16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15000"/>
                        </a:lnSpc>
                        <a:spcBef>
                          <a:spcPts val="0"/>
                        </a:spcBef>
                        <a:spcAft>
                          <a:spcPts val="0"/>
                        </a:spcAft>
                      </a:pPr>
                      <a:r>
                        <a:rPr lang="en-US" sz="1600" dirty="0">
                          <a:effectLst/>
                        </a:rPr>
                        <a:t>Status</a:t>
                      </a:r>
                      <a:endParaRPr lang="en-US" sz="16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marL="0" marR="0" algn="ctr">
                        <a:lnSpc>
                          <a:spcPct val="115000"/>
                        </a:lnSpc>
                        <a:spcBef>
                          <a:spcPts val="0"/>
                        </a:spcBef>
                        <a:spcAft>
                          <a:spcPts val="0"/>
                        </a:spcAft>
                      </a:pPr>
                      <a:r>
                        <a:rPr lang="en-US" sz="1600" dirty="0">
                          <a:effectLst/>
                        </a:rPr>
                        <a:t>Due Date</a:t>
                      </a:r>
                      <a:endParaRPr lang="en-US" sz="16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xmlns="" val="10000"/>
                  </a:ext>
                </a:extLst>
              </a:tr>
              <a:tr h="808475">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Implement</a:t>
                      </a:r>
                      <a:r>
                        <a:rPr lang="en-US" sz="1400" baseline="0" dirty="0" smtClean="0">
                          <a:effectLst/>
                          <a:latin typeface="Arial"/>
                          <a:ea typeface="Calibri"/>
                          <a:cs typeface="Times New Roman"/>
                        </a:rPr>
                        <a:t> HB 1427</a:t>
                      </a:r>
                    </a:p>
                    <a:p>
                      <a:pPr marL="285750" marR="0" indent="-285750" algn="l">
                        <a:lnSpc>
                          <a:spcPct val="115000"/>
                        </a:lnSpc>
                        <a:spcBef>
                          <a:spcPts val="0"/>
                        </a:spcBef>
                        <a:spcAft>
                          <a:spcPts val="0"/>
                        </a:spcAft>
                        <a:buFont typeface="Arial" panose="020B0604020202020204" pitchFamily="34" charset="0"/>
                        <a:buChar char="•"/>
                      </a:pPr>
                      <a:r>
                        <a:rPr lang="en-US" sz="1400" b="0" dirty="0" smtClean="0">
                          <a:effectLst/>
                          <a:latin typeface="Arial"/>
                          <a:ea typeface="Calibri"/>
                          <a:cs typeface="Times New Roman"/>
                        </a:rPr>
                        <a:t>Develop</a:t>
                      </a:r>
                      <a:r>
                        <a:rPr lang="en-US" sz="1400" b="0" baseline="0" dirty="0" smtClean="0">
                          <a:effectLst/>
                          <a:latin typeface="Arial"/>
                          <a:ea typeface="Calibri"/>
                          <a:cs typeface="Times New Roman"/>
                        </a:rPr>
                        <a:t> prescribing rules</a:t>
                      </a:r>
                    </a:p>
                    <a:p>
                      <a:pPr marL="285750" marR="0" indent="-285750" algn="l">
                        <a:lnSpc>
                          <a:spcPct val="115000"/>
                        </a:lnSpc>
                        <a:spcBef>
                          <a:spcPts val="0"/>
                        </a:spcBef>
                        <a:spcAft>
                          <a:spcPts val="0"/>
                        </a:spcAft>
                        <a:buFont typeface="Arial" panose="020B0604020202020204" pitchFamily="34" charset="0"/>
                        <a:buChar char="•"/>
                      </a:pPr>
                      <a:r>
                        <a:rPr lang="en-US" sz="1400" b="0" baseline="0" dirty="0" smtClean="0">
                          <a:effectLst/>
                          <a:latin typeface="Arial"/>
                          <a:ea typeface="Calibri"/>
                          <a:cs typeface="Times New Roman"/>
                        </a:rPr>
                        <a:t>Use PMP data to improve prescribing</a:t>
                      </a:r>
                      <a:endParaRPr lang="en-US" sz="1400" b="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DOH /</a:t>
                      </a:r>
                      <a:r>
                        <a:rPr lang="en-US" sz="1400" baseline="0" dirty="0" smtClean="0">
                          <a:effectLst/>
                          <a:latin typeface="Arial"/>
                          <a:ea typeface="Calibri"/>
                          <a:cs typeface="Times New Roman"/>
                        </a:rPr>
                        <a:t> B&amp;Cs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Agency Medical Directors’ Groups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New pain rules,</a:t>
                      </a:r>
                    </a:p>
                    <a:p>
                      <a:pPr marL="0" marR="0" algn="l">
                        <a:lnSpc>
                          <a:spcPct val="115000"/>
                        </a:lnSpc>
                        <a:spcBef>
                          <a:spcPts val="0"/>
                        </a:spcBef>
                        <a:spcAft>
                          <a:spcPts val="0"/>
                        </a:spcAft>
                      </a:pPr>
                      <a:r>
                        <a:rPr lang="en-US" sz="1400" dirty="0" smtClean="0">
                          <a:effectLst/>
                          <a:latin typeface="Arial"/>
                          <a:ea typeface="Calibri"/>
                          <a:cs typeface="Times New Roman"/>
                        </a:rPr>
                        <a:t>Prescribing reports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effectLst/>
                          <a:latin typeface="Arial"/>
                          <a:ea typeface="Calibri"/>
                          <a:cs typeface="Times New Roman"/>
                        </a:rPr>
                        <a:t>In Progress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effectLst/>
                          <a:latin typeface="Arial"/>
                          <a:ea typeface="Calibri"/>
                          <a:cs typeface="Times New Roman"/>
                        </a:rPr>
                        <a:t>This Fall</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1245669">
                <a:tc>
                  <a:txBody>
                    <a:bodyPr/>
                    <a:lstStyle/>
                    <a:p>
                      <a:pPr marL="0" marR="0" algn="l">
                        <a:lnSpc>
                          <a:spcPct val="115000"/>
                        </a:lnSpc>
                        <a:spcBef>
                          <a:spcPts val="0"/>
                        </a:spcBef>
                        <a:spcAft>
                          <a:spcPts val="0"/>
                        </a:spcAft>
                      </a:pPr>
                      <a:r>
                        <a:rPr lang="en-US" sz="1400" b="1" kern="1200" baseline="0" dirty="0" smtClean="0">
                          <a:solidFill>
                            <a:schemeClr val="dk1"/>
                          </a:solidFill>
                          <a:effectLst/>
                          <a:latin typeface="Arial"/>
                          <a:ea typeface="Calibri"/>
                          <a:cs typeface="Times New Roman"/>
                        </a:rPr>
                        <a:t>Implement State Targeted Response grant (18 projects); new State Opioid Response grant &amp; State funding</a:t>
                      </a:r>
                    </a:p>
                    <a:p>
                      <a:pPr marL="285750" marR="0" indent="-285750" algn="l">
                        <a:lnSpc>
                          <a:spcPct val="115000"/>
                        </a:lnSpc>
                        <a:spcBef>
                          <a:spcPts val="0"/>
                        </a:spcBef>
                        <a:spcAft>
                          <a:spcPts val="0"/>
                        </a:spcAft>
                        <a:buFont typeface="Arial" panose="020B0604020202020204" pitchFamily="34" charset="0"/>
                        <a:buChar char="•"/>
                      </a:pPr>
                      <a:r>
                        <a:rPr lang="en-US" sz="1400" b="0" kern="1200" baseline="0" dirty="0" smtClean="0">
                          <a:solidFill>
                            <a:schemeClr val="dk1"/>
                          </a:solidFill>
                          <a:effectLst/>
                          <a:latin typeface="Arial"/>
                          <a:ea typeface="Calibri"/>
                          <a:cs typeface="Times New Roman"/>
                        </a:rPr>
                        <a:t>Expand Hub &amp; Spoke </a:t>
                      </a:r>
                    </a:p>
                    <a:p>
                      <a:pPr marL="285750" marR="0" indent="-285750" algn="l">
                        <a:lnSpc>
                          <a:spcPct val="115000"/>
                        </a:lnSpc>
                        <a:spcBef>
                          <a:spcPts val="0"/>
                        </a:spcBef>
                        <a:spcAft>
                          <a:spcPts val="0"/>
                        </a:spcAft>
                        <a:buFont typeface="Arial" panose="020B0604020202020204" pitchFamily="34" charset="0"/>
                        <a:buChar char="•"/>
                      </a:pPr>
                      <a:r>
                        <a:rPr lang="en-US" sz="1400" b="0" kern="1200" baseline="0" dirty="0" smtClean="0">
                          <a:solidFill>
                            <a:schemeClr val="dk1"/>
                          </a:solidFill>
                          <a:effectLst/>
                          <a:latin typeface="Arial"/>
                          <a:ea typeface="Calibri"/>
                          <a:cs typeface="Times New Roman"/>
                        </a:rPr>
                        <a:t>Implement public education campaign</a:t>
                      </a: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kern="1200" dirty="0" smtClean="0">
                          <a:solidFill>
                            <a:schemeClr val="dk1"/>
                          </a:solidFill>
                          <a:effectLst/>
                          <a:latin typeface="Arial"/>
                          <a:ea typeface="Calibri"/>
                          <a:cs typeface="Times New Roman"/>
                        </a:rPr>
                        <a:t>DSHS</a:t>
                      </a:r>
                      <a:endParaRPr lang="en-US" sz="1400" kern="1200" dirty="0">
                        <a:solidFill>
                          <a:schemeClr val="dk1"/>
                        </a:solidFill>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kern="1200" dirty="0" smtClean="0">
                          <a:solidFill>
                            <a:schemeClr val="dk1"/>
                          </a:solidFill>
                          <a:effectLst/>
                          <a:latin typeface="Arial"/>
                          <a:ea typeface="Calibri"/>
                          <a:cs typeface="Times New Roman"/>
                        </a:rPr>
                        <a:t>HCA</a:t>
                      </a:r>
                    </a:p>
                    <a:p>
                      <a:pPr marL="0" marR="0" algn="l">
                        <a:lnSpc>
                          <a:spcPct val="115000"/>
                        </a:lnSpc>
                        <a:spcBef>
                          <a:spcPts val="0"/>
                        </a:spcBef>
                        <a:spcAft>
                          <a:spcPts val="0"/>
                        </a:spcAft>
                      </a:pPr>
                      <a:r>
                        <a:rPr lang="en-US" sz="1400" kern="1200" dirty="0" smtClean="0">
                          <a:solidFill>
                            <a:schemeClr val="dk1"/>
                          </a:solidFill>
                          <a:effectLst/>
                          <a:latin typeface="Arial"/>
                          <a:ea typeface="Calibri"/>
                          <a:cs typeface="Times New Roman"/>
                        </a:rPr>
                        <a:t>UW ADAI</a:t>
                      </a:r>
                    </a:p>
                    <a:p>
                      <a:pPr marL="0" marR="0" algn="l">
                        <a:lnSpc>
                          <a:spcPct val="115000"/>
                        </a:lnSpc>
                        <a:spcBef>
                          <a:spcPts val="0"/>
                        </a:spcBef>
                        <a:spcAft>
                          <a:spcPts val="0"/>
                        </a:spcAft>
                      </a:pPr>
                      <a:r>
                        <a:rPr lang="en-US" sz="1400" kern="1200" dirty="0" smtClean="0">
                          <a:solidFill>
                            <a:schemeClr val="dk1"/>
                          </a:solidFill>
                          <a:effectLst/>
                          <a:latin typeface="Arial"/>
                          <a:ea typeface="Calibri"/>
                          <a:cs typeface="Times New Roman"/>
                        </a:rPr>
                        <a:t>DOC</a:t>
                      </a:r>
                    </a:p>
                    <a:p>
                      <a:pPr marL="0" marR="0" algn="l">
                        <a:lnSpc>
                          <a:spcPct val="115000"/>
                        </a:lnSpc>
                        <a:spcBef>
                          <a:spcPts val="0"/>
                        </a:spcBef>
                        <a:spcAft>
                          <a:spcPts val="0"/>
                        </a:spcAft>
                      </a:pPr>
                      <a:r>
                        <a:rPr lang="en-US" sz="1400" kern="1200" dirty="0" smtClean="0">
                          <a:solidFill>
                            <a:schemeClr val="dk1"/>
                          </a:solidFill>
                          <a:effectLst/>
                          <a:latin typeface="Arial"/>
                          <a:ea typeface="Calibri"/>
                          <a:cs typeface="Times New Roman"/>
                        </a:rPr>
                        <a:t>DOH</a:t>
                      </a:r>
                    </a:p>
                    <a:p>
                      <a:pPr marL="0" marR="0" algn="l">
                        <a:lnSpc>
                          <a:spcPct val="115000"/>
                        </a:lnSpc>
                        <a:spcBef>
                          <a:spcPts val="0"/>
                        </a:spcBef>
                        <a:spcAft>
                          <a:spcPts val="0"/>
                        </a:spcAft>
                      </a:pPr>
                      <a:endParaRPr lang="en-US" sz="1400" kern="1200" dirty="0">
                        <a:solidFill>
                          <a:schemeClr val="dk1"/>
                        </a:solidFill>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kern="1200" baseline="0" dirty="0" smtClean="0">
                          <a:solidFill>
                            <a:schemeClr val="dk1"/>
                          </a:solidFill>
                          <a:effectLst/>
                          <a:latin typeface="Arial"/>
                          <a:ea typeface="Calibri"/>
                          <a:cs typeface="Times New Roman"/>
                        </a:rPr>
                        <a:t>Improved access to treatment and decrease overdose deaths</a:t>
                      </a:r>
                      <a:endParaRPr lang="en-US" sz="1400" kern="1200" baseline="0" dirty="0">
                        <a:solidFill>
                          <a:schemeClr val="dk1"/>
                        </a:solidFill>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kern="1200" dirty="0" smtClean="0">
                          <a:solidFill>
                            <a:schemeClr val="dk1"/>
                          </a:solidFill>
                          <a:effectLst/>
                          <a:latin typeface="Arial"/>
                          <a:ea typeface="Calibri"/>
                          <a:cs typeface="Times New Roman"/>
                        </a:rPr>
                        <a:t>In Progress;</a:t>
                      </a:r>
                    </a:p>
                    <a:p>
                      <a:pPr marL="0" marR="0" algn="ctr">
                        <a:lnSpc>
                          <a:spcPct val="115000"/>
                        </a:lnSpc>
                        <a:spcBef>
                          <a:spcPts val="0"/>
                        </a:spcBef>
                        <a:spcAft>
                          <a:spcPts val="0"/>
                        </a:spcAft>
                      </a:pPr>
                      <a:r>
                        <a:rPr lang="en-US" sz="1400" kern="1200" dirty="0" smtClean="0">
                          <a:solidFill>
                            <a:schemeClr val="dk1"/>
                          </a:solidFill>
                          <a:effectLst/>
                          <a:latin typeface="Arial"/>
                          <a:ea typeface="Calibri"/>
                          <a:cs typeface="Times New Roman"/>
                        </a:rPr>
                        <a:t>Hub and spokes statewide; public campaign begun</a:t>
                      </a:r>
                      <a:endParaRPr lang="en-US" sz="1400" kern="1200" dirty="0">
                        <a:solidFill>
                          <a:schemeClr val="dk1"/>
                        </a:solidFill>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kern="1200" dirty="0" smtClean="0">
                          <a:solidFill>
                            <a:schemeClr val="dk1"/>
                          </a:solidFill>
                          <a:effectLst/>
                          <a:latin typeface="Arial"/>
                          <a:ea typeface="Calibri"/>
                          <a:cs typeface="Times New Roman"/>
                        </a:rPr>
                        <a:t>STR grant</a:t>
                      </a:r>
                      <a:r>
                        <a:rPr lang="en-US" sz="1400" kern="1200" baseline="0" dirty="0" smtClean="0">
                          <a:solidFill>
                            <a:schemeClr val="dk1"/>
                          </a:solidFill>
                          <a:effectLst/>
                          <a:latin typeface="Arial"/>
                          <a:ea typeface="Calibri"/>
                          <a:cs typeface="Times New Roman"/>
                        </a:rPr>
                        <a:t> ends April </a:t>
                      </a:r>
                      <a:r>
                        <a:rPr lang="en-US" sz="1400" kern="1200" dirty="0" smtClean="0">
                          <a:solidFill>
                            <a:schemeClr val="dk1"/>
                          </a:solidFill>
                          <a:effectLst/>
                          <a:latin typeface="Arial"/>
                          <a:ea typeface="Calibri"/>
                          <a:cs typeface="Times New Roman"/>
                        </a:rPr>
                        <a:t>2019; SOR grants begins soon</a:t>
                      </a:r>
                      <a:endParaRPr lang="en-US" sz="1400" kern="1200" dirty="0">
                        <a:solidFill>
                          <a:schemeClr val="dk1"/>
                        </a:solidFill>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057820">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Implement Prescription</a:t>
                      </a:r>
                      <a:r>
                        <a:rPr lang="en-US" sz="1400" baseline="0" dirty="0" smtClean="0">
                          <a:effectLst/>
                          <a:latin typeface="Arial"/>
                          <a:ea typeface="Calibri"/>
                          <a:cs typeface="Times New Roman"/>
                        </a:rPr>
                        <a:t> Drug Overdose grant</a:t>
                      </a:r>
                    </a:p>
                    <a:p>
                      <a:pPr marL="285750" marR="0" indent="-285750" algn="l">
                        <a:lnSpc>
                          <a:spcPct val="115000"/>
                        </a:lnSpc>
                        <a:spcBef>
                          <a:spcPts val="0"/>
                        </a:spcBef>
                        <a:spcAft>
                          <a:spcPts val="0"/>
                        </a:spcAft>
                        <a:buFont typeface="Arial" panose="020B0604020202020204" pitchFamily="34" charset="0"/>
                        <a:buChar char="•"/>
                      </a:pPr>
                      <a:r>
                        <a:rPr lang="en-US" sz="1400" b="0" baseline="0" dirty="0" smtClean="0">
                          <a:effectLst/>
                          <a:latin typeface="Arial"/>
                          <a:ea typeface="Calibri"/>
                          <a:cs typeface="Times New Roman"/>
                        </a:rPr>
                        <a:t>Provide overdose education</a:t>
                      </a:r>
                    </a:p>
                    <a:p>
                      <a:pPr marL="285750" marR="0" indent="-285750" algn="l">
                        <a:lnSpc>
                          <a:spcPct val="115000"/>
                        </a:lnSpc>
                        <a:spcBef>
                          <a:spcPts val="0"/>
                        </a:spcBef>
                        <a:spcAft>
                          <a:spcPts val="0"/>
                        </a:spcAft>
                        <a:buFont typeface="Arial" panose="020B0604020202020204" pitchFamily="34" charset="0"/>
                        <a:buChar char="•"/>
                      </a:pPr>
                      <a:r>
                        <a:rPr lang="en-US" sz="1400" b="0" baseline="0" dirty="0" smtClean="0">
                          <a:effectLst/>
                          <a:latin typeface="Arial"/>
                          <a:ea typeface="Calibri"/>
                          <a:cs typeface="Times New Roman"/>
                        </a:rPr>
                        <a:t>Purchase/distribute naloxone</a:t>
                      </a:r>
                      <a:endParaRPr lang="en-US" sz="1400" b="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DSHS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UW ADAI</a:t>
                      </a:r>
                    </a:p>
                    <a:p>
                      <a:pPr marL="0" marR="0" algn="l">
                        <a:lnSpc>
                          <a:spcPct val="115000"/>
                        </a:lnSpc>
                        <a:spcBef>
                          <a:spcPts val="0"/>
                        </a:spcBef>
                        <a:spcAft>
                          <a:spcPts val="0"/>
                        </a:spcAft>
                      </a:pPr>
                      <a:r>
                        <a:rPr lang="en-US" sz="1400" dirty="0" smtClean="0">
                          <a:effectLst/>
                          <a:latin typeface="Arial"/>
                          <a:ea typeface="Calibri"/>
                          <a:cs typeface="Times New Roman"/>
                        </a:rPr>
                        <a:t>DOH</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baseline="0" dirty="0" smtClean="0">
                          <a:effectLst/>
                          <a:latin typeface="Arial"/>
                          <a:ea typeface="Calibri"/>
                          <a:cs typeface="Times New Roman"/>
                        </a:rPr>
                        <a:t>Increased use of naloxone use by first responders and the public </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effectLst/>
                          <a:latin typeface="Arial"/>
                          <a:ea typeface="Calibri"/>
                          <a:cs typeface="Times New Roman"/>
                        </a:rPr>
                        <a:t>In Progress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effectLst/>
                          <a:latin typeface="Arial"/>
                          <a:ea typeface="Calibri"/>
                          <a:cs typeface="Times New Roman"/>
                        </a:rPr>
                        <a:t>Grant</a:t>
                      </a:r>
                      <a:r>
                        <a:rPr lang="en-US" sz="1400" baseline="0" dirty="0" smtClean="0">
                          <a:effectLst/>
                          <a:latin typeface="Arial"/>
                          <a:ea typeface="Calibri"/>
                          <a:cs typeface="Times New Roman"/>
                        </a:rPr>
                        <a:t> ends Sept 2021</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933212">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Criminal</a:t>
                      </a:r>
                      <a:r>
                        <a:rPr lang="en-US" sz="1400" baseline="0" dirty="0" smtClean="0">
                          <a:effectLst/>
                          <a:latin typeface="Arial"/>
                          <a:ea typeface="Calibri"/>
                          <a:cs typeface="Times New Roman"/>
                        </a:rPr>
                        <a:t> Justice Work Group and develop work plan</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DSHS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CJ,</a:t>
                      </a:r>
                      <a:r>
                        <a:rPr lang="en-US" sz="1400" baseline="0" dirty="0" smtClean="0">
                          <a:effectLst/>
                          <a:latin typeface="Arial"/>
                          <a:ea typeface="Calibri"/>
                          <a:cs typeface="Times New Roman"/>
                        </a:rPr>
                        <a:t> </a:t>
                      </a:r>
                      <a:r>
                        <a:rPr lang="en-US" sz="1400" dirty="0" smtClean="0">
                          <a:effectLst/>
                          <a:latin typeface="Arial"/>
                          <a:ea typeface="Calibri"/>
                          <a:cs typeface="Times New Roman"/>
                        </a:rPr>
                        <a:t>DOC, AG, Jails, HIDTA, ADAI, Juvenile Justice</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Increased use of evidence-based treatment</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effectLst/>
                          <a:latin typeface="Arial"/>
                          <a:ea typeface="Calibri"/>
                          <a:cs typeface="Times New Roman"/>
                        </a:rPr>
                        <a:t>Plan completed; working</a:t>
                      </a:r>
                      <a:r>
                        <a:rPr lang="en-US" sz="1400" baseline="0" dirty="0" smtClean="0">
                          <a:effectLst/>
                          <a:latin typeface="Arial"/>
                          <a:ea typeface="Calibri"/>
                          <a:cs typeface="Times New Roman"/>
                        </a:rPr>
                        <a:t> on leg. &amp; DP</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baseline="0" dirty="0" smtClean="0">
                          <a:effectLst/>
                          <a:latin typeface="Arial"/>
                          <a:ea typeface="Calibri"/>
                          <a:cs typeface="Times New Roman"/>
                        </a:rPr>
                        <a:t>Potential policy &amp;  2019-21 Budget </a:t>
                      </a: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591641">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Support</a:t>
                      </a:r>
                      <a:r>
                        <a:rPr lang="en-US" sz="1400" baseline="0" dirty="0" smtClean="0">
                          <a:effectLst/>
                          <a:latin typeface="Arial"/>
                          <a:ea typeface="Calibri"/>
                          <a:cs typeface="Times New Roman"/>
                        </a:rPr>
                        <a:t> Accountable Communities of Health with opioid-related transformation projects </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HCA</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DSHS</a:t>
                      </a:r>
                    </a:p>
                    <a:p>
                      <a:pPr marL="0" marR="0" algn="l">
                        <a:lnSpc>
                          <a:spcPct val="115000"/>
                        </a:lnSpc>
                        <a:spcBef>
                          <a:spcPts val="0"/>
                        </a:spcBef>
                        <a:spcAft>
                          <a:spcPts val="0"/>
                        </a:spcAft>
                      </a:pPr>
                      <a:r>
                        <a:rPr lang="en-US" sz="1400" dirty="0" smtClean="0">
                          <a:effectLst/>
                          <a:latin typeface="Arial"/>
                          <a:ea typeface="Calibri"/>
                          <a:cs typeface="Times New Roman"/>
                        </a:rPr>
                        <a:t>DOH</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Increase MAT and decrease overdose deaths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effectLst/>
                          <a:latin typeface="Arial"/>
                          <a:ea typeface="Calibri"/>
                          <a:cs typeface="Times New Roman"/>
                        </a:rPr>
                        <a:t>In</a:t>
                      </a:r>
                      <a:r>
                        <a:rPr lang="en-US" sz="1400" baseline="0" dirty="0" smtClean="0">
                          <a:effectLst/>
                          <a:latin typeface="Arial"/>
                          <a:ea typeface="Calibri"/>
                          <a:cs typeface="Times New Roman"/>
                        </a:rPr>
                        <a:t> Progress</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baseline="0" dirty="0" smtClean="0">
                          <a:effectLst/>
                          <a:latin typeface="Arial"/>
                          <a:ea typeface="Calibri"/>
                          <a:cs typeface="Times New Roman"/>
                        </a:rPr>
                        <a:t>Plans due Nov 2017</a:t>
                      </a: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591641">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Non-pharmacological treatment</a:t>
                      </a:r>
                      <a:r>
                        <a:rPr lang="en-US" sz="1400" baseline="0" dirty="0" smtClean="0">
                          <a:effectLst/>
                          <a:latin typeface="Arial"/>
                          <a:ea typeface="Calibri"/>
                          <a:cs typeface="Times New Roman"/>
                        </a:rPr>
                        <a:t> for pain (collaborative care; CBT/PT OT; chiropractic; acupuncture; massage etc.)</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HCA</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Professions,</a:t>
                      </a:r>
                      <a:r>
                        <a:rPr lang="en-US" sz="1400" baseline="0" dirty="0" smtClean="0">
                          <a:effectLst/>
                          <a:latin typeface="Arial"/>
                          <a:ea typeface="Calibri"/>
                          <a:cs typeface="Times New Roman"/>
                        </a:rPr>
                        <a:t> </a:t>
                      </a:r>
                      <a:r>
                        <a:rPr lang="en-US" sz="1400" dirty="0" smtClean="0">
                          <a:effectLst/>
                          <a:latin typeface="Arial"/>
                          <a:ea typeface="Calibri"/>
                          <a:cs typeface="Times New Roman"/>
                        </a:rPr>
                        <a:t>LNI</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15000"/>
                        </a:lnSpc>
                        <a:spcBef>
                          <a:spcPts val="0"/>
                        </a:spcBef>
                        <a:spcAft>
                          <a:spcPts val="0"/>
                        </a:spcAft>
                      </a:pPr>
                      <a:r>
                        <a:rPr lang="en-US" sz="1400" dirty="0" smtClean="0">
                          <a:effectLst/>
                          <a:latin typeface="Arial"/>
                          <a:ea typeface="Calibri"/>
                          <a:cs typeface="Times New Roman"/>
                        </a:rPr>
                        <a:t>Literature review and  assessment of evidence for recommendation for new services in Medicaid</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dirty="0" smtClean="0">
                          <a:effectLst/>
                          <a:latin typeface="Arial"/>
                          <a:ea typeface="Calibri"/>
                          <a:cs typeface="Times New Roman"/>
                        </a:rPr>
                        <a:t>Review finished; decision package</a:t>
                      </a:r>
                      <a:endParaRPr lang="en-US" sz="1400" dirty="0">
                        <a:effectLst/>
                        <a:latin typeface="Arial"/>
                        <a:ea typeface="Calibri"/>
                        <a:cs typeface="Times New Roman"/>
                      </a:endParaRP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en-US" sz="1400" baseline="0" dirty="0" smtClean="0">
                          <a:effectLst/>
                          <a:latin typeface="Arial"/>
                          <a:ea typeface="Calibri"/>
                          <a:cs typeface="Times New Roman"/>
                        </a:rPr>
                        <a:t>2019-21 Budget </a:t>
                      </a:r>
                    </a:p>
                  </a:txBody>
                  <a:tcPr marL="68580" marR="68580" marT="0" marB="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872121111"/>
                  </a:ext>
                </a:extLst>
              </a:tr>
            </a:tbl>
          </a:graphicData>
        </a:graphic>
      </p:graphicFrame>
    </p:spTree>
    <p:extLst>
      <p:ext uri="{BB962C8B-B14F-4D97-AF65-F5344CB8AC3E}">
        <p14:creationId xmlns:p14="http://schemas.microsoft.com/office/powerpoint/2010/main" val="2884479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925D9C"/>
      </a:accent4>
      <a:accent5>
        <a:srgbClr val="F2A900"/>
      </a:accent5>
      <a:accent6>
        <a:srgbClr val="FF671F"/>
      </a:accent6>
      <a:hlink>
        <a:srgbClr val="5B7F95"/>
      </a:hlink>
      <a:folHlink>
        <a:srgbClr val="CBA052"/>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HCA">
      <a:dk1>
        <a:srgbClr val="000000"/>
      </a:dk1>
      <a:lt1>
        <a:sysClr val="window" lastClr="FFFFFF"/>
      </a:lt1>
      <a:dk2>
        <a:srgbClr val="151F6D"/>
      </a:dk2>
      <a:lt2>
        <a:srgbClr val="F8E08E"/>
      </a:lt2>
      <a:accent1>
        <a:srgbClr val="0077C8"/>
      </a:accent1>
      <a:accent2>
        <a:srgbClr val="97D700"/>
      </a:accent2>
      <a:accent3>
        <a:srgbClr val="509E2F"/>
      </a:accent3>
      <a:accent4>
        <a:srgbClr val="CBA052"/>
      </a:accent4>
      <a:accent5>
        <a:srgbClr val="F2A900"/>
      </a:accent5>
      <a:accent6>
        <a:srgbClr val="FF671F"/>
      </a:accent6>
      <a:hlink>
        <a:srgbClr val="5B7F95"/>
      </a:hlink>
      <a:folHlink>
        <a:srgbClr val="925D9C"/>
      </a:folHlink>
    </a:clrScheme>
    <a:fontScheme name="HCA">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Healthier Washington">
    <a:dk1>
      <a:srgbClr val="000000"/>
    </a:dk1>
    <a:lt1>
      <a:sysClr val="window" lastClr="FFFFFF"/>
    </a:lt1>
    <a:dk2>
      <a:srgbClr val="929383"/>
    </a:dk2>
    <a:lt2>
      <a:srgbClr val="FFFFFF"/>
    </a:lt2>
    <a:accent1>
      <a:srgbClr val="375172"/>
    </a:accent1>
    <a:accent2>
      <a:srgbClr val="929383"/>
    </a:accent2>
    <a:accent3>
      <a:srgbClr val="A8AA31"/>
    </a:accent3>
    <a:accent4>
      <a:srgbClr val="925D9C"/>
    </a:accent4>
    <a:accent5>
      <a:srgbClr val="437A94"/>
    </a:accent5>
    <a:accent6>
      <a:srgbClr val="FFFFFF"/>
    </a:accent6>
    <a:hlink>
      <a:srgbClr val="437A94"/>
    </a:hlink>
    <a:folHlink>
      <a:srgbClr val="375172"/>
    </a:folHlink>
  </a:clrScheme>
  <a:fontScheme name="Healthier Washington">
    <a:majorFont>
      <a:latin typeface="Lucida San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11473</TotalTime>
  <Words>7209</Words>
  <Application>Microsoft Office PowerPoint</Application>
  <PresentationFormat>Widescreen</PresentationFormat>
  <Paragraphs>1045</Paragraphs>
  <Slides>74</Slides>
  <Notes>40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74</vt:i4>
      </vt:variant>
    </vt:vector>
  </HeadingPairs>
  <TitlesOfParts>
    <vt:vector size="90" baseType="lpstr">
      <vt:lpstr>Yu Gothic</vt:lpstr>
      <vt:lpstr>Arial</vt:lpstr>
      <vt:lpstr>Calibri</vt:lpstr>
      <vt:lpstr>Century Gothic</vt:lpstr>
      <vt:lpstr>Courier New</vt:lpstr>
      <vt:lpstr>Georgia</vt:lpstr>
      <vt:lpstr>Lucida Sans</vt:lpstr>
      <vt:lpstr>Rage Italic</vt:lpstr>
      <vt:lpstr>Tahoma</vt:lpstr>
      <vt:lpstr>Times New Roman</vt:lpstr>
      <vt:lpstr>Trebuchet MS</vt:lpstr>
      <vt:lpstr>Wingdings</vt:lpstr>
      <vt:lpstr>Office Theme</vt:lpstr>
      <vt:lpstr>3_Office Theme</vt:lpstr>
      <vt:lpstr>2_Office Theme</vt:lpstr>
      <vt:lpstr>1_Office Theme</vt:lpstr>
      <vt:lpstr>Update: Implementation of Opioid Prevention and Treatment Initiatives</vt:lpstr>
      <vt:lpstr>Presenters</vt:lpstr>
      <vt:lpstr>Overview</vt:lpstr>
      <vt:lpstr>Overview: Our State Opioid Prevention and Treatment Initiatives</vt:lpstr>
      <vt:lpstr>Opioid-Related Overdose Deaths 2000–2017* </vt:lpstr>
      <vt:lpstr>PowerPoint Presentation</vt:lpstr>
      <vt:lpstr>Opioid-Related Disease Burden in Washington</vt:lpstr>
      <vt:lpstr>Strong State Opioid Response Plan/Executive Order – Plan Just Updated</vt:lpstr>
      <vt:lpstr>PowerPoint Presentation</vt:lpstr>
      <vt:lpstr>PowerPoint Presentation</vt:lpstr>
      <vt:lpstr>PowerPoint Presentation</vt:lpstr>
      <vt:lpstr>PowerPoint Presentation</vt:lpstr>
      <vt:lpstr>CDC Opioid Guidelines-March 2016</vt:lpstr>
      <vt:lpstr>CDC Opioid Guidelines-March 2016</vt:lpstr>
      <vt:lpstr>  Why Consider Post-op Pill/Duration Recs? </vt:lpstr>
      <vt:lpstr>Continued Use by Initial Days of Therapy MMWR March 17, 2017</vt:lpstr>
      <vt:lpstr>Acute Opioid Prescribing by Specialty</vt:lpstr>
      <vt:lpstr>PowerPoint Presentation</vt:lpstr>
      <vt:lpstr>Bree/AMDG Dental Guideline Recommendations</vt:lpstr>
      <vt:lpstr>Washington Bree Opioid Metrics</vt:lpstr>
      <vt:lpstr>WA Bree Opioid Use Disorder Treatment Recommendations</vt:lpstr>
      <vt:lpstr>A Note about Prescribing Opioids in Older Adults</vt:lpstr>
      <vt:lpstr>Efforts Working to Reduce Rx: Painkiller Use Down by 8th, 10th, 12th Graders</vt:lpstr>
      <vt:lpstr>Our Focus Now Is Treatment &amp; Recovery</vt:lpstr>
      <vt:lpstr>PowerPoint Presentation</vt:lpstr>
      <vt:lpstr>Many People in Washington Are Not  Getting Treatment</vt:lpstr>
      <vt:lpstr>What Is Medication for Opioid Use Disorders?</vt:lpstr>
      <vt:lpstr>PowerPoint Presentation</vt:lpstr>
      <vt:lpstr>PowerPoint Presentation</vt:lpstr>
      <vt:lpstr>PowerPoint Presentation</vt:lpstr>
      <vt:lpstr>PowerPoint Presentation</vt:lpstr>
      <vt:lpstr>PowerPoint Presentation</vt:lpstr>
      <vt:lpstr>PowerPoint Presentation</vt:lpstr>
      <vt:lpstr>Other Notable Work</vt:lpstr>
      <vt:lpstr>Purdue and other actions underway</vt:lpstr>
      <vt:lpstr>Note on Congressional Legislation</vt:lpstr>
      <vt:lpstr>Reconsider 2018 Legislation (HB 2489/SB 6150) (Passed House unanimously but ran out of time in Senate)</vt:lpstr>
      <vt:lpstr>Department of Health Updates</vt:lpstr>
      <vt:lpstr>PowerPoint Presentation</vt:lpstr>
      <vt:lpstr>PowerPoint Presentation</vt:lpstr>
      <vt:lpstr>PowerPoint Presentation</vt:lpstr>
      <vt:lpstr>PowerPoint Presentation</vt:lpstr>
      <vt:lpstr>PowerPoint Presentation</vt:lpstr>
      <vt:lpstr>PowerPoint Presentation</vt:lpstr>
      <vt:lpstr>Treatment</vt:lpstr>
      <vt:lpstr>Background</vt:lpstr>
      <vt:lpstr>Growth in Medication Prescribing for  Opioid Use Disorder Among Medicaid Clients</vt:lpstr>
      <vt:lpstr>Successful Initiation of Medication With State Targeted Response Funds</vt:lpstr>
      <vt:lpstr>Pregnant and Parenting Persons</vt:lpstr>
      <vt:lpstr>Current Programs for Pregnant and Parenting Persons</vt:lpstr>
      <vt:lpstr>An Extremely Vulnerable Population </vt:lpstr>
      <vt:lpstr>Improving Outcomes for Pregnant and Parenting Persons</vt:lpstr>
      <vt:lpstr>Criminal Justice System-Involved Persons</vt:lpstr>
      <vt:lpstr>Current DOC and JRA Programs/Initiatives</vt:lpstr>
      <vt:lpstr>Improving Outcomes for Criminal Justice System-Involved Persons</vt:lpstr>
      <vt:lpstr>Investing in Washington State Opioid Response Plan</vt:lpstr>
      <vt:lpstr>Medication Assisted Treatment – Prescription Drug and Opioid Addiction</vt:lpstr>
      <vt:lpstr>Prevent Prescription Drug/Opioid  Overdose-Related Deaths</vt:lpstr>
      <vt:lpstr>State Targeted Response to the Opioid Crisis</vt:lpstr>
      <vt:lpstr>State Targeted Response Grant Highlights</vt:lpstr>
      <vt:lpstr>2018 State Budget Opioid Investments</vt:lpstr>
      <vt:lpstr>State Opioid Response Grant</vt:lpstr>
      <vt:lpstr>Snapshots of DOH on-line metrics</vt:lpstr>
      <vt:lpstr>PowerPoint Presentation</vt:lpstr>
      <vt:lpstr>PowerPoint Presentation</vt:lpstr>
      <vt:lpstr>Sneak preview of ACH specific opioid related data</vt:lpstr>
      <vt:lpstr>Percent of untreated patients with OUD starting MAT in the previous 3 months</vt:lpstr>
      <vt:lpstr>Number of Providers who can prescribe buprenorphine per 1,000 people with OUD</vt:lpstr>
      <vt:lpstr>Percent of people with OUD receiving medication treatment</vt:lpstr>
      <vt:lpstr>Percent of people who stop buprenorphine within 2 weeks of starting it</vt:lpstr>
      <vt:lpstr>Percent of providers with a waiver using it to treat patients covered by Medicaid</vt:lpstr>
      <vt:lpstr>   Public Media Campaign</vt:lpstr>
      <vt:lpstr>PowerPoint Presentation</vt:lpstr>
      <vt:lpstr>Questions?</vt:lpstr>
    </vt:vector>
  </TitlesOfParts>
  <Company>WA State Health Care Authority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Grigg, Brenda E (HCA)</dc:creator>
  <cp:lastModifiedBy>Fulwyler, Tamara (DOH)</cp:lastModifiedBy>
  <cp:revision>143</cp:revision>
  <cp:lastPrinted>2018-09-06T22:35:08Z</cp:lastPrinted>
  <dcterms:created xsi:type="dcterms:W3CDTF">2018-03-14T18:03:33Z</dcterms:created>
  <dcterms:modified xsi:type="dcterms:W3CDTF">2018-09-21T18:57:35Z</dcterms:modified>
</cp:coreProperties>
</file>