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97" r:id="rId3"/>
    <p:sldId id="277" r:id="rId4"/>
    <p:sldId id="298" r:id="rId5"/>
    <p:sldId id="299" r:id="rId6"/>
    <p:sldId id="300" r:id="rId7"/>
    <p:sldId id="301" r:id="rId8"/>
    <p:sldId id="303" r:id="rId9"/>
    <p:sldId id="304" r:id="rId10"/>
    <p:sldId id="312" r:id="rId11"/>
    <p:sldId id="305" r:id="rId12"/>
    <p:sldId id="306" r:id="rId13"/>
    <p:sldId id="307" r:id="rId14"/>
    <p:sldId id="313" r:id="rId15"/>
    <p:sldId id="308" r:id="rId16"/>
    <p:sldId id="309" r:id="rId17"/>
    <p:sldId id="310" r:id="rId18"/>
    <p:sldId id="311" r:id="rId19"/>
    <p:sldId id="314" r:id="rId20"/>
    <p:sldId id="315" r:id="rId21"/>
    <p:sldId id="316" r:id="rId22"/>
    <p:sldId id="318" r:id="rId23"/>
    <p:sldId id="317" r:id="rId24"/>
    <p:sldId id="319" r:id="rId25"/>
    <p:sldId id="320" r:id="rId26"/>
    <p:sldId id="321" r:id="rId27"/>
    <p:sldId id="322" r:id="rId28"/>
    <p:sldId id="323" r:id="rId29"/>
    <p:sldId id="324" r:id="rId30"/>
    <p:sldId id="325" r:id="rId31"/>
    <p:sldId id="326" r:id="rId32"/>
    <p:sldId id="327" r:id="rId33"/>
    <p:sldId id="329" r:id="rId34"/>
    <p:sldId id="330" r:id="rId35"/>
    <p:sldId id="331" r:id="rId36"/>
    <p:sldId id="332" r:id="rId37"/>
    <p:sldId id="333" r:id="rId38"/>
    <p:sldId id="340" r:id="rId39"/>
    <p:sldId id="334" r:id="rId40"/>
    <p:sldId id="336" r:id="rId41"/>
    <p:sldId id="337" r:id="rId42"/>
    <p:sldId id="338" r:id="rId43"/>
    <p:sldId id="339" r:id="rId44"/>
    <p:sldId id="341" r:id="rId45"/>
    <p:sldId id="342" r:id="rId46"/>
    <p:sldId id="343" r:id="rId47"/>
    <p:sldId id="344" r:id="rId48"/>
    <p:sldId id="345" r:id="rId49"/>
    <p:sldId id="346" r:id="rId50"/>
    <p:sldId id="347" r:id="rId51"/>
    <p:sldId id="348" r:id="rId52"/>
    <p:sldId id="34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8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81137" autoAdjust="0"/>
  </p:normalViewPr>
  <p:slideViewPr>
    <p:cSldViewPr>
      <p:cViewPr varScale="1">
        <p:scale>
          <a:sx n="104" d="100"/>
          <a:sy n="104" d="100"/>
        </p:scale>
        <p:origin x="1446" y="72"/>
      </p:cViewPr>
      <p:guideLst>
        <p:guide orient="horz" pos="2160"/>
        <p:guide pos="2880"/>
      </p:guideLst>
    </p:cSldViewPr>
  </p:slideViewPr>
  <p:notesTextViewPr>
    <p:cViewPr>
      <p:scale>
        <a:sx n="1" d="1"/>
        <a:sy n="1" d="1"/>
      </p:scale>
      <p:origin x="0" y="0"/>
    </p:cViewPr>
  </p:notesTextViewPr>
  <p:notesViewPr>
    <p:cSldViewPr>
      <p:cViewPr varScale="1">
        <p:scale>
          <a:sx n="65" d="100"/>
          <a:sy n="65" d="100"/>
        </p:scale>
        <p:origin x="3082" y="-22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54F38-BDAC-463D-B949-63002085E2DE}" type="datetimeFigureOut">
              <a:rPr lang="en-US" smtClean="0"/>
              <a:t>10/15/2018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09CC24-662D-407D-8F1E-119A1BDF287D}" type="slidenum">
              <a:rPr lang="en-US" smtClean="0"/>
              <a:t>‹#›</a:t>
            </a:fld>
            <a:endParaRPr lang="en-US" dirty="0"/>
          </a:p>
        </p:txBody>
      </p:sp>
    </p:spTree>
    <p:extLst>
      <p:ext uri="{BB962C8B-B14F-4D97-AF65-F5344CB8AC3E}">
        <p14:creationId xmlns:p14="http://schemas.microsoft.com/office/powerpoint/2010/main" val="114147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inamccabe.houserepublicans.wa.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lawfilesext.leg.wa.gov/biennium/2017-18/Pdf/Bills/House%20Passed%20Legislature/1258-S.PL.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pp.leg.wa.gov/RCW/default.aspx?cite=43.70.49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apps.leg.wa.gov/RCW/default.aspx?cite=49.60.04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609600" y="3810000"/>
            <a:ext cx="5638800" cy="4800600"/>
          </a:xfrm>
        </p:spPr>
        <p:txBody>
          <a:bodyPr/>
          <a:lstStyle/>
          <a:p>
            <a:r>
              <a:rPr lang="en-US" dirty="0" smtClean="0"/>
              <a:t>It’s a day </a:t>
            </a:r>
            <a:r>
              <a:rPr lang="en-US" sz="1200" kern="1200" dirty="0" smtClean="0">
                <a:solidFill>
                  <a:schemeClr val="tx1"/>
                </a:solidFill>
                <a:effectLst/>
              </a:rPr>
              <a:t>Threasa </a:t>
            </a:r>
            <a:r>
              <a:rPr lang="en-US" dirty="0" smtClean="0"/>
              <a:t>and </a:t>
            </a:r>
            <a:r>
              <a:rPr lang="en-US" sz="1200" kern="1200" dirty="0" smtClean="0">
                <a:solidFill>
                  <a:schemeClr val="tx1"/>
                </a:solidFill>
                <a:effectLst/>
              </a:rPr>
              <a:t>Darren King</a:t>
            </a:r>
            <a:r>
              <a:rPr lang="en-US" dirty="0" smtClean="0"/>
              <a:t> will never forget. Shortly after moving to their new home in Wapato (near Yakima), their then-6-year-old son, </a:t>
            </a:r>
            <a:r>
              <a:rPr lang="en-US" sz="1200" kern="1200" dirty="0" smtClean="0">
                <a:solidFill>
                  <a:schemeClr val="tx1"/>
                </a:solidFill>
                <a:effectLst/>
              </a:rPr>
              <a:t>Travis</a:t>
            </a:r>
            <a:r>
              <a:rPr lang="en-US" dirty="0" smtClean="0"/>
              <a:t>, wandered away from the house. </a:t>
            </a:r>
            <a:r>
              <a:rPr lang="en-US" sz="1200" kern="1200" dirty="0" smtClean="0">
                <a:solidFill>
                  <a:schemeClr val="tx1"/>
                </a:solidFill>
                <a:effectLst/>
              </a:rPr>
              <a:t>Threasa</a:t>
            </a:r>
            <a:r>
              <a:rPr lang="en-US" dirty="0" smtClean="0"/>
              <a:t> described the moment she realized </a:t>
            </a:r>
            <a:r>
              <a:rPr lang="en-US" sz="1200" kern="1200" dirty="0" smtClean="0">
                <a:solidFill>
                  <a:schemeClr val="tx1"/>
                </a:solidFill>
                <a:effectLst/>
              </a:rPr>
              <a:t>Travis</a:t>
            </a:r>
            <a:r>
              <a:rPr lang="en-US" dirty="0" smtClean="0"/>
              <a:t> was gone “like [her] feet were in concrete.” He was eventually found, thankfully unharmed, in an irrigation ditch near their property. Travis King, a 12-year-old boy with autism and the bill's namesake, joined his family and the bill's sponsor, </a:t>
            </a:r>
            <a:r>
              <a:rPr lang="en-US" dirty="0" smtClean="0">
                <a:hlinkClick r:id="rId3"/>
              </a:rPr>
              <a:t>Rep. Gina McCabe</a:t>
            </a:r>
            <a:r>
              <a:rPr lang="en-US" dirty="0" smtClean="0"/>
              <a:t>, in Olympia for the signing. </a:t>
            </a:r>
            <a:r>
              <a:rPr lang="en-US" dirty="0" smtClean="0">
                <a:hlinkClick r:id="rId4"/>
              </a:rPr>
              <a:t>House Bill 1258</a:t>
            </a:r>
            <a:r>
              <a:rPr lang="en-US" dirty="0" smtClean="0"/>
              <a:t>, otherwise known as the Travis Alert Act, was originally crafted with Travis and other individuals with autism in mind, until the bill was expanded to address all persons with special needs. Now that the bill has become law, Travis says more lives will be saved.</a:t>
            </a:r>
          </a:p>
          <a:p>
            <a:r>
              <a:rPr lang="en-US" dirty="0" smtClean="0"/>
              <a:t>The bill calls for an assessment of the resources necessary to improve the Enhanced 911 program so information pertaining to an individual's disability or special need can be available to first responders before they arrive to the scene of an emergency. It would also require the Department of Health — in concert with other agencies — to review existing procedures and create a training program for first responders, providing instruction for how to best respond to emergencies involving individuals with special needs.</a:t>
            </a:r>
          </a:p>
          <a:p>
            <a:r>
              <a:rPr lang="en-US" dirty="0" smtClean="0"/>
              <a:t>Threasa King, says she can rest easy knowing fire departments and emergency medical service personnel will be provided critical information tailored to an individual's specific disability or need when responding to emergencies.</a:t>
            </a:r>
          </a:p>
          <a:p>
            <a:r>
              <a:rPr lang="en-US" dirty="0" smtClean="0"/>
              <a:t>McCabe began work on the bill after the 2015 legislative session, when the King family reached out to her with an idea to alert first responders of the presence of an individual with special needs at the scene of an emergency. The Kings had already adopted their own alert system by painting a blue-colored puzzle piece on their mailbox, a symbol often used for autism awareness.</a:t>
            </a:r>
          </a:p>
          <a:p>
            <a:endParaRPr lang="en-US" baseline="0" dirty="0" smtClean="0"/>
          </a:p>
        </p:txBody>
      </p:sp>
      <p:sp>
        <p:nvSpPr>
          <p:cNvPr id="4" name="Slide Number Placeholder 3"/>
          <p:cNvSpPr>
            <a:spLocks noGrp="1"/>
          </p:cNvSpPr>
          <p:nvPr>
            <p:ph type="sldNum" sz="quarter" idx="10"/>
          </p:nvPr>
        </p:nvSpPr>
        <p:spPr/>
        <p:txBody>
          <a:bodyPr/>
          <a:lstStyle/>
          <a:p>
            <a:fld id="{1A09CC24-662D-407D-8F1E-119A1BDF287D}" type="slidenum">
              <a:rPr lang="en-US" smtClean="0"/>
              <a:t>1</a:t>
            </a:fld>
            <a:endParaRPr lang="en-US" dirty="0"/>
          </a:p>
        </p:txBody>
      </p:sp>
    </p:spTree>
    <p:extLst>
      <p:ext uri="{BB962C8B-B14F-4D97-AF65-F5344CB8AC3E}">
        <p14:creationId xmlns:p14="http://schemas.microsoft.com/office/powerpoint/2010/main" val="261637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
            <a:ext cx="4572000" cy="3429000"/>
          </a:xfrm>
        </p:spPr>
      </p:sp>
      <p:sp>
        <p:nvSpPr>
          <p:cNvPr id="3" name="Notes Placeholder 2"/>
          <p:cNvSpPr>
            <a:spLocks noGrp="1"/>
          </p:cNvSpPr>
          <p:nvPr>
            <p:ph type="body" idx="1"/>
          </p:nvPr>
        </p:nvSpPr>
        <p:spPr>
          <a:xfrm>
            <a:off x="457200" y="3581400"/>
            <a:ext cx="6248400" cy="5410200"/>
          </a:xfrm>
        </p:spPr>
        <p:txBody>
          <a:bodyPr/>
          <a:lstStyle/>
          <a:p>
            <a:pPr lvl="0"/>
            <a:endParaRPr lang="en-US" sz="1100" kern="1200" dirty="0" smtClean="0">
              <a:solidFill>
                <a:schemeClr val="tx1"/>
              </a:solidFill>
              <a:effectLst/>
              <a:latin typeface="+mn-lt"/>
              <a:ea typeface="+mn-ea"/>
              <a:cs typeface="+mn-cs"/>
            </a:endParaRPr>
          </a:p>
          <a:p>
            <a:pPr lvl="0"/>
            <a:r>
              <a:rPr lang="en-US" sz="1100" b="1" kern="1200" dirty="0" smtClean="0">
                <a:solidFill>
                  <a:schemeClr val="tx1"/>
                </a:solidFill>
                <a:effectLst/>
                <a:latin typeface="+mn-lt"/>
                <a:ea typeface="+mn-ea"/>
                <a:cs typeface="+mn-cs"/>
              </a:rPr>
              <a:t>Suggested Communication Techniques</a:t>
            </a:r>
          </a:p>
          <a:p>
            <a:r>
              <a:rPr lang="en-US" sz="1100" kern="1200" dirty="0" smtClean="0">
                <a:solidFill>
                  <a:schemeClr val="tx1"/>
                </a:solidFill>
                <a:effectLst/>
                <a:latin typeface="+mn-lt"/>
                <a:ea typeface="+mn-ea"/>
                <a:cs typeface="+mn-cs"/>
              </a:rPr>
              <a:t> Always ask the person how you can help before beginning any assistance. Even though it may be important to evacuate quickly, respect the person’s independence to the extent possible. </a:t>
            </a:r>
          </a:p>
          <a:p>
            <a:pPr lvl="1"/>
            <a:r>
              <a:rPr lang="en-US" sz="1100" kern="1200" dirty="0" smtClean="0">
                <a:solidFill>
                  <a:schemeClr val="tx1"/>
                </a:solidFill>
                <a:effectLst/>
                <a:latin typeface="+mn-lt"/>
                <a:ea typeface="+mn-ea"/>
                <a:cs typeface="+mn-cs"/>
              </a:rPr>
              <a:t>Do not make assumptions about the person’s abilities.</a:t>
            </a:r>
          </a:p>
          <a:p>
            <a:pPr lvl="0"/>
            <a:r>
              <a:rPr lang="en-US" sz="1100" kern="1200" dirty="0" smtClean="0">
                <a:solidFill>
                  <a:schemeClr val="tx1"/>
                </a:solidFill>
                <a:effectLst/>
                <a:latin typeface="+mn-lt"/>
                <a:ea typeface="+mn-ea"/>
                <a:cs typeface="+mn-cs"/>
              </a:rPr>
              <a:t>Ask people whether they have limitations or problems that may affect their safety.</a:t>
            </a:r>
          </a:p>
          <a:p>
            <a:pPr lvl="0"/>
            <a:r>
              <a:rPr lang="en-US" sz="1100" kern="1200" dirty="0" smtClean="0">
                <a:solidFill>
                  <a:schemeClr val="tx1"/>
                </a:solidFill>
                <a:effectLst/>
                <a:latin typeface="+mn-lt"/>
                <a:ea typeface="+mn-ea"/>
                <a:cs typeface="+mn-cs"/>
              </a:rPr>
              <a:t>Some people may need assistance getting out of bed or out of a chair, but then can proceed without assistance. Ask! </a:t>
            </a:r>
          </a:p>
          <a:p>
            <a:pPr lvl="0"/>
            <a:r>
              <a:rPr lang="en-US" sz="1100" kern="1200" dirty="0" smtClean="0">
                <a:solidFill>
                  <a:schemeClr val="tx1"/>
                </a:solidFill>
                <a:effectLst/>
                <a:latin typeface="+mn-lt"/>
                <a:ea typeface="+mn-ea"/>
                <a:cs typeface="+mn-cs"/>
              </a:rPr>
              <a:t>Other questions you may find helpful:</a:t>
            </a:r>
          </a:p>
          <a:p>
            <a:pPr lvl="1"/>
            <a:r>
              <a:rPr lang="en-US" sz="1100" kern="1200" dirty="0" smtClean="0">
                <a:solidFill>
                  <a:schemeClr val="tx1"/>
                </a:solidFill>
                <a:effectLst/>
                <a:latin typeface="+mn-lt"/>
                <a:ea typeface="+mn-ea"/>
                <a:cs typeface="+mn-cs"/>
              </a:rPr>
              <a:t>“Are you able to stand or walk without the help of a mobility device like a cane, walker or a wheelchair?”</a:t>
            </a:r>
          </a:p>
          <a:p>
            <a:pPr lvl="1"/>
            <a:r>
              <a:rPr lang="en-US" sz="1100" kern="1200" dirty="0" smtClean="0">
                <a:solidFill>
                  <a:schemeClr val="tx1"/>
                </a:solidFill>
                <a:effectLst/>
                <a:latin typeface="+mn-lt"/>
                <a:ea typeface="+mn-ea"/>
                <a:cs typeface="+mn-cs"/>
              </a:rPr>
              <a:t>“You might have to [stand] [walk] for quite a while on your own. Will this be OK? Please be sure and tell someone if you think you need assistance.”</a:t>
            </a:r>
          </a:p>
          <a:p>
            <a:pPr lvl="1"/>
            <a:r>
              <a:rPr lang="en-US" sz="1100" kern="1200" dirty="0" smtClean="0">
                <a:solidFill>
                  <a:schemeClr val="tx1"/>
                </a:solidFill>
                <a:effectLst/>
                <a:latin typeface="+mn-lt"/>
                <a:ea typeface="+mn-ea"/>
                <a:cs typeface="+mn-cs"/>
              </a:rPr>
              <a:t>“Do you have full use of your arms?”</a:t>
            </a:r>
          </a:p>
          <a:p>
            <a:pPr lvl="0"/>
            <a:endParaRPr lang="en-US" sz="1100" kern="1200" dirty="0" smtClean="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10</a:t>
            </a:fld>
            <a:endParaRPr lang="en-US" dirty="0"/>
          </a:p>
        </p:txBody>
      </p:sp>
    </p:spTree>
    <p:extLst>
      <p:ext uri="{BB962C8B-B14F-4D97-AF65-F5344CB8AC3E}">
        <p14:creationId xmlns:p14="http://schemas.microsoft.com/office/powerpoint/2010/main" val="491654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a:xfrm>
            <a:off x="533400" y="3581401"/>
            <a:ext cx="6019800" cy="5410200"/>
          </a:xfrm>
        </p:spPr>
        <p:txBody>
          <a:bodyPr/>
          <a:lstStyle/>
          <a:p>
            <a:pPr lvl="0"/>
            <a:r>
              <a:rPr lang="en-US" sz="1000" kern="1200" dirty="0" smtClean="0">
                <a:solidFill>
                  <a:schemeClr val="tx1"/>
                </a:solidFill>
                <a:effectLst/>
                <a:latin typeface="+mn-lt"/>
                <a:ea typeface="+mn-ea"/>
                <a:cs typeface="+mn-cs"/>
              </a:rPr>
              <a:t>When carrying the person, avoid putting pressure on his or her arms, legs or chest. </a:t>
            </a:r>
          </a:p>
          <a:p>
            <a:pPr lvl="1"/>
            <a:r>
              <a:rPr lang="en-US" sz="1000" kern="1200" dirty="0" smtClean="0">
                <a:solidFill>
                  <a:schemeClr val="tx1"/>
                </a:solidFill>
                <a:effectLst/>
                <a:latin typeface="+mn-lt"/>
                <a:ea typeface="+mn-ea"/>
                <a:cs typeface="+mn-cs"/>
              </a:rPr>
              <a:t>This may result in spasms, pain, and may even interfere with their ability to breathe.</a:t>
            </a:r>
          </a:p>
          <a:p>
            <a:r>
              <a:rPr lang="en-US" sz="1000" kern="1200" dirty="0" smtClean="0">
                <a:solidFill>
                  <a:schemeClr val="tx1"/>
                </a:solidFill>
                <a:effectLst/>
                <a:latin typeface="+mn-lt"/>
                <a:ea typeface="+mn-ea"/>
                <a:cs typeface="+mn-cs"/>
              </a:rPr>
              <a:t> </a:t>
            </a:r>
            <a:r>
              <a:rPr lang="en-US" sz="1000" b="1" kern="1200" dirty="0" smtClean="0">
                <a:solidFill>
                  <a:schemeClr val="tx1"/>
                </a:solidFill>
                <a:effectLst/>
                <a:latin typeface="+mn-lt"/>
                <a:ea typeface="+mn-ea"/>
                <a:cs typeface="+mn-cs"/>
              </a:rPr>
              <a:t>Crutches, Canes or Other Mobility Devices</a:t>
            </a:r>
          </a:p>
          <a:p>
            <a:r>
              <a:rPr lang="en-US" sz="1000" kern="1200" dirty="0" smtClean="0">
                <a:solidFill>
                  <a:schemeClr val="tx1"/>
                </a:solidFill>
                <a:effectLst/>
                <a:latin typeface="+mn-lt"/>
                <a:ea typeface="+mn-ea"/>
                <a:cs typeface="+mn-cs"/>
              </a:rPr>
              <a:t> A person using a mobility device may be able to negotiate stairs independently. One hand is used to grasp the handrail while the other hand is used for the crutch or cane. Do not interfere with the person’s movement unless asked to do so, or the nature of the emergency is such that absolute speed is the primary concern. If this is the case, tell the person what you will need to do and why.</a:t>
            </a:r>
          </a:p>
          <a:p>
            <a:pPr lvl="0"/>
            <a:r>
              <a:rPr lang="en-US" sz="1000" kern="1200" dirty="0" smtClean="0">
                <a:solidFill>
                  <a:schemeClr val="tx1"/>
                </a:solidFill>
                <a:effectLst/>
                <a:latin typeface="+mn-lt"/>
                <a:ea typeface="+mn-ea"/>
                <a:cs typeface="+mn-cs"/>
              </a:rPr>
              <a:t>Ask if you can help by offering to carry the extra crutch.</a:t>
            </a:r>
          </a:p>
          <a:p>
            <a:pPr lvl="0"/>
            <a:r>
              <a:rPr lang="en-US" sz="1000" kern="1200" dirty="0" smtClean="0">
                <a:solidFill>
                  <a:schemeClr val="tx1"/>
                </a:solidFill>
                <a:effectLst/>
                <a:latin typeface="+mn-lt"/>
                <a:ea typeface="+mn-ea"/>
                <a:cs typeface="+mn-cs"/>
              </a:rPr>
              <a:t>If the stairs are crowded, act as a buffer and run interference for the person.</a:t>
            </a:r>
          </a:p>
          <a:p>
            <a:pPr lvl="0"/>
            <a:r>
              <a:rPr lang="en-US" sz="1000" kern="1200" dirty="0" smtClean="0">
                <a:solidFill>
                  <a:schemeClr val="tx1"/>
                </a:solidFill>
                <a:effectLst/>
                <a:latin typeface="+mn-lt"/>
                <a:ea typeface="+mn-ea"/>
                <a:cs typeface="+mn-cs"/>
              </a:rPr>
              <a:t>People using wheelchairs are trained in special techniques to transfer from one chair to another. Depending on their upper body strength, they may be able to do much of the work themselves.</a:t>
            </a:r>
          </a:p>
          <a:p>
            <a:r>
              <a:rPr lang="en-US" sz="1000" b="1" kern="1200" dirty="0" smtClean="0">
                <a:solidFill>
                  <a:schemeClr val="tx1"/>
                </a:solidFill>
                <a:effectLst/>
                <a:latin typeface="+mn-lt"/>
                <a:ea typeface="+mn-ea"/>
                <a:cs typeface="+mn-cs"/>
              </a:rPr>
              <a:t>Carrying techniques for people who use non-motorized wheelchairs.</a:t>
            </a:r>
          </a:p>
          <a:p>
            <a:r>
              <a:rPr lang="en-US" sz="1000" kern="1200" dirty="0" smtClean="0">
                <a:solidFill>
                  <a:schemeClr val="tx1"/>
                </a:solidFill>
                <a:effectLst/>
                <a:latin typeface="+mn-lt"/>
                <a:ea typeface="+mn-ea"/>
                <a:cs typeface="+mn-cs"/>
              </a:rPr>
              <a:t> The in-chair carry is the most desirable technique to use, if possible.</a:t>
            </a:r>
          </a:p>
          <a:p>
            <a:pPr lvl="0"/>
            <a:r>
              <a:rPr lang="en-US" sz="900" kern="1200" dirty="0" smtClean="0">
                <a:solidFill>
                  <a:schemeClr val="tx1"/>
                </a:solidFill>
                <a:effectLst/>
                <a:latin typeface="+mn-lt"/>
                <a:ea typeface="+mn-ea"/>
                <a:cs typeface="+mn-cs"/>
              </a:rPr>
              <a:t>One-person assist – going down steps or stairs:</a:t>
            </a:r>
          </a:p>
          <a:p>
            <a:pPr lvl="1"/>
            <a:r>
              <a:rPr lang="en-US" sz="900" kern="1200" dirty="0" smtClean="0">
                <a:solidFill>
                  <a:schemeClr val="tx1"/>
                </a:solidFill>
                <a:effectLst/>
                <a:latin typeface="+mn-lt"/>
                <a:ea typeface="+mn-ea"/>
                <a:cs typeface="+mn-cs"/>
              </a:rPr>
              <a:t>Grasp the pushing grips, if available.</a:t>
            </a:r>
          </a:p>
          <a:p>
            <a:pPr lvl="1"/>
            <a:r>
              <a:rPr lang="en-US" sz="900" kern="1200" dirty="0" smtClean="0">
                <a:solidFill>
                  <a:schemeClr val="tx1"/>
                </a:solidFill>
                <a:effectLst/>
                <a:latin typeface="+mn-lt"/>
                <a:ea typeface="+mn-ea"/>
                <a:cs typeface="+mn-cs"/>
              </a:rPr>
              <a:t>Stand one step above and behind the wheelchair.</a:t>
            </a:r>
          </a:p>
          <a:p>
            <a:pPr lvl="1"/>
            <a:r>
              <a:rPr lang="en-US" sz="900" kern="1200" dirty="0" smtClean="0">
                <a:solidFill>
                  <a:schemeClr val="tx1"/>
                </a:solidFill>
                <a:effectLst/>
                <a:latin typeface="+mn-lt"/>
                <a:ea typeface="+mn-ea"/>
                <a:cs typeface="+mn-cs"/>
              </a:rPr>
              <a:t>Tilt the wheelchair backward until a balance (fulcrum) is achieved.</a:t>
            </a:r>
          </a:p>
          <a:p>
            <a:pPr lvl="1"/>
            <a:r>
              <a:rPr lang="en-US" sz="900" kern="1200" dirty="0" smtClean="0">
                <a:solidFill>
                  <a:schemeClr val="tx1"/>
                </a:solidFill>
                <a:effectLst/>
                <a:latin typeface="+mn-lt"/>
                <a:ea typeface="+mn-ea"/>
                <a:cs typeface="+mn-cs"/>
              </a:rPr>
              <a:t>Keep your center of gravity low.</a:t>
            </a:r>
          </a:p>
          <a:p>
            <a:pPr lvl="1"/>
            <a:r>
              <a:rPr lang="en-US" sz="900" kern="1200" dirty="0" smtClean="0">
                <a:solidFill>
                  <a:schemeClr val="tx1"/>
                </a:solidFill>
                <a:effectLst/>
                <a:latin typeface="+mn-lt"/>
                <a:ea typeface="+mn-ea"/>
                <a:cs typeface="+mn-cs"/>
              </a:rPr>
              <a:t>Descend frontward.</a:t>
            </a:r>
          </a:p>
          <a:p>
            <a:pPr lvl="1"/>
            <a:r>
              <a:rPr lang="en-US" sz="900" kern="1200" dirty="0" smtClean="0">
                <a:solidFill>
                  <a:schemeClr val="tx1"/>
                </a:solidFill>
                <a:effectLst/>
                <a:latin typeface="+mn-lt"/>
                <a:ea typeface="+mn-ea"/>
                <a:cs typeface="+mn-cs"/>
              </a:rPr>
              <a:t>Let the back wheels gradually lower to the next step.</a:t>
            </a:r>
          </a:p>
          <a:p>
            <a:pPr lvl="0"/>
            <a:r>
              <a:rPr lang="en-US" sz="900" kern="1200" dirty="0" smtClean="0">
                <a:solidFill>
                  <a:schemeClr val="tx1"/>
                </a:solidFill>
                <a:effectLst/>
                <a:latin typeface="+mn-lt"/>
                <a:ea typeface="+mn-ea"/>
                <a:cs typeface="+mn-cs"/>
              </a:rPr>
              <a:t>Two-person assist – going down steps or stairs. </a:t>
            </a:r>
          </a:p>
          <a:p>
            <a:pPr lvl="1"/>
            <a:r>
              <a:rPr lang="en-US" sz="900" kern="1200" dirty="0" smtClean="0">
                <a:solidFill>
                  <a:schemeClr val="tx1"/>
                </a:solidFill>
                <a:effectLst/>
                <a:latin typeface="+mn-lt"/>
                <a:ea typeface="+mn-ea"/>
                <a:cs typeface="+mn-cs"/>
              </a:rPr>
              <a:t>Position the first rescuer as described in the ‘one-person assist’ above.</a:t>
            </a:r>
          </a:p>
          <a:p>
            <a:pPr lvl="1"/>
            <a:r>
              <a:rPr lang="en-US" sz="900" kern="1200" dirty="0" smtClean="0">
                <a:solidFill>
                  <a:schemeClr val="tx1"/>
                </a:solidFill>
                <a:effectLst/>
                <a:latin typeface="+mn-lt"/>
                <a:ea typeface="+mn-ea"/>
                <a:cs typeface="+mn-cs"/>
              </a:rPr>
              <a:t>Position the second rescuer in front of the wheelchair and face the wheelchair.</a:t>
            </a:r>
          </a:p>
          <a:p>
            <a:pPr lvl="1"/>
            <a:r>
              <a:rPr lang="en-US" sz="900" kern="1200" dirty="0" smtClean="0">
                <a:solidFill>
                  <a:schemeClr val="tx1"/>
                </a:solidFill>
                <a:effectLst/>
                <a:latin typeface="+mn-lt"/>
                <a:ea typeface="+mn-ea"/>
                <a:cs typeface="+mn-cs"/>
              </a:rPr>
              <a:t>Stand one, two, or three steps down (depending on the height of the other rescuer).</a:t>
            </a:r>
          </a:p>
          <a:p>
            <a:pPr lvl="1"/>
            <a:r>
              <a:rPr lang="en-US" sz="900" kern="1200" dirty="0" smtClean="0">
                <a:solidFill>
                  <a:schemeClr val="tx1"/>
                </a:solidFill>
                <a:effectLst/>
                <a:latin typeface="+mn-lt"/>
                <a:ea typeface="+mn-ea"/>
                <a:cs typeface="+mn-cs"/>
              </a:rPr>
              <a:t>Grasp the frame of the wheelchair.</a:t>
            </a:r>
          </a:p>
          <a:p>
            <a:pPr lvl="1"/>
            <a:r>
              <a:rPr lang="en-US" sz="900" kern="1200" dirty="0" smtClean="0">
                <a:solidFill>
                  <a:schemeClr val="tx1"/>
                </a:solidFill>
                <a:effectLst/>
                <a:latin typeface="+mn-lt"/>
                <a:ea typeface="+mn-ea"/>
                <a:cs typeface="+mn-cs"/>
              </a:rPr>
              <a:t>Push into the wheelchair.</a:t>
            </a:r>
          </a:p>
          <a:p>
            <a:pPr lvl="1"/>
            <a:r>
              <a:rPr lang="en-US" sz="900" kern="1200" dirty="0" smtClean="0">
                <a:solidFill>
                  <a:schemeClr val="tx1"/>
                </a:solidFill>
                <a:effectLst/>
                <a:latin typeface="+mn-lt"/>
                <a:ea typeface="+mn-ea"/>
                <a:cs typeface="+mn-cs"/>
              </a:rPr>
              <a:t>Descend the stairs backwards.</a:t>
            </a:r>
          </a:p>
          <a:p>
            <a:r>
              <a:rPr lang="en-US" sz="1000" b="1" kern="1200" dirty="0" smtClean="0">
                <a:solidFill>
                  <a:schemeClr val="tx1"/>
                </a:solidFill>
                <a:effectLst/>
                <a:latin typeface="+mn-lt"/>
                <a:ea typeface="+mn-ea"/>
                <a:cs typeface="+mn-cs"/>
              </a:rPr>
              <a:t>Motorized Wheelchairs </a:t>
            </a:r>
          </a:p>
          <a:p>
            <a:r>
              <a:rPr lang="en-US" sz="1000" kern="1200" dirty="0" smtClean="0">
                <a:solidFill>
                  <a:schemeClr val="tx1"/>
                </a:solidFill>
                <a:effectLst/>
                <a:latin typeface="+mn-lt"/>
                <a:ea typeface="+mn-ea"/>
                <a:cs typeface="+mn-cs"/>
              </a:rPr>
              <a:t> Motorized wheelchairs may weigh more than 100 pounds unoccupied, and may be longer than manual wheelchairs.   Lifting a motorized wheelchair and user up or down stairs requires two to four people.</a:t>
            </a:r>
          </a:p>
          <a:p>
            <a:pPr lvl="0"/>
            <a:r>
              <a:rPr lang="en-US" sz="1000" kern="1200" dirty="0" smtClean="0">
                <a:solidFill>
                  <a:schemeClr val="tx1"/>
                </a:solidFill>
                <a:effectLst/>
                <a:latin typeface="+mn-lt"/>
                <a:ea typeface="+mn-ea"/>
                <a:cs typeface="+mn-cs"/>
              </a:rPr>
              <a:t>People who use motorized wheelchairs probably know their equipment much better than you do. </a:t>
            </a:r>
          </a:p>
          <a:p>
            <a:pPr lvl="0"/>
            <a:r>
              <a:rPr lang="en-US" sz="1000" kern="1200" dirty="0" smtClean="0">
                <a:solidFill>
                  <a:schemeClr val="tx1"/>
                </a:solidFill>
                <a:effectLst/>
                <a:latin typeface="+mn-lt"/>
                <a:ea typeface="+mn-ea"/>
                <a:cs typeface="+mn-cs"/>
              </a:rPr>
              <a:t>Before lifting, ask about heavy chair parts that can be temporarily detached, how you should position yourselves, where you should grab hold, and what, if any, angle to tip the chair backward.</a:t>
            </a:r>
          </a:p>
          <a:p>
            <a:pPr lvl="0"/>
            <a:r>
              <a:rPr lang="en-US" sz="1000" kern="1200" dirty="0" smtClean="0">
                <a:solidFill>
                  <a:schemeClr val="tx1"/>
                </a:solidFill>
                <a:effectLst/>
                <a:latin typeface="+mn-lt"/>
                <a:ea typeface="+mn-ea"/>
                <a:cs typeface="+mn-cs"/>
              </a:rPr>
              <a:t>Turn the wheelchair’s power off before lifting it.</a:t>
            </a:r>
          </a:p>
          <a:p>
            <a:pPr lvl="0"/>
            <a:r>
              <a:rPr lang="en-US" sz="1000" kern="1200" dirty="0" smtClean="0">
                <a:solidFill>
                  <a:schemeClr val="tx1"/>
                </a:solidFill>
                <a:effectLst/>
                <a:latin typeface="+mn-lt"/>
                <a:ea typeface="+mn-ea"/>
                <a:cs typeface="+mn-cs"/>
              </a:rPr>
              <a:t>Most people who use motorized wheelchairs have limited arm and hand motion. </a:t>
            </a:r>
          </a:p>
          <a:p>
            <a:pPr lvl="1"/>
            <a:r>
              <a:rPr lang="en-US" sz="1000" kern="1200" dirty="0" smtClean="0">
                <a:solidFill>
                  <a:schemeClr val="tx1"/>
                </a:solidFill>
                <a:effectLst/>
                <a:latin typeface="+mn-lt"/>
                <a:ea typeface="+mn-ea"/>
                <a:cs typeface="+mn-cs"/>
              </a:rPr>
              <a:t>Ask if they have any special requirements for being transported up or down the stairs.</a:t>
            </a:r>
          </a:p>
          <a:p>
            <a:pPr lvl="0"/>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11</a:t>
            </a:fld>
            <a:endParaRPr lang="en-US" dirty="0"/>
          </a:p>
        </p:txBody>
      </p:sp>
    </p:spTree>
    <p:extLst>
      <p:ext uri="{BB962C8B-B14F-4D97-AF65-F5344CB8AC3E}">
        <p14:creationId xmlns:p14="http://schemas.microsoft.com/office/powerpoint/2010/main" val="2373332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r>
              <a:rPr lang="en-US" sz="950" b="1" kern="1200" dirty="0" smtClean="0">
                <a:solidFill>
                  <a:schemeClr val="tx1"/>
                </a:solidFill>
                <a:effectLst/>
                <a:latin typeface="+mn-lt"/>
                <a:ea typeface="+mn-ea"/>
                <a:cs typeface="+mn-cs"/>
              </a:rPr>
              <a:t>Deaf (uppercase D</a:t>
            </a:r>
            <a:r>
              <a:rPr lang="en-US" sz="950" kern="1200" dirty="0" smtClean="0">
                <a:solidFill>
                  <a:schemeClr val="tx1"/>
                </a:solidFill>
                <a:effectLst/>
                <a:latin typeface="+mn-lt"/>
                <a:ea typeface="+mn-ea"/>
                <a:cs typeface="+mn-cs"/>
              </a:rPr>
              <a:t>) </a:t>
            </a:r>
            <a:r>
              <a:rPr lang="en-US" sz="950" b="1" kern="1200" dirty="0" smtClean="0">
                <a:solidFill>
                  <a:schemeClr val="tx1"/>
                </a:solidFill>
                <a:effectLst/>
                <a:latin typeface="+mn-lt"/>
                <a:ea typeface="+mn-ea"/>
                <a:cs typeface="+mn-cs"/>
              </a:rPr>
              <a:t>– </a:t>
            </a:r>
            <a:r>
              <a:rPr lang="en-US" sz="950" kern="1200" dirty="0" smtClean="0">
                <a:solidFill>
                  <a:schemeClr val="tx1"/>
                </a:solidFill>
                <a:effectLst/>
                <a:latin typeface="+mn-lt"/>
                <a:ea typeface="+mn-ea"/>
                <a:cs typeface="+mn-cs"/>
              </a:rPr>
              <a:t>The "uppercase D" Deaf is used to describe people who identify as culturally Deaf and are actively engaged with the Deaf community. Deaf with a capital D indicates a cultural identity for people with hearing loss who share a common culture and have a shared sign language.</a:t>
            </a:r>
          </a:p>
          <a:p>
            <a:r>
              <a:rPr lang="en-US" sz="950" kern="1200" dirty="0" smtClean="0">
                <a:solidFill>
                  <a:schemeClr val="tx1"/>
                </a:solidFill>
                <a:effectLst/>
                <a:latin typeface="+mn-lt"/>
                <a:ea typeface="+mn-ea"/>
                <a:cs typeface="+mn-cs"/>
              </a:rPr>
              <a:t> People who identify as Deaf are often born deaf and sometimes also have other family members who are deaf. However, many people who may have hearing parents or were not born deaf but lost their hearing later in life have become part of the Deaf community. Deaf people often prefer to use sign language and it may be their first language. Deaf people have often attended schools and programs for the deaf where they have been able to immerse themselves in Deaf culture. People who are Deaf take great pride in their Deaf identity.</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deaf (lowercase d)  </a:t>
            </a:r>
            <a:r>
              <a:rPr lang="en-US" sz="950" kern="1200" dirty="0" smtClean="0">
                <a:solidFill>
                  <a:schemeClr val="tx1"/>
                </a:solidFill>
                <a:effectLst/>
                <a:latin typeface="+mn-lt"/>
                <a:ea typeface="+mn-ea"/>
                <a:cs typeface="+mn-cs"/>
              </a:rPr>
              <a:t>The "lowercase d" deaf simply refers to the medical condition of having hearing loss. People who identify as deaf with a lowercase d often do not have a strong connection to the Deaf community and most likely do not use sign language, preferring to communicate orally.</a:t>
            </a:r>
          </a:p>
          <a:p>
            <a:r>
              <a:rPr lang="en-US" sz="950" kern="1200" dirty="0" smtClean="0">
                <a:solidFill>
                  <a:schemeClr val="tx1"/>
                </a:solidFill>
                <a:effectLst/>
                <a:latin typeface="+mn-lt"/>
                <a:ea typeface="+mn-ea"/>
                <a:cs typeface="+mn-cs"/>
              </a:rPr>
              <a:t> There are a variety of reasons a person identifies as deaf with a lowercase d. For instance, he or she may have been born to hearing parents and grown up in the hearing world with little or no exposure to the Deaf community.</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Deafened or Late Deafened </a:t>
            </a:r>
            <a:r>
              <a:rPr lang="en-US" sz="950" kern="1200" dirty="0" smtClean="0">
                <a:solidFill>
                  <a:schemeClr val="tx1"/>
                </a:solidFill>
                <a:effectLst/>
                <a:latin typeface="+mn-lt"/>
                <a:ea typeface="+mn-ea"/>
                <a:cs typeface="+mn-cs"/>
              </a:rPr>
              <a:t>Usually refers to a person who becomes deaf as an adult and, therefore, faces different challenges than those of a person who became deaf at birth or as a child.</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Hard of Hearing  </a:t>
            </a:r>
            <a:r>
              <a:rPr lang="en-US" sz="950" kern="1200" dirty="0" smtClean="0">
                <a:solidFill>
                  <a:schemeClr val="tx1"/>
                </a:solidFill>
                <a:effectLst/>
                <a:latin typeface="+mn-lt"/>
                <a:ea typeface="+mn-ea"/>
                <a:cs typeface="+mn-cs"/>
              </a:rPr>
              <a:t>Hard of Hearing (HOH) is a widely accepted term to describe someone with mild to moderate hearing loss. A person who is hard of hearing often does not use sign language as the first or preferred language. This may be due to never having the opportunity to learn a sign language or preferring not to. </a:t>
            </a:r>
          </a:p>
          <a:p>
            <a:r>
              <a:rPr lang="en-US" sz="950" kern="1200" dirty="0" smtClean="0">
                <a:solidFill>
                  <a:schemeClr val="tx1"/>
                </a:solidFill>
                <a:effectLst/>
                <a:latin typeface="+mn-lt"/>
                <a:ea typeface="+mn-ea"/>
                <a:cs typeface="+mn-cs"/>
              </a:rPr>
              <a:t>Someone with mild to moderate hearing loss may identify as Deaf, and be involved in Deaf culture and the Deaf community. Likewise, someone who has a very small amount or no hearing may like to identify as hard of hearing, rather than deaf or Deaf. Ultimately, all people have their own preferred term for how they identify themselves. If you are unsure about how someone identifies himself or herself, just ask.</a:t>
            </a:r>
          </a:p>
          <a:p>
            <a:r>
              <a:rPr lang="en-US" sz="950" b="1"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Hearing Impaired </a:t>
            </a:r>
            <a:r>
              <a:rPr lang="en-US" sz="950" kern="1200" dirty="0" smtClean="0">
                <a:solidFill>
                  <a:schemeClr val="tx1"/>
                </a:solidFill>
                <a:effectLst/>
                <a:latin typeface="+mn-lt"/>
                <a:ea typeface="+mn-ea"/>
                <a:cs typeface="+mn-cs"/>
              </a:rPr>
              <a:t>Hearing impaired is another commonly used term to describe a person with hearing loss, but many people in the Deaf and hard-of-hearing communities find the term offensive. This is because of the implication it holds of being "impaired." However, there are people with hearing loss who are comfortable with this term and self-identify as hearing impaired. However, to be on the safe side, it is best to avoid using this term when referring to someone else.</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Hearing </a:t>
            </a:r>
            <a:r>
              <a:rPr lang="en-US" sz="950" kern="1200" dirty="0" smtClean="0">
                <a:solidFill>
                  <a:schemeClr val="tx1"/>
                </a:solidFill>
                <a:effectLst/>
                <a:latin typeface="+mn-lt"/>
                <a:ea typeface="+mn-ea"/>
                <a:cs typeface="+mn-cs"/>
              </a:rPr>
              <a:t>Within the Deaf culture, the term “hearing” is used to identify people who are members of the dominant American culture. One might think the ASL sign for “hearing” is related to the group’s ability to hear (e.g., pointing to the ear). However, the sign for “hearing” is related to the ability to “talk.” The act of talking is clearly visible to Deaf people, whereas listening or hearing is not. From the Deaf culture perspective, it is the act of “talking” that clearly separates the two groups.</a:t>
            </a:r>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12</a:t>
            </a:fld>
            <a:endParaRPr lang="en-US" dirty="0"/>
          </a:p>
        </p:txBody>
      </p:sp>
    </p:spTree>
    <p:extLst>
      <p:ext uri="{BB962C8B-B14F-4D97-AF65-F5344CB8AC3E}">
        <p14:creationId xmlns:p14="http://schemas.microsoft.com/office/powerpoint/2010/main" val="128827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900" b="1" kern="1200" dirty="0" smtClean="0">
                <a:solidFill>
                  <a:schemeClr val="tx1"/>
                </a:solidFill>
                <a:effectLst/>
                <a:latin typeface="+mn-lt"/>
                <a:ea typeface="+mn-ea"/>
                <a:cs typeface="+mn-cs"/>
              </a:rPr>
              <a:t>Essential Tips / Etiquette</a:t>
            </a:r>
          </a:p>
          <a:p>
            <a:pPr lvl="0" fontAlgn="base"/>
            <a:r>
              <a:rPr lang="en-US" sz="900" kern="1200" dirty="0" smtClean="0">
                <a:solidFill>
                  <a:schemeClr val="tx1"/>
                </a:solidFill>
                <a:effectLst/>
                <a:latin typeface="+mn-lt"/>
                <a:ea typeface="+mn-ea"/>
                <a:cs typeface="+mn-cs"/>
              </a:rPr>
              <a:t>"People-first" language rejected</a:t>
            </a:r>
          </a:p>
          <a:p>
            <a:pPr marL="176213" lvl="1"/>
            <a:r>
              <a:rPr lang="en-US" sz="900" kern="1200" dirty="0" smtClean="0">
                <a:solidFill>
                  <a:schemeClr val="tx1"/>
                </a:solidFill>
                <a:effectLst/>
                <a:latin typeface="+mn-lt"/>
                <a:ea typeface="+mn-ea"/>
                <a:cs typeface="+mn-cs"/>
              </a:rPr>
              <a:t>In Deaf culture, person-first language (i.e., "Person who is deaf," "person who is hard of hearing") has long been rejected because being culturally Deaf is seen as a source of positive identity and pride. Instead, Deaf culture uses Deaf-first language: "Deaf person" or "hard-of-hearing person."</a:t>
            </a:r>
          </a:p>
          <a:p>
            <a:pPr lvl="0" fontAlgn="base"/>
            <a:r>
              <a:rPr lang="en-US" sz="900" kern="1200" dirty="0" smtClean="0">
                <a:solidFill>
                  <a:schemeClr val="tx1"/>
                </a:solidFill>
                <a:effectLst/>
                <a:latin typeface="+mn-lt"/>
                <a:ea typeface="+mn-ea"/>
                <a:cs typeface="+mn-cs"/>
              </a:rPr>
              <a:t>A person may present a pre-written note or card. He or she may also have some type of recording on a device or phone. Be aware of a person reaching for something (from a pocket or bag) to present to you. </a:t>
            </a:r>
          </a:p>
          <a:p>
            <a:pPr lvl="0"/>
            <a:r>
              <a:rPr lang="en-US" sz="900" kern="1200" dirty="0" smtClean="0">
                <a:solidFill>
                  <a:schemeClr val="tx1"/>
                </a:solidFill>
                <a:effectLst/>
                <a:latin typeface="+mn-lt"/>
                <a:ea typeface="+mn-ea"/>
                <a:cs typeface="+mn-cs"/>
              </a:rPr>
              <a:t>People who have hearing loss may be difficult to identify. </a:t>
            </a:r>
          </a:p>
          <a:p>
            <a:pPr lvl="0"/>
            <a:r>
              <a:rPr lang="en-US" sz="900" kern="1200" dirty="0" smtClean="0">
                <a:solidFill>
                  <a:schemeClr val="tx1"/>
                </a:solidFill>
                <a:effectLst/>
                <a:latin typeface="+mn-lt"/>
                <a:ea typeface="+mn-ea"/>
                <a:cs typeface="+mn-cs"/>
              </a:rPr>
              <a:t>Some people who have hearing loss do not accept or identify themselves as d/Deaf or hard of hearing. </a:t>
            </a:r>
          </a:p>
          <a:p>
            <a:pPr lvl="0"/>
            <a:r>
              <a:rPr lang="en-US" sz="900" kern="1200" dirty="0" smtClean="0">
                <a:solidFill>
                  <a:schemeClr val="tx1"/>
                </a:solidFill>
                <a:effectLst/>
                <a:latin typeface="+mn-lt"/>
                <a:ea typeface="+mn-ea"/>
                <a:cs typeface="+mn-cs"/>
              </a:rPr>
              <a:t>Hearing aids and/or cochlear implants do not guarantee that the person can hear and understand speech. </a:t>
            </a:r>
          </a:p>
          <a:p>
            <a:pPr lvl="0"/>
            <a:r>
              <a:rPr lang="en-US" sz="900" kern="1200" dirty="0" smtClean="0">
                <a:solidFill>
                  <a:schemeClr val="tx1"/>
                </a:solidFill>
                <a:effectLst/>
                <a:latin typeface="+mn-lt"/>
                <a:ea typeface="+mn-ea"/>
                <a:cs typeface="+mn-cs"/>
              </a:rPr>
              <a:t>Some people who are deaf or HOH read lips, while some do not.  Lip reading cannot be relied on for communication. </a:t>
            </a:r>
          </a:p>
          <a:p>
            <a:pPr marL="117475" lvl="1"/>
            <a:r>
              <a:rPr lang="en-US" sz="900" kern="1200" dirty="0" smtClean="0">
                <a:solidFill>
                  <a:schemeClr val="tx1"/>
                </a:solidFill>
                <a:effectLst/>
                <a:latin typeface="+mn-lt"/>
                <a:ea typeface="+mn-ea"/>
                <a:cs typeface="+mn-cs"/>
              </a:rPr>
              <a:t>Only 30 to 35 percent of spoken language is visible on the lips. </a:t>
            </a:r>
          </a:p>
          <a:p>
            <a:pPr lvl="0"/>
            <a:r>
              <a:rPr lang="en-US" sz="900" kern="1200" dirty="0" smtClean="0">
                <a:solidFill>
                  <a:schemeClr val="tx1"/>
                </a:solidFill>
                <a:effectLst/>
                <a:latin typeface="+mn-lt"/>
                <a:ea typeface="+mn-ea"/>
                <a:cs typeface="+mn-cs"/>
              </a:rPr>
              <a:t>Some people who are d/Deaf or HOH use their voice, and some do not.  Deaf does not mean mute. </a:t>
            </a:r>
          </a:p>
          <a:p>
            <a:pPr lvl="0"/>
            <a:r>
              <a:rPr lang="en-US" sz="900" kern="1200" dirty="0" smtClean="0">
                <a:solidFill>
                  <a:schemeClr val="tx1"/>
                </a:solidFill>
                <a:effectLst/>
                <a:latin typeface="+mn-lt"/>
                <a:ea typeface="+mn-ea"/>
                <a:cs typeface="+mn-cs"/>
              </a:rPr>
              <a:t>Some who are d/Deaf or HOH may have difficulty with written or spoken English.  English may be their second language.</a:t>
            </a:r>
          </a:p>
          <a:p>
            <a:pPr marL="176213" lvl="1"/>
            <a:r>
              <a:rPr lang="en-US" sz="900" kern="1200" dirty="0" smtClean="0">
                <a:solidFill>
                  <a:schemeClr val="tx1"/>
                </a:solidFill>
                <a:effectLst/>
                <a:latin typeface="+mn-lt"/>
                <a:ea typeface="+mn-ea"/>
                <a:cs typeface="+mn-cs"/>
              </a:rPr>
              <a:t>Sign language is different from English and might be their first language. </a:t>
            </a:r>
          </a:p>
          <a:p>
            <a:pPr lvl="0"/>
            <a:r>
              <a:rPr lang="en-US" sz="900" kern="1200" dirty="0" smtClean="0">
                <a:solidFill>
                  <a:schemeClr val="tx1"/>
                </a:solidFill>
                <a:effectLst/>
                <a:latin typeface="+mn-lt"/>
                <a:ea typeface="+mn-ea"/>
                <a:cs typeface="+mn-cs"/>
              </a:rPr>
              <a:t>Not all people who are d/Deaf or HOH know sign language (American Sign Language [ASL] or any other form). </a:t>
            </a:r>
          </a:p>
          <a:p>
            <a:pPr lvl="0"/>
            <a:r>
              <a:rPr lang="en-US" sz="900" kern="1200" dirty="0" smtClean="0">
                <a:solidFill>
                  <a:schemeClr val="tx1"/>
                </a:solidFill>
                <a:effectLst/>
                <a:latin typeface="+mn-lt"/>
                <a:ea typeface="+mn-ea"/>
                <a:cs typeface="+mn-cs"/>
              </a:rPr>
              <a:t>There is a wide range of communication preferences and styles among people with hearing loss.</a:t>
            </a:r>
          </a:p>
          <a:p>
            <a:pPr marL="234950" lvl="1"/>
            <a:r>
              <a:rPr lang="en-US" sz="900" kern="1200" dirty="0" smtClean="0">
                <a:solidFill>
                  <a:schemeClr val="tx1"/>
                </a:solidFill>
                <a:effectLst/>
                <a:latin typeface="+mn-lt"/>
                <a:ea typeface="+mn-ea"/>
                <a:cs typeface="+mn-cs"/>
              </a:rPr>
              <a:t>Some may use hearing but rely on amplification and/or lip reading; others may use sign language. 	</a:t>
            </a:r>
          </a:p>
          <a:p>
            <a:r>
              <a:rPr lang="en-US" sz="900" kern="1200" dirty="0" smtClean="0">
                <a:solidFill>
                  <a:schemeClr val="tx1"/>
                </a:solidFill>
                <a:effectLst/>
                <a:latin typeface="+mn-lt"/>
                <a:ea typeface="+mn-ea"/>
                <a:cs typeface="+mn-cs"/>
              </a:rPr>
              <a:t>Most people who are hard of hearing do not use sign language while others may speak, gesture or choose to write to communicate.</a:t>
            </a:r>
          </a:p>
          <a:p>
            <a:endParaRPr lang="en-US" sz="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13</a:t>
            </a:fld>
            <a:endParaRPr lang="en-US" dirty="0"/>
          </a:p>
        </p:txBody>
      </p:sp>
    </p:spTree>
    <p:extLst>
      <p:ext uri="{BB962C8B-B14F-4D97-AF65-F5344CB8AC3E}">
        <p14:creationId xmlns:p14="http://schemas.microsoft.com/office/powerpoint/2010/main" val="6646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900" b="1" kern="1200" dirty="0" smtClean="0">
                <a:solidFill>
                  <a:schemeClr val="tx1"/>
                </a:solidFill>
                <a:effectLst/>
                <a:latin typeface="+mn-lt"/>
                <a:ea typeface="+mn-ea"/>
                <a:cs typeface="+mn-cs"/>
              </a:rPr>
              <a:t>Suggested Communication Techniques</a:t>
            </a:r>
          </a:p>
          <a:p>
            <a:r>
              <a:rPr lang="en-US" sz="900" kern="1200" dirty="0" smtClean="0">
                <a:solidFill>
                  <a:schemeClr val="tx1"/>
                </a:solidFill>
                <a:effectLst/>
                <a:latin typeface="+mn-lt"/>
                <a:ea typeface="+mn-ea"/>
                <a:cs typeface="+mn-cs"/>
              </a:rPr>
              <a:t> Look at the person for whom the interpreter is interpreting; do not look at a sign language interpreter.</a:t>
            </a:r>
          </a:p>
          <a:p>
            <a:pPr lvl="0"/>
            <a:r>
              <a:rPr lang="en-US" sz="900" kern="1200" dirty="0" smtClean="0">
                <a:solidFill>
                  <a:schemeClr val="tx1"/>
                </a:solidFill>
                <a:effectLst/>
                <a:latin typeface="+mn-lt"/>
                <a:ea typeface="+mn-ea"/>
                <a:cs typeface="+mn-cs"/>
              </a:rPr>
              <a:t>Do not exclude a person who is d/Deaf or hard of hearing from a conversation.</a:t>
            </a:r>
          </a:p>
          <a:p>
            <a:pPr lvl="0"/>
            <a:r>
              <a:rPr lang="en-US" sz="900" kern="1200" dirty="0" smtClean="0">
                <a:solidFill>
                  <a:schemeClr val="tx1"/>
                </a:solidFill>
                <a:effectLst/>
                <a:latin typeface="+mn-lt"/>
                <a:ea typeface="+mn-ea"/>
                <a:cs typeface="+mn-cs"/>
              </a:rPr>
              <a:t>Take any card or note that is provided to you, so that the person knows you have received the message. Then hand it back, unless instructed otherwise. A person who is deaf might communicate using written messages or pre-recorded messages. These are used to convey essential information about their activities.</a:t>
            </a:r>
          </a:p>
          <a:p>
            <a:pPr lvl="0"/>
            <a:r>
              <a:rPr lang="en-US" sz="900" kern="1200" dirty="0" smtClean="0">
                <a:solidFill>
                  <a:schemeClr val="tx1"/>
                </a:solidFill>
                <a:effectLst/>
                <a:latin typeface="+mn-lt"/>
                <a:ea typeface="+mn-ea"/>
                <a:cs typeface="+mn-cs"/>
              </a:rPr>
              <a:t>Before speaking to a person who is d/Deaf or has a loss of hearing make sure you get the person’s attention. </a:t>
            </a:r>
          </a:p>
          <a:p>
            <a:pPr marL="117475" lvl="1"/>
            <a:r>
              <a:rPr lang="en-US" sz="900" kern="1200" dirty="0" smtClean="0">
                <a:solidFill>
                  <a:schemeClr val="tx1"/>
                </a:solidFill>
                <a:effectLst/>
                <a:latin typeface="+mn-lt"/>
                <a:ea typeface="+mn-ea"/>
                <a:cs typeface="+mn-cs"/>
              </a:rPr>
              <a:t>Gently touch the person on the shoulder, extend your arm or wave your hand. </a:t>
            </a:r>
          </a:p>
          <a:p>
            <a:pPr marL="117475" lvl="1"/>
            <a:r>
              <a:rPr lang="en-US" sz="900" kern="1200" dirty="0" smtClean="0">
                <a:solidFill>
                  <a:schemeClr val="tx1"/>
                </a:solidFill>
                <a:effectLst/>
                <a:latin typeface="+mn-lt"/>
                <a:ea typeface="+mn-ea"/>
                <a:cs typeface="+mn-cs"/>
              </a:rPr>
              <a:t>If you are aware that a person is d/Deaf or hard of hearing, flick the lights when entering an area or room to get his or her attention. </a:t>
            </a:r>
          </a:p>
          <a:p>
            <a:pPr lvl="0"/>
            <a:r>
              <a:rPr lang="en-US" sz="900" kern="1200" dirty="0" smtClean="0">
                <a:solidFill>
                  <a:schemeClr val="tx1"/>
                </a:solidFill>
                <a:effectLst/>
                <a:latin typeface="+mn-lt"/>
                <a:ea typeface="+mn-ea"/>
                <a:cs typeface="+mn-cs"/>
              </a:rPr>
              <a:t>Follow the person’s cues to find out the communication style preference. When in doubt, ask the person the preferred mode. </a:t>
            </a:r>
          </a:p>
          <a:p>
            <a:pPr lvl="0"/>
            <a:r>
              <a:rPr lang="en-US" sz="900" kern="1200" dirty="0" smtClean="0">
                <a:solidFill>
                  <a:schemeClr val="tx1"/>
                </a:solidFill>
                <a:effectLst/>
                <a:latin typeface="+mn-lt"/>
                <a:ea typeface="+mn-ea"/>
                <a:cs typeface="+mn-cs"/>
              </a:rPr>
              <a:t>If you have trouble understanding the speech of a person who is deaf or hard of hearing, let the person know.</a:t>
            </a:r>
          </a:p>
          <a:p>
            <a:pPr lvl="0"/>
            <a:r>
              <a:rPr lang="en-US" sz="900" kern="1200" dirty="0" smtClean="0">
                <a:solidFill>
                  <a:schemeClr val="tx1"/>
                </a:solidFill>
                <a:effectLst/>
                <a:latin typeface="+mn-lt"/>
                <a:ea typeface="+mn-ea"/>
                <a:cs typeface="+mn-cs"/>
              </a:rPr>
              <a:t>Face the person and offer unobstructed view of mouth. Be aware, facial hair on a speaker may affect understanding.</a:t>
            </a:r>
          </a:p>
          <a:p>
            <a:pPr lvl="0"/>
            <a:r>
              <a:rPr lang="en-US" sz="900" kern="1200" dirty="0" smtClean="0">
                <a:solidFill>
                  <a:schemeClr val="tx1"/>
                </a:solidFill>
                <a:effectLst/>
                <a:latin typeface="+mn-lt"/>
                <a:ea typeface="+mn-ea"/>
                <a:cs typeface="+mn-cs"/>
              </a:rPr>
              <a:t>Maintain eye contact.</a:t>
            </a:r>
          </a:p>
          <a:p>
            <a:pPr lvl="0"/>
            <a:r>
              <a:rPr lang="en-US" sz="900" kern="1200" dirty="0" smtClean="0">
                <a:solidFill>
                  <a:schemeClr val="tx1"/>
                </a:solidFill>
                <a:effectLst/>
                <a:latin typeface="+mn-lt"/>
                <a:ea typeface="+mn-ea"/>
                <a:cs typeface="+mn-cs"/>
              </a:rPr>
              <a:t>Consider using pen and paper. Write slowly and let the person read as you write. </a:t>
            </a:r>
          </a:p>
          <a:p>
            <a:pPr lvl="0"/>
            <a:r>
              <a:rPr lang="en-US" sz="900" kern="1200" dirty="0" smtClean="0">
                <a:solidFill>
                  <a:schemeClr val="tx1"/>
                </a:solidFill>
                <a:effectLst/>
                <a:latin typeface="+mn-lt"/>
                <a:ea typeface="+mn-ea"/>
                <a:cs typeface="+mn-cs"/>
              </a:rPr>
              <a:t>Use facial expressions and body language to convey tone.</a:t>
            </a:r>
          </a:p>
          <a:p>
            <a:pPr lvl="0"/>
            <a:r>
              <a:rPr lang="en-US" sz="900" kern="1200" dirty="0" smtClean="0">
                <a:solidFill>
                  <a:schemeClr val="tx1"/>
                </a:solidFill>
                <a:effectLst/>
                <a:latin typeface="+mn-lt"/>
                <a:ea typeface="+mn-ea"/>
                <a:cs typeface="+mn-cs"/>
              </a:rPr>
              <a:t>Minimize audible and visual environmental distractions.</a:t>
            </a:r>
          </a:p>
          <a:p>
            <a:pPr lvl="0"/>
            <a:r>
              <a:rPr lang="en-US" sz="900" kern="1200" dirty="0" smtClean="0">
                <a:solidFill>
                  <a:schemeClr val="tx1"/>
                </a:solidFill>
                <a:effectLst/>
                <a:latin typeface="+mn-lt"/>
                <a:ea typeface="+mn-ea"/>
                <a:cs typeface="+mn-cs"/>
              </a:rPr>
              <a:t>Do not whisper or yell into their ears.</a:t>
            </a:r>
          </a:p>
          <a:p>
            <a:pPr lvl="0"/>
            <a:r>
              <a:rPr lang="en-US" sz="900" kern="1200" dirty="0" smtClean="0">
                <a:solidFill>
                  <a:schemeClr val="tx1"/>
                </a:solidFill>
                <a:effectLst/>
                <a:latin typeface="+mn-lt"/>
                <a:ea typeface="+mn-ea"/>
                <a:cs typeface="+mn-cs"/>
              </a:rPr>
              <a:t>Do not shine flashlight in face/eyes (use of penlights for diagnostic information is acceptable).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14</a:t>
            </a:fld>
            <a:endParaRPr lang="en-US" dirty="0"/>
          </a:p>
        </p:txBody>
      </p:sp>
    </p:spTree>
    <p:extLst>
      <p:ext uri="{BB962C8B-B14F-4D97-AF65-F5344CB8AC3E}">
        <p14:creationId xmlns:p14="http://schemas.microsoft.com/office/powerpoint/2010/main" val="2194937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a:xfrm>
            <a:off x="533400" y="3581401"/>
            <a:ext cx="6019800" cy="5410200"/>
          </a:xfrm>
        </p:spPr>
        <p:txBody>
          <a:bodyPr/>
          <a:lstStyle/>
          <a:p>
            <a:pPr lvl="0"/>
            <a:r>
              <a:rPr lang="en-US" sz="1200" kern="1200" dirty="0" smtClean="0">
                <a:solidFill>
                  <a:schemeClr val="tx1"/>
                </a:solidFill>
                <a:effectLst/>
                <a:latin typeface="+mn-lt"/>
                <a:ea typeface="+mn-ea"/>
                <a:cs typeface="+mn-cs"/>
              </a:rPr>
              <a:t>Consider the use of phone communication applications: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Make it Big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 Me for Emergencies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 ME for Emergencies Family Assistance Center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AVA 24/7 Accessible Life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Microsoft Translator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Translate Me – Live Translation (formerly Speechnotes – Speech to Text)</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if he or she has assistive technology (phone, hearing aid, listening device, etc.).</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Stock Communication tools: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Picture communication boards (example: KwikPoint Communication Cards).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100 Signs for Emergencies (source: DawnSignPress).</a:t>
            </a:r>
            <a:endParaRPr lang="en-US" sz="1100" kern="1200" dirty="0" smtClean="0">
              <a:solidFill>
                <a:schemeClr val="tx1"/>
              </a:solidFill>
              <a:effectLst/>
              <a:latin typeface="+mn-lt"/>
              <a:ea typeface="+mn-ea"/>
              <a:cs typeface="+mn-cs"/>
            </a:endParaRPr>
          </a:p>
          <a:p>
            <a:pPr lvl="0"/>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15</a:t>
            </a:fld>
            <a:endParaRPr lang="en-US" dirty="0"/>
          </a:p>
        </p:txBody>
      </p:sp>
    </p:spTree>
    <p:extLst>
      <p:ext uri="{BB962C8B-B14F-4D97-AF65-F5344CB8AC3E}">
        <p14:creationId xmlns:p14="http://schemas.microsoft.com/office/powerpoint/2010/main" val="192779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584942"/>
            <a:ext cx="6019800" cy="5304692"/>
          </a:xfrm>
        </p:spPr>
        <p:txBody>
          <a:bodyPr/>
          <a:lstStyle/>
          <a:p>
            <a:r>
              <a:rPr lang="en-US" sz="1000" b="1" kern="1200" dirty="0" smtClean="0">
                <a:solidFill>
                  <a:schemeClr val="tx1"/>
                </a:solidFill>
                <a:effectLst/>
                <a:latin typeface="+mn-lt"/>
                <a:ea typeface="+mn-ea"/>
                <a:cs typeface="+mn-cs"/>
              </a:rPr>
              <a:t>Blind </a:t>
            </a:r>
          </a:p>
          <a:p>
            <a:r>
              <a:rPr lang="en-US" sz="1000" kern="1200" dirty="0" smtClean="0">
                <a:solidFill>
                  <a:schemeClr val="tx1"/>
                </a:solidFill>
                <a:effectLst/>
                <a:latin typeface="+mn-lt"/>
                <a:ea typeface="+mn-ea"/>
                <a:cs typeface="+mn-cs"/>
              </a:rPr>
              <a:t>Person who is unable to see because of injury, disease, or a congenital condition.</a:t>
            </a:r>
          </a:p>
          <a:p>
            <a:r>
              <a:rPr lang="en-US" sz="1000" b="1" kern="1200" dirty="0" smtClean="0">
                <a:solidFill>
                  <a:schemeClr val="tx1"/>
                </a:solidFill>
                <a:effectLst/>
                <a:latin typeface="+mn-lt"/>
                <a:ea typeface="+mn-ea"/>
                <a:cs typeface="+mn-cs"/>
              </a:rPr>
              <a:t>Blindness </a:t>
            </a:r>
          </a:p>
          <a:p>
            <a:r>
              <a:rPr lang="en-US" sz="1000" kern="1200" dirty="0" smtClean="0">
                <a:solidFill>
                  <a:schemeClr val="tx1"/>
                </a:solidFill>
                <a:effectLst/>
                <a:latin typeface="+mn-lt"/>
                <a:ea typeface="+mn-ea"/>
                <a:cs typeface="+mn-cs"/>
              </a:rPr>
              <a:t>Blindness is defined as the state of being sightless. A blind person is unable to see. In a strict sense the word "blindness" denotes the inability of a person to distinguish darkness from bright light in either eye. The terms blind and blindness have been modified in our society to include a wide range of visual impairment. Blindness is frequently used today to describe severe visual decline in one or both eyes with maintenance of some residual vision.</a:t>
            </a:r>
          </a:p>
          <a:p>
            <a:r>
              <a:rPr lang="en-US" sz="1000" b="1" kern="1200" dirty="0" smtClean="0">
                <a:solidFill>
                  <a:schemeClr val="tx1"/>
                </a:solidFill>
                <a:effectLst/>
                <a:latin typeface="+mn-lt"/>
                <a:ea typeface="+mn-ea"/>
                <a:cs typeface="+mn-cs"/>
              </a:rPr>
              <a:t>Legal Blindness </a:t>
            </a:r>
          </a:p>
          <a:p>
            <a:r>
              <a:rPr lang="en-US" sz="1000" kern="1200" dirty="0" smtClean="0">
                <a:solidFill>
                  <a:schemeClr val="tx1"/>
                </a:solidFill>
                <a:effectLst/>
                <a:latin typeface="+mn-lt"/>
                <a:ea typeface="+mn-ea"/>
                <a:cs typeface="+mn-cs"/>
              </a:rPr>
              <a:t>Legal blindness is not a medical diagnosis, it is a level of vision loss that has been legally defined to determine eligibility for benefits. In the United States, this refers to a medically diagnosed central visual acuity of 20/200 or less in the better eye with the best possible correction, and/or a visual field of 20 degrees or less. Often, people who are diagnosed with legal blindness still have some usable vision.</a:t>
            </a:r>
          </a:p>
          <a:p>
            <a:r>
              <a:rPr lang="en-US" sz="1000" b="1" kern="1200" dirty="0" smtClean="0">
                <a:solidFill>
                  <a:schemeClr val="tx1"/>
                </a:solidFill>
                <a:effectLst/>
                <a:latin typeface="+mn-lt"/>
                <a:ea typeface="+mn-ea"/>
                <a:cs typeface="+mn-cs"/>
              </a:rPr>
              <a:t>Low Vision</a:t>
            </a:r>
          </a:p>
          <a:p>
            <a:r>
              <a:rPr lang="en-US" sz="1000" kern="1200" dirty="0" smtClean="0">
                <a:solidFill>
                  <a:schemeClr val="tx1"/>
                </a:solidFill>
                <a:effectLst/>
                <a:latin typeface="+mn-lt"/>
                <a:ea typeface="+mn-ea"/>
                <a:cs typeface="+mn-cs"/>
              </a:rPr>
              <a:t>A person with low vision is one who has impairment of visual functioning even after treatment and/or standard refractive correction, and has a visual acuity of less than 6/18 to light perception, or a visual field less than 10 degrees from the point of fixation, but who uses, or is potentially able to use, vision, compensatory visual strategies, low vision devices, and environmental modifications for the planning and/or execution of a task for which vision is essential.</a:t>
            </a:r>
          </a:p>
          <a:p>
            <a:r>
              <a:rPr lang="en-US" sz="1000" b="1" kern="1200" dirty="0" smtClean="0">
                <a:solidFill>
                  <a:schemeClr val="tx1"/>
                </a:solidFill>
                <a:effectLst/>
                <a:latin typeface="+mn-lt"/>
                <a:ea typeface="+mn-ea"/>
                <a:cs typeface="+mn-cs"/>
              </a:rPr>
              <a:t>Visual Disorders </a:t>
            </a:r>
          </a:p>
          <a:p>
            <a:r>
              <a:rPr lang="en-US" sz="1000" kern="1200" dirty="0" smtClean="0">
                <a:solidFill>
                  <a:schemeClr val="tx1"/>
                </a:solidFill>
                <a:effectLst/>
                <a:latin typeface="+mn-lt"/>
                <a:ea typeface="+mn-ea"/>
                <a:cs typeface="+mn-cs"/>
              </a:rPr>
              <a:t>Visual disorders are abnormalities of the eye, the optic nerve, the optic tracts, or the brain that may cause a loss of visual acuity or visual fields. A loss of visual acuity limits your ability to distinguish detail, read, or do fine work. A loss of visual fields limits your ability to perceive visual stimuli in the peripheral extent of vision.</a:t>
            </a:r>
          </a:p>
          <a:p>
            <a:r>
              <a:rPr lang="en-US" sz="1000" b="1" kern="1200" dirty="0" smtClean="0">
                <a:solidFill>
                  <a:schemeClr val="tx1"/>
                </a:solidFill>
                <a:effectLst/>
                <a:latin typeface="+mn-lt"/>
                <a:ea typeface="+mn-ea"/>
                <a:cs typeface="+mn-cs"/>
              </a:rPr>
              <a:t>Visual Impairment </a:t>
            </a:r>
          </a:p>
          <a:p>
            <a:r>
              <a:rPr lang="en-US" sz="1000" kern="1200" dirty="0" smtClean="0">
                <a:solidFill>
                  <a:schemeClr val="tx1"/>
                </a:solidFill>
                <a:effectLst/>
                <a:latin typeface="+mn-lt"/>
                <a:ea typeface="+mn-ea"/>
                <a:cs typeface="+mn-cs"/>
              </a:rPr>
              <a:t>Often defined as a best corrected visual acuity of worse than either 20/40 or 20/60. A term that encompasses both those who are blind and those with low vision. Additional factors influencing visual impairment might be contrast sensitivity, light sensitivity, glare sensitivity, and light/dark adaptation.</a:t>
            </a:r>
          </a:p>
          <a:p>
            <a:r>
              <a:rPr lang="en-US" sz="1000" b="1" kern="1200" dirty="0" smtClean="0">
                <a:solidFill>
                  <a:schemeClr val="tx1"/>
                </a:solidFill>
                <a:effectLst/>
                <a:latin typeface="+mn-lt"/>
                <a:ea typeface="+mn-ea"/>
                <a:cs typeface="+mn-cs"/>
              </a:rPr>
              <a:t>Vision loss </a:t>
            </a:r>
          </a:p>
          <a:p>
            <a:r>
              <a:rPr lang="en-US" sz="1000" kern="1200" dirty="0" smtClean="0">
                <a:solidFill>
                  <a:schemeClr val="tx1"/>
                </a:solidFill>
                <a:effectLst/>
                <a:latin typeface="+mn-lt"/>
                <a:ea typeface="+mn-ea"/>
                <a:cs typeface="+mn-cs"/>
              </a:rPr>
              <a:t>Refers to people who have trouble seeing, even when wearing glasses or contact lenses, as well as to people who are blind or unable to see at all.</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16</a:t>
            </a:fld>
            <a:endParaRPr lang="en-US" dirty="0"/>
          </a:p>
        </p:txBody>
      </p:sp>
    </p:spTree>
    <p:extLst>
      <p:ext uri="{BB962C8B-B14F-4D97-AF65-F5344CB8AC3E}">
        <p14:creationId xmlns:p14="http://schemas.microsoft.com/office/powerpoint/2010/main" val="363915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200" b="1" kern="1200" dirty="0" smtClean="0">
                <a:solidFill>
                  <a:schemeClr val="tx1"/>
                </a:solidFill>
                <a:effectLst/>
                <a:latin typeface="+mn-lt"/>
                <a:ea typeface="+mn-ea"/>
                <a:cs typeface="+mn-cs"/>
              </a:rPr>
              <a:t>Essential Tips / Etiquette</a:t>
            </a:r>
          </a:p>
          <a:p>
            <a:r>
              <a:rPr lang="en-US" sz="1200" kern="120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Always communicate any written information orally. </a:t>
            </a:r>
          </a:p>
          <a:p>
            <a:pPr lvl="0"/>
            <a:r>
              <a:rPr lang="en-US" sz="1100" kern="1200" dirty="0" smtClean="0">
                <a:solidFill>
                  <a:schemeClr val="tx1"/>
                </a:solidFill>
                <a:effectLst/>
                <a:latin typeface="+mn-lt"/>
                <a:ea typeface="+mn-ea"/>
                <a:cs typeface="+mn-cs"/>
              </a:rPr>
              <a:t>Most people who are blind or have low-vision are extremely self-sufficient. </a:t>
            </a:r>
          </a:p>
          <a:p>
            <a:pPr lvl="0"/>
            <a:r>
              <a:rPr lang="en-US" sz="1100" kern="1200" dirty="0" smtClean="0">
                <a:solidFill>
                  <a:schemeClr val="tx1"/>
                </a:solidFill>
                <a:effectLst/>
                <a:latin typeface="+mn-lt"/>
                <a:ea typeface="+mn-ea"/>
                <a:cs typeface="+mn-cs"/>
              </a:rPr>
              <a:t>Always communicate any changes or dangers in the environment. </a:t>
            </a:r>
          </a:p>
          <a:p>
            <a:pPr lvl="0"/>
            <a:r>
              <a:rPr lang="en-US" sz="1100" kern="1200" dirty="0" smtClean="0">
                <a:solidFill>
                  <a:schemeClr val="tx1"/>
                </a:solidFill>
                <a:effectLst/>
                <a:latin typeface="+mn-lt"/>
                <a:ea typeface="+mn-ea"/>
                <a:cs typeface="+mn-cs"/>
              </a:rPr>
              <a:t>Service animals should be transported with the person. </a:t>
            </a:r>
          </a:p>
          <a:p>
            <a:pPr lvl="0"/>
            <a:r>
              <a:rPr lang="en-US" sz="1100" kern="1200" dirty="0" smtClean="0">
                <a:solidFill>
                  <a:schemeClr val="tx1"/>
                </a:solidFill>
                <a:effectLst/>
                <a:latin typeface="+mn-lt"/>
                <a:ea typeface="+mn-ea"/>
                <a:cs typeface="+mn-cs"/>
              </a:rPr>
              <a:t>After having introduced yourself (and others) initially, re-identify yourself each time you approach a person who is blind or low vision. </a:t>
            </a:r>
          </a:p>
          <a:p>
            <a:pPr lvl="0"/>
            <a:r>
              <a:rPr lang="en-US" sz="1100" kern="1200" dirty="0" smtClean="0">
                <a:solidFill>
                  <a:schemeClr val="tx1"/>
                </a:solidFill>
                <a:effectLst/>
                <a:latin typeface="+mn-lt"/>
                <a:ea typeface="+mn-ea"/>
                <a:cs typeface="+mn-cs"/>
              </a:rPr>
              <a:t>If providing guiding assistance, allow the person to take you by the arm.</a:t>
            </a:r>
          </a:p>
          <a:p>
            <a:pPr lvl="0"/>
            <a:r>
              <a:rPr lang="en-US" sz="1100" kern="1200" dirty="0" smtClean="0">
                <a:solidFill>
                  <a:schemeClr val="tx1"/>
                </a:solidFill>
                <a:effectLst/>
                <a:latin typeface="+mn-lt"/>
                <a:ea typeface="+mn-ea"/>
                <a:cs typeface="+mn-cs"/>
              </a:rPr>
              <a:t>If the person has a guide dog, walk on the side opposite the dog. </a:t>
            </a:r>
          </a:p>
          <a:p>
            <a:pPr lvl="0"/>
            <a:r>
              <a:rPr lang="en-US" sz="1100" kern="1200" dirty="0" smtClean="0">
                <a:solidFill>
                  <a:schemeClr val="tx1"/>
                </a:solidFill>
                <a:effectLst/>
                <a:latin typeface="+mn-lt"/>
                <a:ea typeface="+mn-ea"/>
                <a:cs typeface="+mn-cs"/>
              </a:rPr>
              <a:t>Do not touch the person’s cane or guide dog. </a:t>
            </a:r>
          </a:p>
          <a:p>
            <a:pPr lvl="1"/>
            <a:r>
              <a:rPr lang="en-US" sz="1100" kern="1200" dirty="0" smtClean="0">
                <a:solidFill>
                  <a:schemeClr val="tx1"/>
                </a:solidFill>
                <a:effectLst/>
                <a:latin typeface="+mn-lt"/>
                <a:ea typeface="+mn-ea"/>
                <a:cs typeface="+mn-cs"/>
              </a:rPr>
              <a:t>The dog is working and needs to concentrate. </a:t>
            </a:r>
          </a:p>
          <a:p>
            <a:pPr lvl="1"/>
            <a:r>
              <a:rPr lang="en-US" sz="1100" kern="1200" dirty="0" smtClean="0">
                <a:solidFill>
                  <a:schemeClr val="tx1"/>
                </a:solidFill>
                <a:effectLst/>
                <a:latin typeface="+mn-lt"/>
                <a:ea typeface="+mn-ea"/>
                <a:cs typeface="+mn-cs"/>
              </a:rPr>
              <a:t>The cane is part of the person’s personal space. </a:t>
            </a:r>
          </a:p>
          <a:p>
            <a:pPr lvl="2"/>
            <a:r>
              <a:rPr lang="en-US" sz="1100" kern="1200" dirty="0" smtClean="0">
                <a:solidFill>
                  <a:schemeClr val="tx1"/>
                </a:solidFill>
                <a:effectLst/>
                <a:latin typeface="+mn-lt"/>
                <a:ea typeface="+mn-ea"/>
                <a:cs typeface="+mn-cs"/>
              </a:rPr>
              <a:t>If the person puts the cane down, do not move it. </a:t>
            </a:r>
          </a:p>
          <a:p>
            <a:pPr lvl="2"/>
            <a:r>
              <a:rPr lang="en-US" sz="1100" kern="1200" dirty="0" smtClean="0">
                <a:solidFill>
                  <a:schemeClr val="tx1"/>
                </a:solidFill>
                <a:effectLst/>
                <a:latin typeface="+mn-lt"/>
                <a:ea typeface="+mn-ea"/>
                <a:cs typeface="+mn-cs"/>
              </a:rPr>
              <a:t>Let him or her know if it’s in the way.</a:t>
            </a:r>
          </a:p>
          <a:p>
            <a:pPr lvl="0"/>
            <a:r>
              <a:rPr lang="en-US" sz="1100" kern="1200" dirty="0" smtClean="0">
                <a:solidFill>
                  <a:schemeClr val="tx1"/>
                </a:solidFill>
                <a:effectLst/>
                <a:latin typeface="+mn-lt"/>
                <a:ea typeface="+mn-ea"/>
                <a:cs typeface="+mn-cs"/>
              </a:rPr>
              <a:t>When guiding, be descriptive about obstructions.</a:t>
            </a:r>
          </a:p>
          <a:p>
            <a:pPr lvl="1"/>
            <a:r>
              <a:rPr lang="en-US" sz="1100" kern="1200" dirty="0" smtClean="0">
                <a:solidFill>
                  <a:schemeClr val="tx1"/>
                </a:solidFill>
                <a:effectLst/>
                <a:latin typeface="+mn-lt"/>
                <a:ea typeface="+mn-ea"/>
                <a:cs typeface="+mn-cs"/>
              </a:rPr>
              <a:t>Use directions such as down, right, or left. Be sure to mention stairs, doorways, narrow passages, ramps, etc. before you come to them. </a:t>
            </a:r>
          </a:p>
          <a:p>
            <a:pPr lvl="2"/>
            <a:r>
              <a:rPr lang="en-US" sz="1100" kern="1200" dirty="0" smtClean="0">
                <a:solidFill>
                  <a:schemeClr val="tx1"/>
                </a:solidFill>
                <a:effectLst/>
                <a:latin typeface="+mn-lt"/>
                <a:ea typeface="+mn-ea"/>
                <a:cs typeface="+mn-cs"/>
              </a:rPr>
              <a:t>“Go to your left.” </a:t>
            </a:r>
          </a:p>
          <a:p>
            <a:pPr lvl="2"/>
            <a:r>
              <a:rPr lang="en-US" sz="1100" kern="1200" dirty="0" smtClean="0">
                <a:solidFill>
                  <a:schemeClr val="tx1"/>
                </a:solidFill>
                <a:effectLst/>
                <a:latin typeface="+mn-lt"/>
                <a:ea typeface="+mn-ea"/>
                <a:cs typeface="+mn-cs"/>
              </a:rPr>
              <a:t>“There is a curb here, step up.” </a:t>
            </a:r>
          </a:p>
          <a:p>
            <a:pPr lvl="2"/>
            <a:r>
              <a:rPr lang="en-US" sz="1100" kern="1200" dirty="0" smtClean="0">
                <a:solidFill>
                  <a:schemeClr val="tx1"/>
                </a:solidFill>
                <a:effectLst/>
                <a:latin typeface="+mn-lt"/>
                <a:ea typeface="+mn-ea"/>
                <a:cs typeface="+mn-cs"/>
              </a:rPr>
              <a:t>“We are going to go down a flight of steps.” </a:t>
            </a:r>
          </a:p>
          <a:p>
            <a:pPr lvl="2"/>
            <a:r>
              <a:rPr lang="en-US" sz="1100" kern="1200" dirty="0" smtClean="0">
                <a:solidFill>
                  <a:schemeClr val="tx1"/>
                </a:solidFill>
                <a:effectLst/>
                <a:latin typeface="+mn-lt"/>
                <a:ea typeface="+mn-ea"/>
                <a:cs typeface="+mn-cs"/>
              </a:rPr>
              <a:t> “We are going through a doorway, a narrow passage, a ramp, etc.” </a:t>
            </a:r>
          </a:p>
          <a:p>
            <a:pPr lvl="0"/>
            <a:r>
              <a:rPr lang="en-US" sz="1100" kern="1200" dirty="0" smtClean="0">
                <a:solidFill>
                  <a:schemeClr val="tx1"/>
                </a:solidFill>
                <a:effectLst/>
                <a:latin typeface="+mn-lt"/>
                <a:ea typeface="+mn-ea"/>
                <a:cs typeface="+mn-cs"/>
              </a:rPr>
              <a:t>Tell the person if you are stepping away or leaving.</a:t>
            </a:r>
          </a:p>
          <a:p>
            <a:pPr lvl="0"/>
            <a:r>
              <a:rPr lang="en-US" sz="1100" kern="1200" dirty="0" smtClean="0">
                <a:solidFill>
                  <a:schemeClr val="tx1"/>
                </a:solidFill>
                <a:effectLst/>
                <a:latin typeface="+mn-lt"/>
                <a:ea typeface="+mn-ea"/>
                <a:cs typeface="+mn-cs"/>
              </a:rPr>
              <a:t>If you leave a person you have been guiding who is blind, leave the person by a wall or some other landmark. The center of a room can seem like “no man’s land.”</a:t>
            </a:r>
          </a:p>
          <a:p>
            <a:pPr lvl="0"/>
            <a:r>
              <a:rPr lang="en-US" sz="1100" kern="1200" dirty="0" smtClean="0">
                <a:solidFill>
                  <a:schemeClr val="tx1"/>
                </a:solidFill>
                <a:effectLst/>
                <a:latin typeface="+mn-lt"/>
                <a:ea typeface="+mn-ea"/>
                <a:cs typeface="+mn-cs"/>
              </a:rPr>
              <a:t>Make the person aware of any changed conditions, temporary barriers, remodeling.</a:t>
            </a:r>
          </a:p>
          <a:p>
            <a:pPr lvl="0"/>
            <a:r>
              <a:rPr lang="en-US" sz="1100" kern="1200" dirty="0" smtClean="0">
                <a:solidFill>
                  <a:schemeClr val="tx1"/>
                </a:solidFill>
                <a:effectLst/>
                <a:latin typeface="+mn-lt"/>
                <a:ea typeface="+mn-ea"/>
                <a:cs typeface="+mn-cs"/>
              </a:rPr>
              <a:t>If you move any furniture to get your ambulance gurney to the patient, make sure you return the furniture to its original location. People who have low/vison or blindness often rely on the familiarity of their environment to navigate. Any change in the environment may present tripping or fall hazards for them. </a:t>
            </a:r>
          </a:p>
          <a:p>
            <a:pPr lvl="0"/>
            <a:r>
              <a:rPr lang="en-US" sz="1100" kern="1200" dirty="0" smtClean="0">
                <a:solidFill>
                  <a:schemeClr val="tx1"/>
                </a:solidFill>
                <a:effectLst/>
                <a:latin typeface="+mn-lt"/>
                <a:ea typeface="+mn-ea"/>
                <a:cs typeface="+mn-cs"/>
              </a:rPr>
              <a:t>Always speak directly to the person, not to his or her escort. </a:t>
            </a:r>
          </a:p>
          <a:p>
            <a:pPr lvl="0"/>
            <a:r>
              <a:rPr lang="en-US" sz="1100" kern="1200" dirty="0" smtClean="0">
                <a:solidFill>
                  <a:schemeClr val="tx1"/>
                </a:solidFill>
                <a:effectLst/>
                <a:latin typeface="+mn-lt"/>
                <a:ea typeface="+mn-ea"/>
                <a:cs typeface="+mn-cs"/>
              </a:rPr>
              <a:t>Do not shout. The person is blind, not deaf. </a:t>
            </a:r>
          </a:p>
          <a:p>
            <a:pPr lvl="0"/>
            <a:r>
              <a:rPr lang="en-US" sz="1100" kern="1200" dirty="0" smtClean="0">
                <a:solidFill>
                  <a:schemeClr val="tx1"/>
                </a:solidFill>
                <a:effectLst/>
                <a:latin typeface="+mn-lt"/>
                <a:ea typeface="+mn-ea"/>
                <a:cs typeface="+mn-cs"/>
              </a:rPr>
              <a:t>It is OK to use words such as “see,” “look,” or “blind.” </a:t>
            </a:r>
          </a:p>
          <a:p>
            <a:pPr lvl="0"/>
            <a:r>
              <a:rPr lang="en-US" sz="1100" kern="1200" dirty="0" smtClean="0">
                <a:solidFill>
                  <a:schemeClr val="tx1"/>
                </a:solidFill>
                <a:effectLst/>
                <a:latin typeface="+mn-lt"/>
                <a:ea typeface="+mn-ea"/>
                <a:cs typeface="+mn-cs"/>
              </a:rPr>
              <a:t>It is OK to say, “See you later” or “See you tomorrow.”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17</a:t>
            </a:fld>
            <a:endParaRPr lang="en-US" dirty="0"/>
          </a:p>
        </p:txBody>
      </p:sp>
    </p:spTree>
    <p:extLst>
      <p:ext uri="{BB962C8B-B14F-4D97-AF65-F5344CB8AC3E}">
        <p14:creationId xmlns:p14="http://schemas.microsoft.com/office/powerpoint/2010/main" val="4176152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200" b="1" kern="1200" dirty="0" smtClean="0">
                <a:solidFill>
                  <a:schemeClr val="tx1"/>
                </a:solidFill>
                <a:effectLst/>
                <a:latin typeface="+mn-lt"/>
                <a:ea typeface="+mn-ea"/>
                <a:cs typeface="+mn-cs"/>
              </a:rPr>
              <a:t>Suggested Communication Techniques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Take any card or note that is provided to you, so that the person knows you have received the message. Then hand it back, unless instructed otherwise. A person who is blind might communicate using written messages or pre-recorded messages. These are used to convey essential information about their activities.</a:t>
            </a:r>
          </a:p>
          <a:p>
            <a:pPr lvl="0"/>
            <a:r>
              <a:rPr lang="en-US" sz="1200" kern="1200" dirty="0" smtClean="0">
                <a:solidFill>
                  <a:schemeClr val="tx1"/>
                </a:solidFill>
                <a:effectLst/>
                <a:latin typeface="+mn-lt"/>
                <a:ea typeface="+mn-ea"/>
                <a:cs typeface="+mn-cs"/>
              </a:rPr>
              <a:t>Establish eye contact if possible and appropriate. Ask people who are blind or have low-vision, “Where do you want me to stand?” Some people may need to bring you into their line of focus. He or she may want to take your hand or shoulder and move you where it's best to see you. Do not move after establishing visual range. Once he or she has you in the field of vision, stay in the same position until you have finished the communication exchange. </a:t>
            </a:r>
          </a:p>
          <a:p>
            <a:r>
              <a:rPr lang="en-US" sz="1200" b="1"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A09CC24-662D-407D-8F1E-119A1BDF287D}" type="slidenum">
              <a:rPr lang="en-US" smtClean="0"/>
              <a:t>18</a:t>
            </a:fld>
            <a:endParaRPr lang="en-US" dirty="0"/>
          </a:p>
        </p:txBody>
      </p:sp>
    </p:spTree>
    <p:extLst>
      <p:ext uri="{BB962C8B-B14F-4D97-AF65-F5344CB8AC3E}">
        <p14:creationId xmlns:p14="http://schemas.microsoft.com/office/powerpoint/2010/main" val="2674887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200" b="1" kern="1200" dirty="0" smtClean="0">
                <a:solidFill>
                  <a:schemeClr val="tx1"/>
                </a:solidFill>
                <a:effectLst/>
                <a:latin typeface="+mn-lt"/>
                <a:ea typeface="+mn-ea"/>
                <a:cs typeface="+mn-cs"/>
              </a:rPr>
              <a:t>Providing Assistance and Removing Barriers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EMS agencies should offer print materials in alternate formats (large print, Braille, electronic for screen reader users).</a:t>
            </a:r>
          </a:p>
          <a:p>
            <a:pPr lvl="0"/>
            <a:r>
              <a:rPr lang="en-US" sz="1200" kern="1200" dirty="0" smtClean="0">
                <a:solidFill>
                  <a:schemeClr val="tx1"/>
                </a:solidFill>
                <a:effectLst/>
                <a:latin typeface="+mn-lt"/>
                <a:ea typeface="+mn-ea"/>
                <a:cs typeface="+mn-cs"/>
              </a:rPr>
              <a:t>In the Deaf-Blind community, using your fingers to draw an “X” on the person’s back, or near his or her shoulder, is an indication that there is an emergency, and that he or she should trust and follow you. Note: This is used in the culturally Deaf-Blind community. People who may have vision and hearing loss but are not a part of the Deaf-Blind community will not understand this cue. (For the safety of the person, share this information only with other emergency responders.)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19</a:t>
            </a:fld>
            <a:endParaRPr lang="en-US" dirty="0"/>
          </a:p>
        </p:txBody>
      </p:sp>
    </p:spTree>
    <p:extLst>
      <p:ext uri="{BB962C8B-B14F-4D97-AF65-F5344CB8AC3E}">
        <p14:creationId xmlns:p14="http://schemas.microsoft.com/office/powerpoint/2010/main" val="369705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RCW </a:t>
            </a:r>
            <a:r>
              <a:rPr lang="en-US" sz="1200" b="1" i="0" u="none" strike="noStrike" kern="1200" dirty="0" smtClean="0">
                <a:solidFill>
                  <a:schemeClr val="tx1"/>
                </a:solidFill>
                <a:effectLst/>
                <a:latin typeface="+mn-lt"/>
                <a:ea typeface="+mn-ea"/>
                <a:cs typeface="+mn-cs"/>
                <a:hlinkClick r:id="rId3"/>
              </a:rPr>
              <a:t>43.70.490</a:t>
            </a:r>
            <a:endParaRPr lang="en-US" sz="1200" b="1"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program must include: </a:t>
            </a:r>
          </a:p>
          <a:p>
            <a:pPr lvl="0"/>
            <a:r>
              <a:rPr lang="en-US" sz="1200" kern="1200" dirty="0" smtClean="0">
                <a:solidFill>
                  <a:schemeClr val="tx1"/>
                </a:solidFill>
                <a:effectLst/>
                <a:latin typeface="+mn-lt"/>
                <a:ea typeface="+mn-ea"/>
                <a:cs typeface="+mn-cs"/>
              </a:rPr>
              <a:t>A checklist of disabilities;</a:t>
            </a:r>
          </a:p>
          <a:p>
            <a:pPr lvl="0"/>
            <a:r>
              <a:rPr lang="en-US" sz="1200" kern="1200" dirty="0" smtClean="0">
                <a:solidFill>
                  <a:schemeClr val="tx1"/>
                </a:solidFill>
                <a:effectLst/>
                <a:latin typeface="+mn-lt"/>
                <a:ea typeface="+mn-ea"/>
                <a:cs typeface="+mn-cs"/>
              </a:rPr>
              <a:t>Symptoms of such disabilities, and </a:t>
            </a:r>
          </a:p>
          <a:p>
            <a:pPr lvl="0"/>
            <a:r>
              <a:rPr lang="en-US" sz="1200" kern="1200" dirty="0" smtClean="0">
                <a:solidFill>
                  <a:schemeClr val="tx1"/>
                </a:solidFill>
                <a:effectLst/>
                <a:latin typeface="+mn-lt"/>
                <a:ea typeface="+mn-ea"/>
                <a:cs typeface="+mn-cs"/>
              </a:rPr>
              <a:t>Actions to take and not to take relevant to a particular disability.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Fire departments and emergency medical services agencies must ensure their employees are adequately trained and familiarized with techniques, procedures and protocols for best handling situations in which people with particular disabilities are present at the scene of an emergency. </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2</a:t>
            </a:fld>
            <a:endParaRPr lang="en-US" dirty="0"/>
          </a:p>
        </p:txBody>
      </p:sp>
    </p:spTree>
    <p:extLst>
      <p:ext uri="{BB962C8B-B14F-4D97-AF65-F5344CB8AC3E}">
        <p14:creationId xmlns:p14="http://schemas.microsoft.com/office/powerpoint/2010/main" val="351993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63437"/>
            <a:ext cx="6019800" cy="5304692"/>
          </a:xfrm>
        </p:spPr>
        <p:txBody>
          <a:bodyPr/>
          <a:lstStyle/>
          <a:p>
            <a:r>
              <a:rPr lang="en-US" sz="1050" b="1" kern="1200" dirty="0" smtClean="0">
                <a:solidFill>
                  <a:schemeClr val="tx1"/>
                </a:solidFill>
                <a:effectLst/>
                <a:latin typeface="+mn-lt"/>
                <a:ea typeface="+mn-ea"/>
                <a:cs typeface="+mn-cs"/>
              </a:rPr>
              <a:t>Deaf-Blindness </a:t>
            </a:r>
          </a:p>
          <a:p>
            <a:r>
              <a:rPr lang="en-US" sz="1050" kern="1200" dirty="0" smtClean="0">
                <a:solidFill>
                  <a:schemeClr val="tx1"/>
                </a:solidFill>
                <a:effectLst/>
                <a:latin typeface="+mn-lt"/>
                <a:ea typeface="+mn-ea"/>
                <a:cs typeface="+mn-cs"/>
              </a:rPr>
              <a:t>Described as a unique and isolating sensory disability resulting from a combination of both a hearing and vision loss or impairment that significantly affects communication, socialization, mobility and daily living.</a:t>
            </a:r>
          </a:p>
          <a:p>
            <a:r>
              <a:rPr lang="en-US" sz="1050" kern="1200" dirty="0" smtClean="0">
                <a:solidFill>
                  <a:schemeClr val="tx1"/>
                </a:solidFill>
                <a:effectLst/>
                <a:latin typeface="+mn-lt"/>
                <a:ea typeface="+mn-ea"/>
                <a:cs typeface="+mn-cs"/>
              </a:rPr>
              <a:t>The federal definition of deaf-blindness means concomitant hearing and visual impairments, the combination of which causes severe communication and other developmental and educational needs. </a:t>
            </a:r>
          </a:p>
          <a:p>
            <a:r>
              <a:rPr lang="en-US" sz="1050" b="1" kern="1200" dirty="0" smtClean="0">
                <a:solidFill>
                  <a:schemeClr val="tx1"/>
                </a:solidFill>
                <a:effectLst/>
                <a:latin typeface="+mn-lt"/>
                <a:ea typeface="+mn-ea"/>
                <a:cs typeface="+mn-cs"/>
              </a:rPr>
              <a:t>Congenital Deaf-Blindness</a:t>
            </a:r>
          </a:p>
          <a:p>
            <a:r>
              <a:rPr lang="en-US" sz="1050" kern="1200" dirty="0" smtClean="0">
                <a:solidFill>
                  <a:schemeClr val="tx1"/>
                </a:solidFill>
                <a:effectLst/>
                <a:latin typeface="+mn-lt"/>
                <a:ea typeface="+mn-ea"/>
                <a:cs typeface="+mn-cs"/>
              </a:rPr>
              <a:t>A term used if a person is born with a sight and hearing impairment or when the combined hearing and vision impairment occurs before spoken, signed or other visual forms of language and communication have developed. This may be due to infections during pregnancy, premature birth, birth trauma and rare genetic conditions.</a:t>
            </a:r>
          </a:p>
          <a:p>
            <a:r>
              <a:rPr lang="en-US" sz="1050" b="1" kern="1200" dirty="0" smtClean="0">
                <a:solidFill>
                  <a:schemeClr val="tx1"/>
                </a:solidFill>
                <a:effectLst/>
                <a:latin typeface="+mn-lt"/>
                <a:ea typeface="+mn-ea"/>
                <a:cs typeface="+mn-cs"/>
              </a:rPr>
              <a:t>Acquired Deaf-Blindness </a:t>
            </a:r>
          </a:p>
          <a:p>
            <a:r>
              <a:rPr lang="en-US" sz="1050" kern="1200" dirty="0" smtClean="0">
                <a:solidFill>
                  <a:schemeClr val="tx1"/>
                </a:solidFill>
                <a:effectLst/>
                <a:latin typeface="+mn-lt"/>
                <a:ea typeface="+mn-ea"/>
                <a:cs typeface="+mn-cs"/>
              </a:rPr>
              <a:t>A term used if a person experiences sight and hearing loss later in life. Anyone can become deafblind at any time through illness, accident or as a result of aging.</a:t>
            </a:r>
          </a:p>
          <a:p>
            <a:pPr lvl="0" fontAlgn="base"/>
            <a:r>
              <a:rPr lang="en-US" sz="1050" kern="1200" dirty="0" smtClean="0">
                <a:solidFill>
                  <a:schemeClr val="tx1"/>
                </a:solidFill>
                <a:effectLst/>
                <a:latin typeface="+mn-lt"/>
                <a:ea typeface="+mn-ea"/>
                <a:cs typeface="+mn-cs"/>
              </a:rPr>
              <a:t>People who are born Deaf or hard of hearing and later experience deteriorating sight. Usher syndrome, for example, causes deafness or hearing impairment at birth and vision impairment later in life.</a:t>
            </a:r>
          </a:p>
          <a:p>
            <a:pPr lvl="0" fontAlgn="base"/>
            <a:r>
              <a:rPr lang="en-US" sz="1050" kern="1200" dirty="0" smtClean="0">
                <a:solidFill>
                  <a:schemeClr val="tx1"/>
                </a:solidFill>
                <a:effectLst/>
                <a:latin typeface="+mn-lt"/>
                <a:ea typeface="+mn-ea"/>
                <a:cs typeface="+mn-cs"/>
              </a:rPr>
              <a:t>People who are born vision impaired or blind and go on to experience hearing loss at a later stage.</a:t>
            </a:r>
          </a:p>
          <a:p>
            <a:pPr lvl="0" fontAlgn="base"/>
            <a:r>
              <a:rPr lang="en-US" sz="1050" kern="1200" dirty="0" smtClean="0">
                <a:solidFill>
                  <a:schemeClr val="tx1"/>
                </a:solidFill>
                <a:effectLst/>
                <a:latin typeface="+mn-lt"/>
                <a:ea typeface="+mn-ea"/>
                <a:cs typeface="+mn-cs"/>
              </a:rPr>
              <a:t>People who are born with vision and hearing that deteriorates later in their life through accident, injury or disease; for significant numbers of people the aging process is a cause of dual sensory loss or deaf-blindness.</a:t>
            </a:r>
          </a:p>
          <a:p>
            <a:r>
              <a:rPr lang="en-US" sz="1050" b="1" kern="1200" dirty="0" smtClean="0">
                <a:solidFill>
                  <a:schemeClr val="tx1"/>
                </a:solidFill>
                <a:effectLst/>
                <a:latin typeface="+mn-lt"/>
                <a:ea typeface="+mn-ea"/>
                <a:cs typeface="+mn-cs"/>
              </a:rPr>
              <a:t>Person Who Is Deaf-Blind    </a:t>
            </a:r>
          </a:p>
          <a:p>
            <a:r>
              <a:rPr lang="en-US" sz="1050" kern="1200" dirty="0" smtClean="0">
                <a:solidFill>
                  <a:schemeClr val="tx1"/>
                </a:solidFill>
                <a:effectLst/>
                <a:latin typeface="+mn-lt"/>
                <a:ea typeface="+mn-ea"/>
                <a:cs typeface="+mn-cs"/>
              </a:rPr>
              <a:t>The term person who is deaf-blind means any person -</a:t>
            </a:r>
          </a:p>
          <a:p>
            <a:pPr lvl="0" fontAlgn="base"/>
            <a:r>
              <a:rPr lang="en-US" sz="1050" kern="1200" dirty="0" smtClean="0">
                <a:solidFill>
                  <a:schemeClr val="tx1"/>
                </a:solidFill>
                <a:effectLst/>
                <a:latin typeface="+mn-lt"/>
                <a:ea typeface="+mn-ea"/>
                <a:cs typeface="+mn-cs"/>
              </a:rPr>
              <a:t>who has a central visual acuity of 20/200 or less in the better eye with corrective lenses, or a field defect such that the peripheral diameter of visual field subtends an angular distance no greater than 20 degrees, or a progressive visual loss having a prognosis leading to one or both these conditions;</a:t>
            </a:r>
          </a:p>
          <a:p>
            <a:pPr lvl="0" fontAlgn="base"/>
            <a:r>
              <a:rPr lang="en-US" sz="1050" kern="1200" dirty="0" smtClean="0">
                <a:solidFill>
                  <a:schemeClr val="tx1"/>
                </a:solidFill>
                <a:effectLst/>
                <a:latin typeface="+mn-lt"/>
                <a:ea typeface="+mn-ea"/>
                <a:cs typeface="+mn-cs"/>
              </a:rPr>
              <a:t>who has a chronic hearing impairment so severe that most speech cannot be understood with optimum amplification, or a progressive hearing loss having a prognosis leading to this condition; and</a:t>
            </a:r>
          </a:p>
          <a:p>
            <a:pPr lvl="0" fontAlgn="base"/>
            <a:r>
              <a:rPr lang="en-US" sz="1050" kern="1200" dirty="0" smtClean="0">
                <a:solidFill>
                  <a:schemeClr val="tx1"/>
                </a:solidFill>
                <a:effectLst/>
                <a:latin typeface="+mn-lt"/>
                <a:ea typeface="+mn-ea"/>
                <a:cs typeface="+mn-cs"/>
              </a:rPr>
              <a:t>for whom the combination of impairments described above cause extreme difficulty in attaining independence in daily life activities, achieving psychosocial adjustment, or obtaining a vocation;</a:t>
            </a:r>
          </a:p>
          <a:p>
            <a:pPr lvl="0" fontAlgn="base"/>
            <a:r>
              <a:rPr lang="en-US" sz="1050" kern="1200" dirty="0" smtClean="0">
                <a:solidFill>
                  <a:schemeClr val="tx1"/>
                </a:solidFill>
                <a:effectLst/>
                <a:latin typeface="+mn-lt"/>
                <a:ea typeface="+mn-ea"/>
                <a:cs typeface="+mn-cs"/>
              </a:rPr>
              <a:t>who, despite the inability to be measured accurately for hearing and vision loss due to cognitive or behavioral constraints, or both, can be determined through functional and performance assessment to have severe hearing and visual disabilities that cause extreme difficulty in attaining independence in daily life activities, achieving psychosocial adjustment, or obtaining vocational objectives.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20</a:t>
            </a:fld>
            <a:endParaRPr lang="en-US" dirty="0"/>
          </a:p>
        </p:txBody>
      </p:sp>
    </p:spTree>
    <p:extLst>
      <p:ext uri="{BB962C8B-B14F-4D97-AF65-F5344CB8AC3E}">
        <p14:creationId xmlns:p14="http://schemas.microsoft.com/office/powerpoint/2010/main" val="42222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380893"/>
          </a:xfrm>
        </p:spPr>
        <p:txBody>
          <a:bodyPr/>
          <a:lstStyle/>
          <a:p>
            <a:pPr lvl="0"/>
            <a:r>
              <a:rPr lang="en-US" sz="1200" b="1" kern="1200" dirty="0" smtClean="0">
                <a:solidFill>
                  <a:schemeClr val="tx1"/>
                </a:solidFill>
                <a:effectLst/>
                <a:latin typeface="+mn-lt"/>
                <a:ea typeface="+mn-ea"/>
                <a:cs typeface="+mn-cs"/>
              </a:rPr>
              <a:t>Essential Tips / Etiquette</a:t>
            </a:r>
          </a:p>
          <a:p>
            <a:pPr lvl="0" fontAlgn="base"/>
            <a:r>
              <a:rPr lang="en-US" sz="1200" kern="1200" dirty="0" smtClean="0">
                <a:solidFill>
                  <a:schemeClr val="tx1"/>
                </a:solidFill>
                <a:effectLst/>
                <a:latin typeface="+mn-lt"/>
                <a:ea typeface="+mn-ea"/>
                <a:cs typeface="+mn-cs"/>
              </a:rPr>
              <a:t>People who are deaf-blind may not be immediately identifiable. Due to the etiology, degree, timing of onset and level of stability of the vision and hearing loss, it is impossible to determine a specific person’s visual acuity and/or auditory acuity. He or she may or may not use canes, service animals, hearing aids, and/or cochlear implants. All information from sections 2A and 2B are also relevant to this section because of individual differences in visual and/or auditory acuity.</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Deaf-Blind does not always mean totally deaf and blind. Most people may have some but very limited or poor vision. Some may be hard of hearing or profoundly deaf.</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Some deaf-blind people have enough vision to be able to see writing. </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If someone reaches for your hands (tactile sign) or your face/lips (Tadoma – tactile lip-reading) it may be an attempt to communicate.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Tadoma is a method of communicating with the blind and deaf whereby their hands are placed on the lips of the speaker. The person with dual-sensory loss feels out the shape of the words as you say them. This is similar to lip reading. Not all people who are deaf-blind can use Tadoma, and not everyone will be comfortable with another person placing a hand on their mouth.</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If a person attempts to lead you to something or reach for something it may be an attempt to demonstrate something as a means of communication. </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Exploring objects should be done in a "nondirective" way, allowing the person who is deafblind to have control.</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People who are deaf-blind will often need touch in order for them to be sure their partner shares their focus of attention.</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21</a:t>
            </a:fld>
            <a:endParaRPr lang="en-US" dirty="0"/>
          </a:p>
        </p:txBody>
      </p:sp>
    </p:spTree>
    <p:extLst>
      <p:ext uri="{BB962C8B-B14F-4D97-AF65-F5344CB8AC3E}">
        <p14:creationId xmlns:p14="http://schemas.microsoft.com/office/powerpoint/2010/main" val="1989780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000" b="1" kern="1200" dirty="0" smtClean="0">
                <a:solidFill>
                  <a:schemeClr val="tx1"/>
                </a:solidFill>
                <a:effectLst/>
                <a:latin typeface="+mn-lt"/>
                <a:ea typeface="+mn-ea"/>
                <a:cs typeface="+mn-cs"/>
              </a:rPr>
              <a:t>Suggested Communication Techniques</a:t>
            </a:r>
          </a:p>
          <a:p>
            <a:r>
              <a:rPr lang="en-US" sz="1000" kern="1200" dirty="0" smtClean="0">
                <a:solidFill>
                  <a:schemeClr val="tx1"/>
                </a:solidFill>
                <a:effectLst/>
                <a:latin typeface="+mn-lt"/>
                <a:ea typeface="+mn-ea"/>
                <a:cs typeface="+mn-cs"/>
              </a:rPr>
              <a:t>All information from sections 2A and 2B are also relevant to this section because of individual differences in visual and/or auditory acuity.</a:t>
            </a:r>
          </a:p>
          <a:p>
            <a:r>
              <a:rPr lang="en-US" sz="1000" kern="1200" dirty="0" smtClean="0">
                <a:solidFill>
                  <a:schemeClr val="tx1"/>
                </a:solidFill>
                <a:effectLst/>
                <a:latin typeface="+mn-lt"/>
                <a:ea typeface="+mn-ea"/>
                <a:cs typeface="+mn-cs"/>
              </a:rPr>
              <a:t>Look for a communication partner (not the same as an interpreter). </a:t>
            </a:r>
          </a:p>
          <a:p>
            <a:pPr defTabSz="234950"/>
            <a:r>
              <a:rPr lang="en-US" sz="1000" kern="1200" dirty="0" smtClean="0">
                <a:solidFill>
                  <a:schemeClr val="tx1"/>
                </a:solidFill>
                <a:effectLst/>
                <a:latin typeface="+mn-lt"/>
                <a:ea typeface="+mn-ea"/>
                <a:cs typeface="+mn-cs"/>
              </a:rPr>
              <a:t>	In some cases, people with dual-sensory loss are accompanied by a partner trained to facilitate communication 	for the deaf-blind and they will have developed rapport with each other. </a:t>
            </a:r>
          </a:p>
          <a:p>
            <a:r>
              <a:rPr lang="en-US" sz="1000" kern="1200" dirty="0" smtClean="0">
                <a:solidFill>
                  <a:schemeClr val="tx1"/>
                </a:solidFill>
                <a:effectLst/>
                <a:latin typeface="+mn-lt"/>
                <a:ea typeface="+mn-ea"/>
                <a:cs typeface="+mn-cs"/>
              </a:rPr>
              <a:t>A variety of ways exist to speak to a deaf-blind person. The method of choice depends on the level of impairment of each sense. A deaf-blind person may not be profoundly deaf or completely blind. </a:t>
            </a:r>
          </a:p>
          <a:p>
            <a:pPr defTabSz="234950"/>
            <a:r>
              <a:rPr lang="en-US" sz="1000" kern="1200" dirty="0" smtClean="0">
                <a:solidFill>
                  <a:schemeClr val="tx1"/>
                </a:solidFill>
                <a:effectLst/>
                <a:latin typeface="+mn-lt"/>
                <a:ea typeface="+mn-ea"/>
                <a:cs typeface="+mn-cs"/>
              </a:rPr>
              <a:t>	Many deaf-blind people can use sign language if they have some vision.</a:t>
            </a:r>
          </a:p>
          <a:p>
            <a:pPr defTabSz="234950"/>
            <a:r>
              <a:rPr lang="en-US" sz="1000" dirty="0"/>
              <a:t>	</a:t>
            </a:r>
            <a:r>
              <a:rPr lang="en-US" sz="1000" kern="1200" dirty="0" smtClean="0">
                <a:solidFill>
                  <a:schemeClr val="tx1"/>
                </a:solidFill>
                <a:effectLst/>
                <a:latin typeface="+mn-lt"/>
                <a:ea typeface="+mn-ea"/>
                <a:cs typeface="+mn-cs"/>
              </a:rPr>
              <a:t>The most common way for a profoundly deaf-blind person to communicate is using tactile sign language or the 	deaf-blind manual alphabet. Both methods rely on hand contact to communicate. If you are not certain you can 	be accurate with tactile sign language, do not use this method.</a:t>
            </a:r>
          </a:p>
          <a:p>
            <a:pPr defTabSz="234950"/>
            <a:r>
              <a:rPr lang="en-US" sz="1000" dirty="0"/>
              <a:t>	</a:t>
            </a:r>
            <a:r>
              <a:rPr lang="en-US" sz="1000" kern="1200" dirty="0" smtClean="0">
                <a:solidFill>
                  <a:schemeClr val="tx1"/>
                </a:solidFill>
                <a:effectLst/>
                <a:latin typeface="+mn-lt"/>
                <a:ea typeface="+mn-ea"/>
                <a:cs typeface="+mn-cs"/>
              </a:rPr>
              <a:t>Some people know the tactile finger-spelling signs.  If you choose to use finger spelling, place your hand under </a:t>
            </a:r>
            <a:r>
              <a:rPr lang="en-US" sz="1000" dirty="0">
                <a:effectLst/>
              </a:rPr>
              <a:t>	</a:t>
            </a:r>
            <a:r>
              <a:rPr lang="en-US" sz="1000" kern="1200" dirty="0" smtClean="0">
                <a:solidFill>
                  <a:schemeClr val="tx1"/>
                </a:solidFill>
                <a:effectLst/>
                <a:latin typeface="+mn-lt"/>
                <a:ea typeface="+mn-ea"/>
                <a:cs typeface="+mn-cs"/>
              </a:rPr>
              <a:t>theirs and form the letters individually in the palm of the hand. The person will likely guide your hand into the 	correct position. </a:t>
            </a:r>
          </a:p>
          <a:p>
            <a:pPr defTabSz="234950"/>
            <a:r>
              <a:rPr lang="en-US" sz="1000" kern="1200" dirty="0" smtClean="0">
                <a:solidFill>
                  <a:schemeClr val="tx1"/>
                </a:solidFill>
                <a:effectLst/>
                <a:latin typeface="+mn-lt"/>
                <a:ea typeface="+mn-ea"/>
                <a:cs typeface="+mn-cs"/>
              </a:rPr>
              <a:t>	For people who do not know sign language or finger spelling, it is possible to use the Print On Palm (POP) 	method, by using your index finger to trace the letters on a blind and deaf person's palm. The person may also 	choose this method to respond to you. 	Do not use acronyms. Use short phrases or single words.</a:t>
            </a:r>
          </a:p>
          <a:p>
            <a:r>
              <a:rPr lang="en-US" sz="1000" kern="1200" dirty="0" smtClean="0">
                <a:solidFill>
                  <a:schemeClr val="tx1"/>
                </a:solidFill>
                <a:effectLst/>
                <a:latin typeface="+mn-lt"/>
                <a:ea typeface="+mn-ea"/>
                <a:cs typeface="+mn-cs"/>
              </a:rPr>
              <a:t>To get a Deaf-Blind person’s attention, gently touch on shoulder, arm or hand. </a:t>
            </a:r>
          </a:p>
          <a:p>
            <a:pPr>
              <a:tabLst>
                <a:tab pos="234950" algn="l"/>
              </a:tabLst>
            </a:pPr>
            <a:r>
              <a:rPr lang="en-US" sz="1000" kern="1200" dirty="0" smtClean="0">
                <a:solidFill>
                  <a:schemeClr val="tx1"/>
                </a:solidFill>
                <a:effectLst/>
                <a:latin typeface="+mn-lt"/>
                <a:ea typeface="+mn-ea"/>
                <a:cs typeface="+mn-cs"/>
              </a:rPr>
              <a:t>	Give the deaf-blind person time to find where you are. Letting the person put their hand on yours may help. 	Waving hands may not help because he or she may not be able to see you. People may or may not respond to 	voice depending on the level of hearing loss. </a:t>
            </a:r>
          </a:p>
          <a:p>
            <a:r>
              <a:rPr lang="en-US" sz="1000" kern="1200" dirty="0" smtClean="0">
                <a:solidFill>
                  <a:schemeClr val="tx1"/>
                </a:solidFill>
                <a:effectLst/>
                <a:latin typeface="+mn-lt"/>
                <a:ea typeface="+mn-ea"/>
                <a:cs typeface="+mn-cs"/>
              </a:rPr>
              <a:t>Identify yourself every time. A deaf-blind person’s vision may be bad enough that he or she can’t see who you are easily nor read your name tag.   Their hearing loss may prevent them from recognizing you by voice or spoken name. Print your name and role (“Judy – EMT”) in thick marker on a card to show him or her. </a:t>
            </a:r>
          </a:p>
          <a:p>
            <a:r>
              <a:rPr lang="en-US" sz="1000" kern="1200" dirty="0" smtClean="0">
                <a:solidFill>
                  <a:schemeClr val="tx1"/>
                </a:solidFill>
                <a:effectLst/>
                <a:latin typeface="+mn-lt"/>
                <a:ea typeface="+mn-ea"/>
                <a:cs typeface="+mn-cs"/>
              </a:rPr>
              <a:t>Always directly inform the deaf-blind person of your arrival and leaving. Do not assume that he or she knows you are there or not. </a:t>
            </a:r>
          </a:p>
          <a:p>
            <a:r>
              <a:rPr lang="en-US" sz="1000" kern="1200" dirty="0" smtClean="0">
                <a:solidFill>
                  <a:schemeClr val="tx1"/>
                </a:solidFill>
                <a:effectLst/>
                <a:latin typeface="+mn-lt"/>
                <a:ea typeface="+mn-ea"/>
                <a:cs typeface="+mn-cs"/>
              </a:rPr>
              <a:t>If a deaf-blind person has some sight, positioning is key. Do not stand in front of a light source or window as he or she will not be able to see your face due to backlighting. Position yourself where light falls on you and not in their eyes. Also, if he or she is sitting or lying in a bed, sit at the same level so he or she does not have to look up to see you while communicating.  </a:t>
            </a:r>
          </a:p>
          <a:p>
            <a:r>
              <a:rPr lang="en-US" sz="1000" kern="1200" dirty="0" smtClean="0">
                <a:solidFill>
                  <a:schemeClr val="tx1"/>
                </a:solidFill>
                <a:effectLst/>
                <a:latin typeface="+mn-lt"/>
                <a:ea typeface="+mn-ea"/>
                <a:cs typeface="+mn-cs"/>
              </a:rPr>
              <a:t>Inform the deaf-blind person before you begin to do anything with or to them. For example, do not move them or grab their arm without first explaining what you are doing and why.</a:t>
            </a:r>
          </a:p>
          <a:p>
            <a:r>
              <a:rPr lang="en-US" sz="1000" kern="1200" dirty="0" smtClean="0">
                <a:solidFill>
                  <a:schemeClr val="tx1"/>
                </a:solidFill>
                <a:effectLst/>
                <a:latin typeface="+mn-lt"/>
                <a:ea typeface="+mn-ea"/>
                <a:cs typeface="+mn-cs"/>
              </a:rPr>
              <a:t>For brief communications, write brief to-the-point notes in thick marker (keep marker and pad of paper available). Note: Most deaf-blind people cannot read a ballpoint pen mark. Use a “20/20” pen, magic marker or Sharpie. Felt tip pens may work with some vision loss. High contrast colors work best (example: black letters on white background).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22</a:t>
            </a:fld>
            <a:endParaRPr lang="en-US" dirty="0"/>
          </a:p>
        </p:txBody>
      </p:sp>
    </p:spTree>
    <p:extLst>
      <p:ext uri="{BB962C8B-B14F-4D97-AF65-F5344CB8AC3E}">
        <p14:creationId xmlns:p14="http://schemas.microsoft.com/office/powerpoint/2010/main" val="2050647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380893"/>
          </a:xfrm>
        </p:spPr>
        <p:txBody>
          <a:bodyPr/>
          <a:lstStyle/>
          <a:p>
            <a:pPr lvl="0"/>
            <a:r>
              <a:rPr lang="en-US" sz="1200" b="1" kern="1200" dirty="0" smtClean="0">
                <a:solidFill>
                  <a:schemeClr val="tx1"/>
                </a:solidFill>
                <a:effectLst/>
                <a:latin typeface="+mn-lt"/>
                <a:ea typeface="+mn-ea"/>
                <a:cs typeface="+mn-cs"/>
              </a:rPr>
              <a:t>Providing Assistance and Removing Barriers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Check frequently for understanding. </a:t>
            </a:r>
          </a:p>
          <a:p>
            <a:pPr lvl="0"/>
            <a:r>
              <a:rPr lang="en-US" sz="1200" kern="1200" dirty="0" smtClean="0">
                <a:solidFill>
                  <a:schemeClr val="tx1"/>
                </a:solidFill>
                <a:effectLst/>
                <a:latin typeface="+mn-lt"/>
                <a:ea typeface="+mn-ea"/>
                <a:cs typeface="+mn-cs"/>
              </a:rPr>
              <a:t>If an emergency happens and you must exit with the deaf-blind person quickly, draw “X” on the deaf-blind person’s back with your finger and lead him or her out by the arm. “X on the back” is a universal deaf-blind sign for emergency. (If back is not available, draw X in their palm.) Note: This is used in the culturally Deaf-Blind community. People who may have vision and hearing loss but are not a part of the Deaf-Blind community will not understand this cue. (For the safety of the person, share this information only with other emergency responders.) </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23</a:t>
            </a:fld>
            <a:endParaRPr lang="en-US" dirty="0"/>
          </a:p>
        </p:txBody>
      </p:sp>
    </p:spTree>
    <p:extLst>
      <p:ext uri="{BB962C8B-B14F-4D97-AF65-F5344CB8AC3E}">
        <p14:creationId xmlns:p14="http://schemas.microsoft.com/office/powerpoint/2010/main" val="2806976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152400"/>
            <a:ext cx="4572000" cy="3429000"/>
          </a:xfrm>
        </p:spPr>
      </p:sp>
      <p:sp>
        <p:nvSpPr>
          <p:cNvPr id="3" name="Notes Placeholder 2"/>
          <p:cNvSpPr>
            <a:spLocks noGrp="1"/>
          </p:cNvSpPr>
          <p:nvPr>
            <p:ph type="body" idx="1"/>
          </p:nvPr>
        </p:nvSpPr>
        <p:spPr>
          <a:xfrm>
            <a:off x="457200" y="3657600"/>
            <a:ext cx="6172200" cy="5181600"/>
          </a:xfrm>
        </p:spPr>
        <p:txBody>
          <a:bodyPr/>
          <a:lstStyle/>
          <a:p>
            <a:r>
              <a:rPr lang="en-US" sz="900" b="1" dirty="0" smtClean="0"/>
              <a:t>Definition</a:t>
            </a:r>
            <a:r>
              <a:rPr lang="en-US" sz="900" dirty="0" smtClean="0"/>
              <a:t> - People with cognitive/mental health issues may have sensitivities of varied abilities or inabilities to cope with common emergency scene conditions (sirens, flashing lights, lots of noise, confusion, numbers of people rushing around, etc.). People who have cognitive/mental health issues are not always easy to identify, and in many cases do not identify themselves as such. You may not be able to tell if people have cognitive/mental health issues until you are interacting and communicating with them. </a:t>
            </a:r>
          </a:p>
          <a:p>
            <a:r>
              <a:rPr lang="en-US" sz="900" dirty="0" smtClean="0"/>
              <a:t>Some cognitive/mental health conditions can be misinterpreted. </a:t>
            </a:r>
          </a:p>
          <a:p>
            <a:r>
              <a:rPr lang="en-US" sz="900" dirty="0" smtClean="0"/>
              <a:t>•Examples of possible conditions that may be easily misinterpreted will be listed in specific sections that follow. </a:t>
            </a:r>
          </a:p>
          <a:p>
            <a:r>
              <a:rPr lang="en-US" sz="900" dirty="0" smtClean="0"/>
              <a:t>O For example, someone might mistake cerebral palsy for drunkenness. 	</a:t>
            </a:r>
          </a:p>
          <a:p>
            <a:r>
              <a:rPr lang="en-US" sz="900" dirty="0" smtClean="0"/>
              <a:t>Military service members, veterans, and other people may have cognitive/mental health conditions due to traumatic brain injuries (TBI) or post-traumatic stress disorder (PTSD).</a:t>
            </a:r>
          </a:p>
          <a:p>
            <a:r>
              <a:rPr lang="en-US" sz="900" b="1" dirty="0" smtClean="0"/>
              <a:t>General Awareness</a:t>
            </a:r>
          </a:p>
          <a:p>
            <a:r>
              <a:rPr lang="en-US" sz="900" u="sng" dirty="0" smtClean="0"/>
              <a:t>People with cognitive/mental health issues may have: </a:t>
            </a:r>
          </a:p>
          <a:p>
            <a:r>
              <a:rPr lang="en-US" sz="900" dirty="0" smtClean="0"/>
              <a:t>•short attention spans and the need to take more time to comprehend. </a:t>
            </a:r>
          </a:p>
          <a:p>
            <a:r>
              <a:rPr lang="en-US" sz="900" dirty="0" smtClean="0"/>
              <a:t>•difficulty reasoning and solving problems.</a:t>
            </a:r>
          </a:p>
          <a:p>
            <a:r>
              <a:rPr lang="en-US" sz="900" dirty="0" smtClean="0"/>
              <a:t>•difficulty remembering things, planning or organizing.</a:t>
            </a:r>
          </a:p>
          <a:p>
            <a:r>
              <a:rPr lang="en-US" sz="900" dirty="0" smtClean="0"/>
              <a:t>•pressured, halted or broken speech patterns. </a:t>
            </a:r>
          </a:p>
          <a:p>
            <a:r>
              <a:rPr lang="en-US" sz="900" dirty="0" smtClean="0"/>
              <a:t>•augmentative and alternative communication (AAC) devices.</a:t>
            </a:r>
          </a:p>
          <a:p>
            <a:r>
              <a:rPr lang="en-US" sz="900" dirty="0" smtClean="0"/>
              <a:t>•difficulty with coordination and motor functions.</a:t>
            </a:r>
          </a:p>
          <a:p>
            <a:r>
              <a:rPr lang="en-US" sz="900" dirty="0" smtClean="0"/>
              <a:t>•irrelevant dialogue.</a:t>
            </a:r>
          </a:p>
          <a:p>
            <a:r>
              <a:rPr lang="en-US" sz="900" dirty="0" smtClean="0"/>
              <a:t>•involuntary, non-aggressive or non-directed cursing. </a:t>
            </a:r>
          </a:p>
          <a:p>
            <a:r>
              <a:rPr lang="en-US" sz="900" dirty="0" smtClean="0"/>
              <a:t>•unusual behavior or inappropriate responses (verbal or non-verbal) Example: a building is on fire and the person is talking about the weather.</a:t>
            </a:r>
          </a:p>
          <a:p>
            <a:r>
              <a:rPr lang="en-US" sz="900" dirty="0" smtClean="0"/>
              <a:t>•inappropriate emotions or over-sensitivity.</a:t>
            </a:r>
          </a:p>
          <a:p>
            <a:r>
              <a:rPr lang="en-US" sz="900" u="sng" dirty="0" smtClean="0"/>
              <a:t>People with cognitive/mental health issues may not have: </a:t>
            </a:r>
          </a:p>
          <a:p>
            <a:r>
              <a:rPr lang="en-US" sz="900" dirty="0" smtClean="0"/>
              <a:t>•the ability to read. </a:t>
            </a:r>
          </a:p>
          <a:p>
            <a:r>
              <a:rPr lang="en-US" sz="900" dirty="0" smtClean="0"/>
              <a:t>•the ability to speak and make their needs known.</a:t>
            </a:r>
          </a:p>
          <a:p>
            <a:r>
              <a:rPr lang="en-US" sz="900" u="sng" dirty="0" smtClean="0"/>
              <a:t>People with cognitive/mental health issues may show signs of stress and/or confusion in their non-verbal body language, such as:</a:t>
            </a:r>
          </a:p>
          <a:p>
            <a:r>
              <a:rPr lang="en-US" sz="900" dirty="0" smtClean="0"/>
              <a:t>• confused facial expressions.                                           	•  physical withdrawal from communication.</a:t>
            </a:r>
          </a:p>
          <a:p>
            <a:r>
              <a:rPr lang="en-US" sz="900" dirty="0" smtClean="0"/>
              <a:t>• rubbing hands together, rocking.		• anxiety.</a:t>
            </a:r>
          </a:p>
          <a:p>
            <a:r>
              <a:rPr lang="en-US" sz="900" dirty="0" smtClean="0"/>
              <a:t>• overly friendly.			•  indifference. </a:t>
            </a:r>
          </a:p>
          <a:p>
            <a:r>
              <a:rPr lang="en-US" sz="900" dirty="0" smtClean="0"/>
              <a:t>• facial flat affect (absence of facial expressions). 	•  agitation.</a:t>
            </a:r>
          </a:p>
          <a:p>
            <a:r>
              <a:rPr lang="en-US" sz="900" dirty="0" smtClean="0"/>
              <a:t>• personality changes, paranoia or hallucinations. 	•  avoidance of eye contact or touch.</a:t>
            </a:r>
          </a:p>
          <a:p>
            <a:r>
              <a:rPr lang="en-US" sz="900" dirty="0" smtClean="0"/>
              <a:t>• sudden, repetitive movements or sounds that can be difficult to control (involuntary tics). </a:t>
            </a:r>
          </a:p>
          <a:p>
            <a:r>
              <a:rPr lang="en-US" sz="900" dirty="0" smtClean="0"/>
              <a:t>• obsessive repetition of a particular action, word or phrase.</a:t>
            </a:r>
          </a:p>
          <a:p>
            <a:r>
              <a:rPr lang="en-US" sz="900" dirty="0" smtClean="0"/>
              <a:t>• bewilderment indicated by the person not seeming to understand anything that is happening.</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24</a:t>
            </a:fld>
            <a:endParaRPr lang="en-US" dirty="0"/>
          </a:p>
        </p:txBody>
      </p:sp>
    </p:spTree>
    <p:extLst>
      <p:ext uri="{BB962C8B-B14F-4D97-AF65-F5344CB8AC3E}">
        <p14:creationId xmlns:p14="http://schemas.microsoft.com/office/powerpoint/2010/main" val="1650033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685800" y="3733799"/>
            <a:ext cx="5715000" cy="4951413"/>
          </a:xfrm>
        </p:spPr>
        <p:txBody>
          <a:bodyPr/>
          <a:lstStyle/>
          <a:p>
            <a:r>
              <a:rPr lang="en-US" b="1" dirty="0" smtClean="0"/>
              <a:t>General Etiquette</a:t>
            </a:r>
          </a:p>
          <a:p>
            <a:pPr lvl="0"/>
            <a:r>
              <a:rPr lang="en-US" sz="1200" kern="1200" dirty="0" smtClean="0">
                <a:solidFill>
                  <a:schemeClr val="tx1"/>
                </a:solidFill>
                <a:effectLst/>
                <a:latin typeface="+mn-lt"/>
                <a:ea typeface="+mn-ea"/>
                <a:cs typeface="+mn-cs"/>
              </a:rPr>
              <a:t>Do not shine flashlight in face/eyes (use of penlights for diagnostic information is acceptable).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Point to any objects as you speak about them.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pictures or objects to illustrate your words.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Demonstrate what you mean.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Showing someone can be more effective than telling.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Allow the person to complete his or her sentence or reply.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not assume the person is unintelligent.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Finishing his or her sentence or reply will only frustrate the person and serve to “highlight” the condition.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Avoid interrupting people who might be disoriented or rambling.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empathetic toward the person.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 that you have heard him or her and care about what he or she has told you.</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Be reassuring.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Rephrase or restate if the person does not understand.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Sometimes only one word is causing the confusion.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person is delusional, just let him or her know you are there to help.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Remove a person with cognitive/mental health conditions from confusion and reduce distractions.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Example: lower volume of radio, use flashing-lights on vehicle only when necessary. </a:t>
            </a:r>
            <a:endParaRPr lang="en-US" sz="1100" kern="1200" dirty="0" smtClean="0">
              <a:solidFill>
                <a:schemeClr val="tx1"/>
              </a:solidFill>
              <a:effectLst/>
              <a:latin typeface="+mn-lt"/>
              <a:ea typeface="+mn-ea"/>
              <a:cs typeface="+mn-cs"/>
            </a:endParaRPr>
          </a:p>
          <a:p>
            <a:pPr marL="457200"/>
            <a:r>
              <a:rPr lang="en-US" sz="1200" kern="1200" dirty="0" smtClean="0">
                <a:solidFill>
                  <a:schemeClr val="tx1"/>
                </a:solidFill>
                <a:effectLst/>
                <a:latin typeface="+mn-lt"/>
                <a:ea typeface="+mn-ea"/>
                <a:cs typeface="+mn-cs"/>
              </a:rPr>
              <a:t>Consider noise-cancelling devices if available (headphones) for the person with great sensitivities or confusion. Ask the person if he or she is willing to put them on. Explain what you are doing.</a:t>
            </a:r>
            <a:r>
              <a:rPr lang="en-US" sz="11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25</a:t>
            </a:fld>
            <a:endParaRPr lang="en-US" dirty="0"/>
          </a:p>
        </p:txBody>
      </p:sp>
    </p:spTree>
    <p:extLst>
      <p:ext uri="{BB962C8B-B14F-4D97-AF65-F5344CB8AC3E}">
        <p14:creationId xmlns:p14="http://schemas.microsoft.com/office/powerpoint/2010/main" val="206250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17496692"/>
          </a:xfrm>
        </p:spPr>
        <p:txBody>
          <a:bodyPr/>
          <a:lstStyle/>
          <a:p>
            <a:r>
              <a:rPr lang="en-US" sz="1200" kern="1200" dirty="0" smtClean="0">
                <a:solidFill>
                  <a:schemeClr val="tx1"/>
                </a:solidFill>
                <a:effectLst/>
                <a:latin typeface="+mn-lt"/>
                <a:ea typeface="+mn-ea"/>
                <a:cs typeface="+mn-cs"/>
              </a:rPr>
              <a:t>Mental Illness </a:t>
            </a:r>
          </a:p>
          <a:p>
            <a:r>
              <a:rPr lang="en-US" sz="1200" kern="1200" dirty="0" smtClean="0">
                <a:solidFill>
                  <a:schemeClr val="tx1"/>
                </a:solidFill>
                <a:effectLst/>
                <a:latin typeface="+mn-lt"/>
                <a:ea typeface="+mn-ea"/>
                <a:cs typeface="+mn-cs"/>
              </a:rPr>
              <a:t>A term that describes a broad range of mental and emotional conditions. Mental illness also refers to one portion of the broader ADA term mental impairment, and is different from other covered mental impairments such as mental retardation, organic brain damage, and learning disabilities. </a:t>
            </a:r>
          </a:p>
          <a:p>
            <a:r>
              <a:rPr lang="en-US" sz="1200" b="1" kern="1200" dirty="0" smtClean="0">
                <a:solidFill>
                  <a:schemeClr val="tx1"/>
                </a:solidFill>
                <a:effectLst/>
                <a:latin typeface="+mn-lt"/>
                <a:ea typeface="+mn-ea"/>
                <a:cs typeface="+mn-cs"/>
              </a:rPr>
              <a:t>Psychiatric Disability </a:t>
            </a:r>
          </a:p>
          <a:p>
            <a:r>
              <a:rPr lang="en-US" sz="1200" kern="1200" dirty="0" smtClean="0">
                <a:solidFill>
                  <a:schemeClr val="tx1"/>
                </a:solidFill>
                <a:effectLst/>
                <a:latin typeface="+mn-lt"/>
                <a:ea typeface="+mn-ea"/>
                <a:cs typeface="+mn-cs"/>
              </a:rPr>
              <a:t>Used when mental illness significantly interferes with the performance of major life activities, such as learning, working, and communicating, among others.</a:t>
            </a:r>
          </a:p>
          <a:p>
            <a:r>
              <a:rPr lang="en-US" sz="1200" kern="1200" dirty="0" smtClean="0">
                <a:solidFill>
                  <a:schemeClr val="tx1"/>
                </a:solidFill>
                <a:effectLst/>
                <a:latin typeface="+mn-lt"/>
                <a:ea typeface="+mn-ea"/>
                <a:cs typeface="+mn-cs"/>
              </a:rPr>
              <a:t>Someone can experience a mental illness over many years. The type, intensity, and duration of symptoms vary from person to person. They come and go and do not always follow a regular pattern, making it difficult to predict when symptoms and functioning will flare up, even if treatment recommendations are followed. </a:t>
            </a:r>
          </a:p>
          <a:p>
            <a:r>
              <a:rPr lang="en-US" sz="1200" kern="1200" dirty="0" smtClean="0">
                <a:solidFill>
                  <a:schemeClr val="tx1"/>
                </a:solidFill>
                <a:effectLst/>
                <a:latin typeface="+mn-lt"/>
                <a:ea typeface="+mn-ea"/>
                <a:cs typeface="+mn-cs"/>
              </a:rPr>
              <a:t>The symptoms of mental illness often are effectively controlled through medication and/or psychotherapy, and may even go into remission. For some people, the illness continues to cause periodic episodes that require treatment. Consequently, some people with mental illness will need no support, others may need only occasional support, and still others may require more substantial, ongoing support to maintain their productivity.</a:t>
            </a:r>
          </a:p>
          <a:p>
            <a:r>
              <a:rPr lang="en-US" sz="1200" b="1" kern="1200" dirty="0" smtClean="0">
                <a:solidFill>
                  <a:schemeClr val="tx1"/>
                </a:solidFill>
                <a:effectLst/>
                <a:latin typeface="+mn-lt"/>
                <a:ea typeface="+mn-ea"/>
                <a:cs typeface="+mn-cs"/>
              </a:rPr>
              <a:t>The most common forms of mental illness are anxiety disorders, mood disorders, and schizophrenia disorders.</a:t>
            </a:r>
          </a:p>
          <a:p>
            <a:r>
              <a:rPr lang="en-US" sz="1200" b="1" kern="1200" dirty="0" smtClean="0">
                <a:solidFill>
                  <a:schemeClr val="tx1"/>
                </a:solidFill>
                <a:effectLst/>
                <a:latin typeface="+mn-lt"/>
                <a:ea typeface="+mn-ea"/>
                <a:cs typeface="+mn-cs"/>
              </a:rPr>
              <a:t>Anxiety Disorders</a:t>
            </a:r>
          </a:p>
          <a:p>
            <a:r>
              <a:rPr lang="en-US" sz="1200" kern="1200" dirty="0" smtClean="0">
                <a:solidFill>
                  <a:schemeClr val="tx1"/>
                </a:solidFill>
                <a:effectLst/>
                <a:latin typeface="+mn-lt"/>
                <a:ea typeface="+mn-ea"/>
                <a:cs typeface="+mn-cs"/>
              </a:rPr>
              <a:t>Anxiety disorders, the most common group of mental illnesses, are characterized by severe fear or anxiety associated with particular objects and situations. Most people with anxiety disorders try to avoid exposure to the situation that causes anxiety.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Panic Disorder is the sudden onset of paralyzing terror or feeling of impending doom with symptoms that closely resemble a heart attack.</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Phobias are excessive fears of particular objects (simple phobias), situations that expose a person to the possible judgment of others (social phobias), or situations where escape might be difficult (agoraphobia).</a:t>
            </a:r>
            <a:endParaRPr lang="en-US" sz="11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Obsessive-Compulsive Disorder is having persistent distressing thoughts (obsessions) that a person attempts to alleviate by performing repetitive, intentional acts (compulsions) such as hand washing.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Post-Traumatic Stress Disorder (PTSD) is a psychological syndrome characterized by specific symptoms that result from exposure to terrifying, life-threatening trauma, such as an act of violence, war, or a natural disaster.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person has been exposed to a traumatic event in which both of the following have been present: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person experienced, witnessed, or was confronted with an event or events that involved actual or threatened death or serious injury, or a threat to the physical integrity of self or others.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person’s response involved intense fear, helplessness, or horror.</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traumatic event is persistently re-experienced in one (or more) of the following five ways: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Recurrent and intrusive distressing recollections of the event, including images, thoughts, or perceptions.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Recurrent distressing dreams of the event.</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Acting or feeling as if the traumatic event were recurring (includes a sense of reliving the experience, illusions, hallucinations, and dissociative flashback episodes, including those that occur upon awakening or when intoxicated).</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Intense psychological distress at exposure to internal or external cues that symbolize or resemble an aspect of the traumatic event.</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Physiological reactivity on exposure to internal or external cues that symbolize or resemble an aspect of the traumatic event.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Avoidance behavior represents an effort to withdraw from certain situations that bring about body-level distress of trauma-related symptoms. Here are some examples:</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Efforts to avoid thoughts, feelings, or conversations associated with the trauma.</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Efforts to avoid activities, places, or people that arouse recollections of the trauma.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Inability to recall an important aspect of the trauma.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Markedly diminished interest or participation in significant activities.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Feeling of detachment or estrangement from others.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Restricted range of affect (e.g., unable to have loving feelings).</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Sense of a foreshortened future (e.g., does not expect to have a career, marriage, children, or a normal life span).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Increased arousal may be demonstrated by the person as well. Here are some examples:</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Difficulty falling or staying asleep.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Irritability or outbursts of anger.</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Difficulty concentrating.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Hyper vigilance.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Exaggerated startle response.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Agitation.</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Mood Disorders</a:t>
            </a:r>
          </a:p>
          <a:p>
            <a:r>
              <a:rPr lang="en-US" sz="1200" kern="1200" dirty="0" smtClean="0">
                <a:solidFill>
                  <a:schemeClr val="tx1"/>
                </a:solidFill>
                <a:effectLst/>
                <a:latin typeface="+mn-lt"/>
                <a:ea typeface="+mn-ea"/>
                <a:cs typeface="+mn-cs"/>
              </a:rPr>
              <a:t>Mood disorders are also known as affective disorders or depressive disorders. These illnesses share disturbances or changes in mood, usually involving either depression or mania (elation). With appropriate treatment, more than 80 percent of people with depressive disorders improve substantially.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Major depression is an extreme or prolonged episode of sadness in which a person loses interest or pleasure in previously enjoyed activities.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Bipolar disorder (also referred to as manic-depressive illness) is alternating episodes of mania (“highs”) and depression (“lows”) occurring over weeks at a time not suddenly.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Dysthymia is continuous low-grade symptoms of major depression and anxiety.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Seasonal affective disorder (SAD) is a form of major depression that occurs in the fall or winter and may be related to shortened periods of daylight.</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Schizophrenia Disorders</a:t>
            </a:r>
          </a:p>
          <a:p>
            <a:r>
              <a:rPr lang="en-US" sz="1200" kern="1200" dirty="0" smtClean="0">
                <a:solidFill>
                  <a:schemeClr val="tx1"/>
                </a:solidFill>
                <a:effectLst/>
                <a:latin typeface="+mn-lt"/>
                <a:ea typeface="+mn-ea"/>
                <a:cs typeface="+mn-cs"/>
              </a:rPr>
              <a:t>Research has not yet determined whether schizophrenia is a single disorder or a group of related illnesses. The illness is highly complex, and few generalizations hold true for all people diagnosed with schizophrenia disorders. However, most people initially develop the symptoms between the ages of 15 and 25. Typically, the illness is characterized by thoughts that seem fragmented and difficulty processing information.</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Symptoms of schizophrenia disorders are categorized as either “negative” or “positive.” Negative symptoms include social isolation or withdrawal, loss of motivation, and a flat or inappropriate affect (mood or disposition). Positive symptoms include hallucinations, delusions, and thought disorders.</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26</a:t>
            </a:fld>
            <a:endParaRPr lang="en-US" dirty="0"/>
          </a:p>
        </p:txBody>
      </p:sp>
    </p:spTree>
    <p:extLst>
      <p:ext uri="{BB962C8B-B14F-4D97-AF65-F5344CB8AC3E}">
        <p14:creationId xmlns:p14="http://schemas.microsoft.com/office/powerpoint/2010/main" val="125903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r>
              <a:rPr lang="en-US" sz="1100" kern="1200" dirty="0" smtClean="0">
                <a:solidFill>
                  <a:schemeClr val="tx1"/>
                </a:solidFill>
                <a:effectLst/>
                <a:latin typeface="+mn-lt"/>
                <a:ea typeface="+mn-ea"/>
                <a:cs typeface="+mn-cs"/>
              </a:rPr>
              <a:t>Essential Tips / Etiquette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Media fuels misconceptions about mental illness. Fear of people who are mentally ill often stems from inability to communicate and lack of knowledge about mental illness. </a:t>
            </a:r>
          </a:p>
          <a:p>
            <a:r>
              <a:rPr lang="en-US" sz="1100" kern="1200" dirty="0" smtClean="0">
                <a:solidFill>
                  <a:schemeClr val="tx1"/>
                </a:solidFill>
                <a:effectLst/>
                <a:latin typeface="+mn-lt"/>
                <a:ea typeface="+mn-ea"/>
                <a:cs typeface="+mn-cs"/>
              </a:rPr>
              <a:t>In our society there is a powerful negative stigma attached to mental illness, especially the more severe forms, such as schizophrenia. Most people who are mentally ill are no more likely to be dangerous than the general population, but because of their bizarre and unpredictable behavior they often frighten people. </a:t>
            </a:r>
          </a:p>
          <a:p>
            <a:r>
              <a:rPr lang="en-US" sz="1100" kern="1200" dirty="0" smtClean="0">
                <a:solidFill>
                  <a:schemeClr val="tx1"/>
                </a:solidFill>
                <a:effectLst/>
                <a:latin typeface="+mn-lt"/>
                <a:ea typeface="+mn-ea"/>
                <a:cs typeface="+mn-cs"/>
              </a:rPr>
              <a:t>                       o	Mental illness can affect behavior and communication skills.</a:t>
            </a:r>
          </a:p>
          <a:p>
            <a:r>
              <a:rPr lang="en-US" sz="1100" kern="1200" dirty="0" smtClean="0">
                <a:solidFill>
                  <a:schemeClr val="tx1"/>
                </a:solidFill>
                <a:effectLst/>
                <a:latin typeface="+mn-lt"/>
                <a:ea typeface="+mn-ea"/>
                <a:cs typeface="+mn-cs"/>
              </a:rPr>
              <a:t>Respect personal space, and do not touch the person, or his or her belongings. </a:t>
            </a:r>
          </a:p>
          <a:p>
            <a:r>
              <a:rPr lang="en-US" sz="1100" kern="1200" dirty="0" smtClean="0">
                <a:solidFill>
                  <a:schemeClr val="tx1"/>
                </a:solidFill>
                <a:effectLst/>
                <a:latin typeface="+mn-lt"/>
                <a:ea typeface="+mn-ea"/>
                <a:cs typeface="+mn-cs"/>
              </a:rPr>
              <a:t>                      o	If touching becomes necessary, explain the process step by step. </a:t>
            </a:r>
          </a:p>
          <a:p>
            <a:r>
              <a:rPr lang="en-US" sz="1100" kern="1200" dirty="0" smtClean="0">
                <a:solidFill>
                  <a:schemeClr val="tx1"/>
                </a:solidFill>
                <a:effectLst/>
                <a:latin typeface="+mn-lt"/>
                <a:ea typeface="+mn-ea"/>
                <a:cs typeface="+mn-cs"/>
              </a:rPr>
              <a:t>                      o	Some people with paranoia may be frightened, so be aware that they may need more    </a:t>
            </a:r>
          </a:p>
          <a:p>
            <a:r>
              <a:rPr lang="en-US" sz="1100" dirty="0"/>
              <a:t> </a:t>
            </a:r>
            <a:r>
              <a:rPr lang="en-US" sz="1100" dirty="0" smtClean="0"/>
              <a:t>                            </a:t>
            </a:r>
            <a:r>
              <a:rPr lang="en-US" sz="1100" kern="1200" dirty="0" smtClean="0">
                <a:solidFill>
                  <a:schemeClr val="tx1"/>
                </a:solidFill>
                <a:effectLst/>
                <a:latin typeface="+mn-lt"/>
                <a:ea typeface="+mn-ea"/>
                <a:cs typeface="+mn-cs"/>
              </a:rPr>
              <a:t>personal space than you may usually give.</a:t>
            </a:r>
          </a:p>
          <a:p>
            <a:r>
              <a:rPr lang="en-US" sz="1100" kern="1200" dirty="0" smtClean="0">
                <a:solidFill>
                  <a:schemeClr val="tx1"/>
                </a:solidFill>
                <a:effectLst/>
                <a:latin typeface="+mn-lt"/>
                <a:ea typeface="+mn-ea"/>
                <a:cs typeface="+mn-cs"/>
              </a:rPr>
              <a:t>                      o	A touch on the shoulder can be comforting to some, but anxiety provoking to others.                                   </a:t>
            </a:r>
          </a:p>
          <a:p>
            <a:r>
              <a:rPr lang="en-US" sz="1100" dirty="0"/>
              <a:t> </a:t>
            </a:r>
            <a:r>
              <a:rPr lang="en-US" sz="1100" dirty="0" smtClean="0"/>
              <a:t>                           </a:t>
            </a:r>
            <a:r>
              <a:rPr lang="en-US" sz="1100" kern="1200" dirty="0" smtClean="0">
                <a:solidFill>
                  <a:schemeClr val="tx1"/>
                </a:solidFill>
                <a:effectLst/>
                <a:latin typeface="+mn-lt"/>
                <a:ea typeface="+mn-ea"/>
                <a:cs typeface="+mn-cs"/>
              </a:rPr>
              <a:t>Just ask; for example, “May I touch your arm?” or “May I look in your eyes?”</a:t>
            </a:r>
          </a:p>
          <a:p>
            <a:r>
              <a:rPr lang="en-US" sz="1100" kern="1200" dirty="0" smtClean="0">
                <a:solidFill>
                  <a:schemeClr val="tx1"/>
                </a:solidFill>
                <a:effectLst/>
                <a:latin typeface="+mn-lt"/>
                <a:ea typeface="+mn-ea"/>
                <a:cs typeface="+mn-cs"/>
              </a:rPr>
              <a:t>Do not assume that they are not smart and will believe anything you tell them.</a:t>
            </a:r>
          </a:p>
          <a:p>
            <a:r>
              <a:rPr lang="en-US" sz="1100" kern="1200" dirty="0" smtClean="0">
                <a:solidFill>
                  <a:schemeClr val="tx1"/>
                </a:solidFill>
                <a:effectLst/>
                <a:latin typeface="+mn-lt"/>
                <a:ea typeface="+mn-ea"/>
                <a:cs typeface="+mn-cs"/>
              </a:rPr>
              <a:t>Do not lie to them, as it will usually break any rapport you might want to establish.</a:t>
            </a:r>
          </a:p>
          <a:p>
            <a:r>
              <a:rPr lang="en-US" sz="1100" kern="1200" dirty="0" smtClean="0">
                <a:solidFill>
                  <a:schemeClr val="tx1"/>
                </a:solidFill>
                <a:effectLst/>
                <a:latin typeface="+mn-lt"/>
                <a:ea typeface="+mn-ea"/>
                <a:cs typeface="+mn-cs"/>
              </a:rPr>
              <a:t>Consider differential diagnosis – do not get tunnel vision.</a:t>
            </a:r>
          </a:p>
          <a:p>
            <a:r>
              <a:rPr lang="en-US" sz="1100" kern="1200" dirty="0" smtClean="0">
                <a:solidFill>
                  <a:schemeClr val="tx1"/>
                </a:solidFill>
                <a:effectLst/>
                <a:latin typeface="+mn-lt"/>
                <a:ea typeface="+mn-ea"/>
                <a:cs typeface="+mn-cs"/>
              </a:rPr>
              <a:t>Do not give multiple commands – ask or state one thing at a time.</a:t>
            </a:r>
          </a:p>
          <a:p>
            <a:r>
              <a:rPr lang="en-US" sz="1100" kern="1200" dirty="0" smtClean="0">
                <a:solidFill>
                  <a:schemeClr val="tx1"/>
                </a:solidFill>
                <a:effectLst/>
                <a:latin typeface="+mn-lt"/>
                <a:ea typeface="+mn-ea"/>
                <a:cs typeface="+mn-cs"/>
              </a:rPr>
              <a:t>If they are experiencing events such as hallucinations, be aware that the hallucinations or the delusions they experience are their reality. You will not be able to talk them out of their reality. They experience the hallucinations or delusional thoughts as real and are motivated by them. </a:t>
            </a:r>
          </a:p>
          <a:p>
            <a:r>
              <a:rPr lang="en-US" sz="1100" kern="1200" dirty="0" smtClean="0">
                <a:solidFill>
                  <a:schemeClr val="tx1"/>
                </a:solidFill>
                <a:effectLst/>
                <a:latin typeface="+mn-lt"/>
                <a:ea typeface="+mn-ea"/>
                <a:cs typeface="+mn-cs"/>
              </a:rPr>
              <a:t>                     o	Find out what reality-based needs you can meet.</a:t>
            </a:r>
          </a:p>
          <a:p>
            <a:r>
              <a:rPr lang="en-US" sz="1100" kern="1200" dirty="0" smtClean="0">
                <a:solidFill>
                  <a:schemeClr val="tx1"/>
                </a:solidFill>
                <a:effectLst/>
                <a:latin typeface="+mn-lt"/>
                <a:ea typeface="+mn-ea"/>
                <a:cs typeface="+mn-cs"/>
              </a:rPr>
              <a:t>                     o	Look for common ground. </a:t>
            </a:r>
          </a:p>
          <a:p>
            <a:r>
              <a:rPr lang="en-US" sz="1100" kern="1200" dirty="0" smtClean="0">
                <a:solidFill>
                  <a:schemeClr val="tx1"/>
                </a:solidFill>
                <a:effectLst/>
                <a:latin typeface="+mn-lt"/>
                <a:ea typeface="+mn-ea"/>
                <a:cs typeface="+mn-cs"/>
              </a:rPr>
              <a:t>                     o	Focus on observable facts.</a:t>
            </a:r>
          </a:p>
          <a:p>
            <a:r>
              <a:rPr lang="en-US" sz="1100" kern="1200" dirty="0" smtClean="0">
                <a:solidFill>
                  <a:schemeClr val="tx1"/>
                </a:solidFill>
                <a:effectLst/>
                <a:latin typeface="+mn-lt"/>
                <a:ea typeface="+mn-ea"/>
                <a:cs typeface="+mn-cs"/>
              </a:rPr>
              <a:t>                     o	Emphasize “we are all here for your safety.”</a:t>
            </a:r>
          </a:p>
          <a:p>
            <a:r>
              <a:rPr lang="en-US" sz="1100" kern="1200" dirty="0" smtClean="0">
                <a:solidFill>
                  <a:schemeClr val="tx1"/>
                </a:solidFill>
                <a:effectLst/>
                <a:latin typeface="+mn-lt"/>
                <a:ea typeface="+mn-ea"/>
                <a:cs typeface="+mn-cs"/>
              </a:rPr>
              <a:t>Remove yourself from the situation if you think you are getting agitated with the person; hand off to a partner.</a:t>
            </a:r>
          </a:p>
          <a:p>
            <a:r>
              <a:rPr lang="en-US" sz="1100" kern="1200" dirty="0" smtClean="0">
                <a:solidFill>
                  <a:schemeClr val="tx1"/>
                </a:solidFill>
                <a:effectLst/>
                <a:latin typeface="+mn-lt"/>
                <a:ea typeface="+mn-ea"/>
                <a:cs typeface="+mn-cs"/>
              </a:rPr>
              <a:t>                    o	Know what “pushes your buttons.”</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27</a:t>
            </a:fld>
            <a:endParaRPr lang="en-US" dirty="0"/>
          </a:p>
        </p:txBody>
      </p:sp>
    </p:spTree>
    <p:extLst>
      <p:ext uri="{BB962C8B-B14F-4D97-AF65-F5344CB8AC3E}">
        <p14:creationId xmlns:p14="http://schemas.microsoft.com/office/powerpoint/2010/main" val="3629688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pPr lvl="0"/>
            <a:r>
              <a:rPr lang="en-US" sz="1200" b="1" kern="1200" dirty="0" smtClean="0">
                <a:solidFill>
                  <a:schemeClr val="tx1"/>
                </a:solidFill>
                <a:effectLst/>
                <a:latin typeface="+mn-lt"/>
                <a:ea typeface="+mn-ea"/>
                <a:cs typeface="+mn-cs"/>
              </a:rPr>
              <a:t>Suggested Communication Techniques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Relax, stay calm and present an open stance.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Start a conversation with the expectation that things will go smoothly.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Listen to the person and try to understand what he or she is communicating.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Speak in a normal, calm tone.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Listen and make eye contact (unless this is threatening).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“I-statements” not “you-statements,” such as “I understand you aren’t feeling well.”</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Acknowledge what the other person says and how he or she feels, even if you do not agree.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Paraphrase; “If I understand you correctly, you and I…” “Is that what you’re saying?”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Engage the person in the process by asking for opinions and suggestions.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Watch out for contradictory messages between verbal and non-verbal messages.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Stick to present issues.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needed, set limits with the person as you would others.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Example, "We have only five minutes before we must go" or "If you scream, I will not be able to talk to you."</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Avoid general and loaded words such as “always” or “never.” Use specific words instead.</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“yes” or “no” questions and repeat them if necessary. </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28</a:t>
            </a:fld>
            <a:endParaRPr lang="en-US" dirty="0"/>
          </a:p>
        </p:txBody>
      </p:sp>
    </p:spTree>
    <p:extLst>
      <p:ext uri="{BB962C8B-B14F-4D97-AF65-F5344CB8AC3E}">
        <p14:creationId xmlns:p14="http://schemas.microsoft.com/office/powerpoint/2010/main" val="2042179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pPr lvl="0"/>
            <a:r>
              <a:rPr lang="en-US" sz="1200" b="1" kern="1200" dirty="0" smtClean="0">
                <a:solidFill>
                  <a:schemeClr val="tx1"/>
                </a:solidFill>
                <a:effectLst/>
                <a:latin typeface="+mn-lt"/>
                <a:ea typeface="+mn-ea"/>
                <a:cs typeface="+mn-cs"/>
              </a:rPr>
              <a:t>Providing Assistance and Removing Barriers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Turn off emergency lights and sirens if possible.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Minimize environmental noise, flashing lights and confusion.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Reassure the person often and do not assume the person does not understand because he or she does not use words.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maintain continuity of care with the person with whom you have developed a rapport, if at all possible, avoid unnecessarily transferring care from one person to another. Multiple interactions with new people may cause the person to become angry or violent. Refer the patient to someone else only if it is an appropriate referral.</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Keep a current list of community resources, such as shelters, food programs, and mental health services that you can suggest (as needed).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Call for help from mental health professionals or colleagues if you need help de-escalating the person. Call for help from police or security if you feel physically threatened.</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29</a:t>
            </a:fld>
            <a:endParaRPr lang="en-US" dirty="0"/>
          </a:p>
        </p:txBody>
      </p:sp>
    </p:spTree>
    <p:extLst>
      <p:ext uri="{BB962C8B-B14F-4D97-AF65-F5344CB8AC3E}">
        <p14:creationId xmlns:p14="http://schemas.microsoft.com/office/powerpoint/2010/main" val="69577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3</a:t>
            </a:fld>
            <a:endParaRPr lang="en-US" dirty="0"/>
          </a:p>
        </p:txBody>
      </p:sp>
    </p:spTree>
    <p:extLst>
      <p:ext uri="{BB962C8B-B14F-4D97-AF65-F5344CB8AC3E}">
        <p14:creationId xmlns:p14="http://schemas.microsoft.com/office/powerpoint/2010/main" val="2254534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457200" y="3458308"/>
            <a:ext cx="6172200" cy="5609492"/>
          </a:xfrm>
        </p:spPr>
        <p:txBody>
          <a:bodyPr/>
          <a:lstStyle/>
          <a:p>
            <a:r>
              <a:rPr lang="en-US" sz="1000" u="sng" kern="1200" dirty="0" smtClean="0">
                <a:solidFill>
                  <a:schemeClr val="tx1"/>
                </a:solidFill>
                <a:effectLst/>
              </a:rPr>
              <a:t>Cognitive Disability </a:t>
            </a:r>
          </a:p>
          <a:p>
            <a:r>
              <a:rPr lang="en-US" sz="1000" kern="1200" dirty="0" smtClean="0">
                <a:solidFill>
                  <a:schemeClr val="tx1"/>
                </a:solidFill>
                <a:effectLst/>
              </a:rPr>
              <a:t>Refers to disturbances in brain functions, such as: memory loss, problems with orientation, distractibility, perception problems, and difficulty thinking logically.  </a:t>
            </a:r>
          </a:p>
          <a:p>
            <a:r>
              <a:rPr lang="en-US" sz="1000" kern="1200" dirty="0" smtClean="0">
                <a:solidFill>
                  <a:schemeClr val="tx1"/>
                </a:solidFill>
                <a:effectLst/>
              </a:rPr>
              <a:t>• These disabilities may have their origins in physiological or biological processes within the person, such as a genetic disorder or a traumatic brain injury. </a:t>
            </a:r>
          </a:p>
          <a:p>
            <a:r>
              <a:rPr lang="en-US" sz="1000" kern="1200" dirty="0" smtClean="0">
                <a:solidFill>
                  <a:schemeClr val="tx1"/>
                </a:solidFill>
                <a:effectLst/>
              </a:rPr>
              <a:t>• Other cognitive disabilities may be based in the chemistry or structure of the person's brain. </a:t>
            </a:r>
          </a:p>
          <a:p>
            <a:r>
              <a:rPr lang="en-US" sz="1000" u="sng" kern="1200" dirty="0" smtClean="0">
                <a:solidFill>
                  <a:schemeClr val="tx1"/>
                </a:solidFill>
                <a:effectLst/>
              </a:rPr>
              <a:t>Learning Disabilities </a:t>
            </a:r>
          </a:p>
          <a:p>
            <a:r>
              <a:rPr lang="en-US" sz="1000" kern="1200" dirty="0" smtClean="0">
                <a:solidFill>
                  <a:schemeClr val="tx1"/>
                </a:solidFill>
                <a:effectLst/>
              </a:rPr>
              <a:t>Lifelong disorders that interfere with a person’s ability to receive, express, or process information. </a:t>
            </a:r>
          </a:p>
          <a:p>
            <a:r>
              <a:rPr lang="en-US" sz="1000" u="sng" kern="1200" dirty="0" smtClean="0">
                <a:solidFill>
                  <a:schemeClr val="tx1"/>
                </a:solidFill>
                <a:effectLst/>
              </a:rPr>
              <a:t>Developmental Disabilities </a:t>
            </a:r>
          </a:p>
          <a:p>
            <a:r>
              <a:rPr lang="en-US" sz="1000" kern="1200" dirty="0" smtClean="0">
                <a:solidFill>
                  <a:schemeClr val="tx1"/>
                </a:solidFill>
                <a:effectLst/>
              </a:rPr>
              <a:t>Lifelong disabilities resulting from physical or intellectual impairments, or a combination of both. These disabilities present themselves before the age of 22 and affect daily functioning in three or more of the following areas:</a:t>
            </a:r>
          </a:p>
          <a:p>
            <a:r>
              <a:rPr lang="en-US" sz="1000" kern="1200" dirty="0" smtClean="0">
                <a:solidFill>
                  <a:schemeClr val="tx1"/>
                </a:solidFill>
                <a:effectLst/>
              </a:rPr>
              <a:t>• Ability to support oneself economically.                	• Ability to live independently.</a:t>
            </a:r>
          </a:p>
          <a:p>
            <a:r>
              <a:rPr lang="en-US" sz="1000" kern="1200" dirty="0" smtClean="0">
                <a:solidFill>
                  <a:schemeClr val="tx1"/>
                </a:solidFill>
                <a:effectLst/>
              </a:rPr>
              <a:t>• Mobility. 			• Learning.</a:t>
            </a:r>
          </a:p>
          <a:p>
            <a:r>
              <a:rPr lang="en-US" sz="1000" kern="1200" dirty="0" smtClean="0">
                <a:solidFill>
                  <a:schemeClr val="tx1"/>
                </a:solidFill>
                <a:effectLst/>
              </a:rPr>
              <a:t>• Receptive and expressive language.	•</a:t>
            </a:r>
            <a:r>
              <a:rPr lang="en-US" sz="1000" dirty="0" smtClean="0"/>
              <a:t> </a:t>
            </a:r>
            <a:r>
              <a:rPr lang="en-US" sz="1000" kern="1200" dirty="0" smtClean="0">
                <a:solidFill>
                  <a:schemeClr val="tx1"/>
                </a:solidFill>
                <a:effectLst/>
              </a:rPr>
              <a:t>Self-care.</a:t>
            </a:r>
          </a:p>
          <a:p>
            <a:r>
              <a:rPr lang="en-US" sz="1000" kern="1200" dirty="0" smtClean="0">
                <a:solidFill>
                  <a:schemeClr val="tx1"/>
                </a:solidFill>
                <a:effectLst/>
              </a:rPr>
              <a:t>• Self-direction.</a:t>
            </a:r>
          </a:p>
          <a:p>
            <a:r>
              <a:rPr lang="en-US" sz="1000" kern="1200" dirty="0" smtClean="0">
                <a:solidFill>
                  <a:schemeClr val="tx1"/>
                </a:solidFill>
                <a:effectLst/>
              </a:rPr>
              <a:t>The disability can be severe, moderate, or mild, depending on a person’s support needs. People with intellectual disabilities, cerebral palsy, autism spectrum disorders, or genetic disorders such as Down syndrome are said to have developmental disabilities.</a:t>
            </a:r>
          </a:p>
          <a:p>
            <a:r>
              <a:rPr lang="en-US" sz="1000" u="sng" kern="1200" dirty="0" smtClean="0">
                <a:solidFill>
                  <a:schemeClr val="tx1"/>
                </a:solidFill>
                <a:effectLst/>
              </a:rPr>
              <a:t>Dementia</a:t>
            </a:r>
            <a:r>
              <a:rPr lang="en-US" sz="1000" kern="1200" dirty="0" smtClean="0">
                <a:solidFill>
                  <a:schemeClr val="tx1"/>
                </a:solidFill>
                <a:effectLst/>
              </a:rPr>
              <a:t> </a:t>
            </a:r>
          </a:p>
          <a:p>
            <a:r>
              <a:rPr lang="en-US" sz="1000" kern="1200" dirty="0" smtClean="0">
                <a:solidFill>
                  <a:schemeClr val="tx1"/>
                </a:solidFill>
                <a:effectLst/>
              </a:rPr>
              <a:t>This is not a specific disease. Instead, it describes a group of symptoms affecting intellectual and social abilities severely enough to interfere with daily functioning. It is caused by conditions or changes in the brain. Different types of dementia exist depending on the cause. Alzheimer's disease is the most common type. </a:t>
            </a:r>
          </a:p>
          <a:p>
            <a:r>
              <a:rPr lang="en-US" sz="1000" dirty="0" smtClean="0"/>
              <a:t>     </a:t>
            </a:r>
            <a:r>
              <a:rPr lang="en-US" sz="1000" kern="1200" dirty="0" smtClean="0">
                <a:solidFill>
                  <a:schemeClr val="tx1"/>
                </a:solidFill>
                <a:effectLst/>
              </a:rPr>
              <a:t>Alzheimer's disease is a type of progressive dementia caused by the destruction of brain cells. </a:t>
            </a:r>
          </a:p>
          <a:p>
            <a:pPr defTabSz="339725"/>
            <a:r>
              <a:rPr lang="en-US" sz="1000" dirty="0" smtClean="0"/>
              <a:t>            </a:t>
            </a:r>
            <a:r>
              <a:rPr lang="en-US" sz="1000" kern="1200" dirty="0" smtClean="0">
                <a:solidFill>
                  <a:schemeClr val="tx1"/>
                </a:solidFill>
                <a:effectLst/>
              </a:rPr>
              <a:t>Although the exact cause is not known, two types of brain cell damage are common in people who have   </a:t>
            </a:r>
          </a:p>
          <a:p>
            <a:pPr defTabSz="339725"/>
            <a:r>
              <a:rPr lang="en-US" sz="1000" dirty="0"/>
              <a:t> </a:t>
            </a:r>
            <a:r>
              <a:rPr lang="en-US" sz="1000" dirty="0" smtClean="0"/>
              <a:t>          </a:t>
            </a:r>
            <a:r>
              <a:rPr lang="en-US" sz="1000" kern="1200" dirty="0" smtClean="0">
                <a:solidFill>
                  <a:schemeClr val="tx1"/>
                </a:solidFill>
                <a:effectLst/>
              </a:rPr>
              <a:t>Alzheimer's disease. </a:t>
            </a:r>
          </a:p>
          <a:p>
            <a:r>
              <a:rPr lang="en-US" sz="1000" dirty="0"/>
              <a:t> </a:t>
            </a:r>
            <a:r>
              <a:rPr lang="en-US" sz="1000" dirty="0" smtClean="0"/>
              <a:t>          </a:t>
            </a:r>
            <a:r>
              <a:rPr lang="en-US" sz="1000" kern="1200" dirty="0" smtClean="0">
                <a:solidFill>
                  <a:schemeClr val="tx1"/>
                </a:solidFill>
                <a:effectLst/>
              </a:rPr>
              <a:t>Alzheimer's disease usually progresses slowly, over seven to 10 years, causing a gradual decline in cognitive abilities. Eventually, the affected part of the brain is not able to work properly because of limited functions, including those involving memory, movement, language, judgment, behavior and abstract thinking. </a:t>
            </a:r>
          </a:p>
          <a:p>
            <a:r>
              <a:rPr lang="en-US" sz="1000" kern="1200" dirty="0" smtClean="0">
                <a:solidFill>
                  <a:schemeClr val="tx1"/>
                </a:solidFill>
                <a:effectLst/>
              </a:rPr>
              <a:t>          Alzheimer's disease is the most common cause of dementia in people age 65 and older. Symptoms usually appear after age 60, although early-onset forms of the disease can occur, usually as the result of a defective gene. </a:t>
            </a:r>
          </a:p>
          <a:p>
            <a:r>
              <a:rPr lang="en-US" sz="1000" u="sng" kern="1200" dirty="0" smtClean="0">
                <a:solidFill>
                  <a:schemeClr val="tx1"/>
                </a:solidFill>
                <a:effectLst/>
              </a:rPr>
              <a:t>Traumatic Brain Injury (TBI) </a:t>
            </a:r>
          </a:p>
          <a:p>
            <a:r>
              <a:rPr lang="en-US" sz="1000" kern="1200" dirty="0" smtClean="0">
                <a:solidFill>
                  <a:schemeClr val="tx1"/>
                </a:solidFill>
                <a:effectLst/>
              </a:rPr>
              <a:t>Traumatic brain injury can result from blunt or penetrating causes. Mild traumatic brain injury may cause temporary dysfunction of brain cells. More serious traumatic brain injury can result in bruising, torn tissues, bleeding and other physical damage to the brain that can result in long-term complications or death.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30</a:t>
            </a:fld>
            <a:endParaRPr lang="en-US" dirty="0"/>
          </a:p>
        </p:txBody>
      </p:sp>
    </p:spTree>
    <p:extLst>
      <p:ext uri="{BB962C8B-B14F-4D97-AF65-F5344CB8AC3E}">
        <p14:creationId xmlns:p14="http://schemas.microsoft.com/office/powerpoint/2010/main" val="810704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3225" y="28575"/>
            <a:ext cx="3663950" cy="2747963"/>
          </a:xfrm>
        </p:spPr>
      </p:sp>
      <p:sp>
        <p:nvSpPr>
          <p:cNvPr id="3" name="Notes Placeholder 2"/>
          <p:cNvSpPr>
            <a:spLocks noGrp="1"/>
          </p:cNvSpPr>
          <p:nvPr>
            <p:ph type="body" idx="1"/>
          </p:nvPr>
        </p:nvSpPr>
        <p:spPr>
          <a:xfrm>
            <a:off x="381000" y="2777268"/>
            <a:ext cx="6210300" cy="6138131"/>
          </a:xfrm>
        </p:spPr>
        <p:txBody>
          <a:bodyPr/>
          <a:lstStyle/>
          <a:p>
            <a:r>
              <a:rPr lang="en-US" sz="1200" b="1" kern="1200" dirty="0" smtClean="0">
                <a:solidFill>
                  <a:schemeClr val="tx1"/>
                </a:solidFill>
                <a:effectLst/>
                <a:latin typeface="+mn-lt"/>
                <a:ea typeface="+mn-ea"/>
                <a:cs typeface="+mn-cs"/>
              </a:rPr>
              <a:t>Cognitive Disabilities</a:t>
            </a:r>
          </a:p>
          <a:p>
            <a:pPr lvl="0"/>
            <a:r>
              <a:rPr lang="en-US" sz="1200" kern="1200" dirty="0" smtClean="0">
                <a:solidFill>
                  <a:schemeClr val="tx1"/>
                </a:solidFill>
                <a:effectLst/>
                <a:latin typeface="+mn-lt"/>
                <a:ea typeface="+mn-ea"/>
                <a:cs typeface="+mn-cs"/>
              </a:rPr>
              <a:t>Some people with a cognitive disability may have above-average intelligence, but may have difficulty receiving, expressing, or processing information.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Other people with more profound cognitive disabilities often need assistance with simple tasks.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 person if he or she prefers verbal or written communication, or some combination.  For example, if providing verbal instructions, it may be helpful to give written material.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patient, allow the person time to think, and answer any questions independently.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not take lack of response personally; the person may be processing what was just asked, or discussed. Be aware that direct eye contact can be intimidating.</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Learning Disabilities (LD)</a:t>
            </a:r>
          </a:p>
          <a:p>
            <a:pPr lvl="0"/>
            <a:r>
              <a:rPr lang="en-US" sz="1200" kern="1200" dirty="0" smtClean="0">
                <a:solidFill>
                  <a:schemeClr val="tx1"/>
                </a:solidFill>
                <a:effectLst/>
                <a:latin typeface="+mn-lt"/>
                <a:ea typeface="+mn-ea"/>
                <a:cs typeface="+mn-cs"/>
              </a:rPr>
              <a:t>Learning disabilities are lifelong disorders that interfere with a person’s ability to receive, express or process information. </a:t>
            </a:r>
            <a:endParaRPr lang="en-US" sz="1100" kern="1200" dirty="0" smtClean="0">
              <a:solidFill>
                <a:schemeClr val="tx1"/>
              </a:solidFill>
              <a:effectLst/>
              <a:latin typeface="+mn-lt"/>
              <a:ea typeface="+mn-ea"/>
              <a:cs typeface="+mn-cs"/>
            </a:endParaRPr>
          </a:p>
          <a:p>
            <a:pPr lvl="0"/>
            <a:r>
              <a:rPr lang="en-US" dirty="0" smtClean="0"/>
              <a:t>•</a:t>
            </a:r>
            <a:r>
              <a:rPr lang="en-US" sz="1200" kern="1200" dirty="0" smtClean="0">
                <a:solidFill>
                  <a:schemeClr val="tx1"/>
                </a:solidFill>
                <a:effectLst/>
                <a:latin typeface="+mn-lt"/>
                <a:ea typeface="+mn-ea"/>
                <a:cs typeface="+mn-cs"/>
              </a:rPr>
              <a:t>Most people with LD have average or above-average IQs.</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Allow extra time for reading, writing, response, etc. </a:t>
            </a:r>
            <a:r>
              <a:rPr lang="en-US" dirty="0" smtClean="0"/>
              <a:t>•</a:t>
            </a:r>
            <a:r>
              <a:rPr lang="en-US" sz="1200" kern="1200" dirty="0" smtClean="0">
                <a:solidFill>
                  <a:schemeClr val="tx1"/>
                </a:solidFill>
                <a:effectLst/>
                <a:latin typeface="+mn-lt"/>
                <a:ea typeface="+mn-ea"/>
                <a:cs typeface="+mn-cs"/>
              </a:rPr>
              <a:t>Ask best way to relay information.</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Provide written instructions and information. </a:t>
            </a:r>
          </a:p>
          <a:p>
            <a:pPr lvl="0"/>
            <a:r>
              <a:rPr lang="en-US" sz="1200" kern="1200" dirty="0" smtClean="0">
                <a:solidFill>
                  <a:schemeClr val="tx1"/>
                </a:solidFill>
                <a:effectLst/>
                <a:latin typeface="+mn-lt"/>
                <a:ea typeface="+mn-ea"/>
                <a:cs typeface="+mn-cs"/>
              </a:rPr>
              <a:t> </a:t>
            </a:r>
            <a:r>
              <a:rPr lang="en-US" dirty="0"/>
              <a:t>• </a:t>
            </a:r>
            <a:r>
              <a:rPr lang="en-US" sz="1200" kern="1200" dirty="0" smtClean="0">
                <a:solidFill>
                  <a:schemeClr val="tx1"/>
                </a:solidFill>
                <a:effectLst/>
                <a:latin typeface="+mn-lt"/>
                <a:ea typeface="+mn-ea"/>
                <a:cs typeface="+mn-cs"/>
              </a:rPr>
              <a:t>Provide technologies that support learning strengths.</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Developmental Disabilities</a:t>
            </a:r>
          </a:p>
          <a:p>
            <a:pPr lvl="0"/>
            <a:r>
              <a:rPr lang="en-US" dirty="0"/>
              <a:t>• </a:t>
            </a:r>
            <a:r>
              <a:rPr lang="en-US" sz="1200" kern="1200" dirty="0" smtClean="0">
                <a:solidFill>
                  <a:schemeClr val="tx1"/>
                </a:solidFill>
                <a:effectLst/>
                <a:latin typeface="+mn-lt"/>
                <a:ea typeface="+mn-ea"/>
                <a:cs typeface="+mn-cs"/>
              </a:rPr>
              <a:t>Use clear sentences and concrete concepts.       </a:t>
            </a:r>
            <a:r>
              <a:rPr lang="en-US" dirty="0"/>
              <a:t>• </a:t>
            </a:r>
            <a:r>
              <a:rPr lang="en-US" sz="1200" kern="1200" dirty="0" smtClean="0">
                <a:solidFill>
                  <a:schemeClr val="tx1"/>
                </a:solidFill>
                <a:effectLst/>
                <a:latin typeface="+mn-lt"/>
                <a:ea typeface="+mn-ea"/>
                <a:cs typeface="+mn-cs"/>
              </a:rPr>
              <a:t>Treat as adult and allow to make decisions.</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Allow adequate time to complete tasks and make decisions.</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Provide pictograms.                             </a:t>
            </a:r>
            <a:r>
              <a:rPr lang="en-US" dirty="0" smtClean="0"/>
              <a:t>• </a:t>
            </a:r>
            <a:r>
              <a:rPr lang="en-US" sz="1200" kern="1200" dirty="0" smtClean="0">
                <a:solidFill>
                  <a:schemeClr val="tx1"/>
                </a:solidFill>
                <a:effectLst/>
                <a:latin typeface="+mn-lt"/>
                <a:ea typeface="+mn-ea"/>
                <a:cs typeface="+mn-cs"/>
              </a:rPr>
              <a:t>Allow time to adjust to change in environment or routine.</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Dementia and Memory Loss</a:t>
            </a:r>
          </a:p>
          <a:p>
            <a:pPr lvl="0"/>
            <a:r>
              <a:rPr lang="en-US" dirty="0"/>
              <a:t>• </a:t>
            </a:r>
            <a:r>
              <a:rPr lang="en-US" sz="1200" kern="1200" dirty="0" smtClean="0">
                <a:solidFill>
                  <a:schemeClr val="tx1"/>
                </a:solidFill>
                <a:effectLst/>
                <a:latin typeface="+mn-lt"/>
                <a:ea typeface="+mn-ea"/>
                <a:cs typeface="+mn-cs"/>
              </a:rPr>
              <a:t>Ask yes or no questions: repeat them if necessary.     </a:t>
            </a:r>
            <a:r>
              <a:rPr lang="en-US" dirty="0" smtClean="0"/>
              <a:t>•</a:t>
            </a:r>
            <a:r>
              <a:rPr lang="en-US" sz="1200" kern="1200" dirty="0" smtClean="0">
                <a:solidFill>
                  <a:schemeClr val="tx1"/>
                </a:solidFill>
                <a:effectLst/>
                <a:latin typeface="+mn-lt"/>
                <a:ea typeface="+mn-ea"/>
                <a:cs typeface="+mn-cs"/>
              </a:rPr>
              <a:t>Maintain eye contact.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Disabilities Impacting Speech</a:t>
            </a:r>
          </a:p>
          <a:p>
            <a:pPr lvl="0"/>
            <a:r>
              <a:rPr lang="en-US" sz="1200" kern="1200" dirty="0" smtClean="0">
                <a:solidFill>
                  <a:schemeClr val="tx1"/>
                </a:solidFill>
                <a:effectLst/>
                <a:latin typeface="+mn-lt"/>
                <a:ea typeface="+mn-ea"/>
                <a:cs typeface="+mn-cs"/>
              </a:rPr>
              <a:t>Give the person your full attention.</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person who has had a stroke, is deaf, uses a voice prosthesis or has a stammer or other type of speech disability may be difficult to understand.</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not pretend to understand what he or she are saying if you really do not. Ask him or her to repeat it.</a:t>
            </a:r>
            <a:endParaRPr lang="en-US" sz="1100" kern="1200" dirty="0" smtClean="0">
              <a:solidFill>
                <a:schemeClr val="tx1"/>
              </a:solidFill>
              <a:effectLst/>
              <a:latin typeface="+mn-lt"/>
              <a:ea typeface="+mn-ea"/>
              <a:cs typeface="+mn-cs"/>
            </a:endParaRPr>
          </a:p>
          <a:p>
            <a:pPr lvl="1"/>
            <a:r>
              <a:rPr lang="en-US" dirty="0"/>
              <a:t>• </a:t>
            </a:r>
            <a:r>
              <a:rPr lang="en-US" sz="1200" kern="1200" dirty="0" smtClean="0">
                <a:solidFill>
                  <a:schemeClr val="tx1"/>
                </a:solidFill>
                <a:effectLst/>
                <a:latin typeface="+mn-lt"/>
                <a:ea typeface="+mn-ea"/>
                <a:cs typeface="+mn-cs"/>
              </a:rPr>
              <a:t>If you are not sure whether you have understood, you can repeat for verification.</a:t>
            </a:r>
            <a:endParaRPr lang="en-US" sz="1100" kern="1200" dirty="0" smtClean="0">
              <a:solidFill>
                <a:schemeClr val="tx1"/>
              </a:solidFill>
              <a:effectLst/>
              <a:latin typeface="+mn-lt"/>
              <a:ea typeface="+mn-ea"/>
              <a:cs typeface="+mn-cs"/>
            </a:endParaRPr>
          </a:p>
          <a:p>
            <a:pPr lvl="1"/>
            <a:r>
              <a:rPr lang="en-US" dirty="0"/>
              <a:t>• </a:t>
            </a:r>
            <a:r>
              <a:rPr lang="en-US" sz="1200" kern="1200" dirty="0" smtClean="0">
                <a:solidFill>
                  <a:schemeClr val="tx1"/>
                </a:solidFill>
                <a:effectLst/>
                <a:latin typeface="+mn-lt"/>
                <a:ea typeface="+mn-ea"/>
                <a:cs typeface="+mn-cs"/>
              </a:rPr>
              <a:t>If you still do not understand what someone is saying, consider asking the person to write it down.</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Nodding heads does not mean the person understands. It is OK to ask the person to repeat what you said or if he or she understood.</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31</a:t>
            </a:fld>
            <a:endParaRPr lang="en-US" dirty="0"/>
          </a:p>
        </p:txBody>
      </p:sp>
    </p:spTree>
    <p:extLst>
      <p:ext uri="{BB962C8B-B14F-4D97-AF65-F5344CB8AC3E}">
        <p14:creationId xmlns:p14="http://schemas.microsoft.com/office/powerpoint/2010/main" val="97208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4038" y="28575"/>
            <a:ext cx="3362325" cy="2520950"/>
          </a:xfrm>
        </p:spPr>
      </p:sp>
      <p:sp>
        <p:nvSpPr>
          <p:cNvPr id="3" name="Notes Placeholder 2"/>
          <p:cNvSpPr>
            <a:spLocks noGrp="1"/>
          </p:cNvSpPr>
          <p:nvPr>
            <p:ph type="body" idx="1"/>
          </p:nvPr>
        </p:nvSpPr>
        <p:spPr>
          <a:xfrm>
            <a:off x="400050" y="2667000"/>
            <a:ext cx="6210300" cy="6248400"/>
          </a:xfrm>
        </p:spPr>
        <p:txBody>
          <a:bodyPr/>
          <a:lstStyle/>
          <a:p>
            <a:r>
              <a:rPr lang="en-US" sz="950" u="sng" kern="1200" dirty="0" smtClean="0">
                <a:solidFill>
                  <a:schemeClr val="tx1"/>
                </a:solidFill>
                <a:effectLst/>
                <a:latin typeface="+mn-lt"/>
                <a:ea typeface="+mn-ea"/>
                <a:cs typeface="+mn-cs"/>
              </a:rPr>
              <a:t>Establishing Rapport</a:t>
            </a:r>
          </a:p>
          <a:p>
            <a:r>
              <a:rPr lang="en-US" sz="950" kern="1200" dirty="0" smtClean="0">
                <a:solidFill>
                  <a:schemeClr val="tx1"/>
                </a:solidFill>
                <a:effectLst/>
                <a:latin typeface="+mn-lt"/>
                <a:ea typeface="+mn-ea"/>
                <a:cs typeface="+mn-cs"/>
              </a:rPr>
              <a:t>• Consider that uniforms may be intimidating.                 • Speak directly to the person, not to his or her caregiver(s).</a:t>
            </a:r>
          </a:p>
          <a:p>
            <a:r>
              <a:rPr lang="en-US" sz="950" kern="1200" dirty="0" smtClean="0">
                <a:solidFill>
                  <a:schemeClr val="tx1"/>
                </a:solidFill>
                <a:effectLst/>
                <a:latin typeface="+mn-lt"/>
                <a:ea typeface="+mn-ea"/>
                <a:cs typeface="+mn-cs"/>
              </a:rPr>
              <a:t>• Ask the person: “Do you want your support worker/caregiver to stay with us?”</a:t>
            </a:r>
          </a:p>
          <a:p>
            <a:r>
              <a:rPr lang="en-US" sz="950" kern="1200" dirty="0" smtClean="0">
                <a:solidFill>
                  <a:schemeClr val="tx1"/>
                </a:solidFill>
                <a:effectLst/>
                <a:latin typeface="+mn-lt"/>
                <a:ea typeface="+mn-ea"/>
                <a:cs typeface="+mn-cs"/>
              </a:rPr>
              <a:t>• Ask simple introductory questions (e.g., name, reason for EMS visit). </a:t>
            </a:r>
          </a:p>
          <a:p>
            <a:r>
              <a:rPr lang="en-US" sz="950" kern="1200" dirty="0" smtClean="0">
                <a:solidFill>
                  <a:schemeClr val="tx1"/>
                </a:solidFill>
                <a:effectLst/>
                <a:latin typeface="+mn-lt"/>
                <a:ea typeface="+mn-ea"/>
                <a:cs typeface="+mn-cs"/>
              </a:rPr>
              <a:t>• Explain the process and purpose of the EMS interaction in simple terms.</a:t>
            </a:r>
          </a:p>
          <a:p>
            <a:r>
              <a:rPr lang="en-US" sz="950" kern="1200" dirty="0" smtClean="0">
                <a:solidFill>
                  <a:schemeClr val="tx1"/>
                </a:solidFill>
                <a:effectLst/>
                <a:latin typeface="+mn-lt"/>
                <a:ea typeface="+mn-ea"/>
                <a:cs typeface="+mn-cs"/>
              </a:rPr>
              <a:t>• Gain the person’s attention and eye contact, if possible, by using his or her name, or by touching his or her arm before speaking.</a:t>
            </a:r>
          </a:p>
          <a:p>
            <a:r>
              <a:rPr lang="en-US" sz="950" kern="1200" dirty="0" smtClean="0">
                <a:solidFill>
                  <a:schemeClr val="tx1"/>
                </a:solidFill>
                <a:effectLst/>
                <a:latin typeface="+mn-lt"/>
                <a:ea typeface="+mn-ea"/>
                <a:cs typeface="+mn-cs"/>
              </a:rPr>
              <a:t>• Determine how the person communicates: “How do you say Yes?  No?” “Do you use a device? Can you show me how to use this book/machine?”</a:t>
            </a:r>
          </a:p>
          <a:p>
            <a:r>
              <a:rPr lang="en-US" sz="950" kern="1200" dirty="0" smtClean="0">
                <a:solidFill>
                  <a:schemeClr val="tx1"/>
                </a:solidFill>
                <a:effectLst/>
                <a:latin typeface="+mn-lt"/>
                <a:ea typeface="+mn-ea"/>
                <a:cs typeface="+mn-cs"/>
              </a:rPr>
              <a:t>•If the person uses a communication technique or device, involve a caregiver who is familiar with it.</a:t>
            </a:r>
          </a:p>
          <a:p>
            <a:r>
              <a:rPr lang="en-US" sz="950" kern="1200" dirty="0" smtClean="0">
                <a:solidFill>
                  <a:schemeClr val="tx1"/>
                </a:solidFill>
                <a:effectLst/>
                <a:latin typeface="+mn-lt"/>
                <a:ea typeface="+mn-ea"/>
                <a:cs typeface="+mn-cs"/>
              </a:rPr>
              <a:t>• Show warmth and a positive regard.</a:t>
            </a:r>
          </a:p>
          <a:p>
            <a:r>
              <a:rPr lang="en-US" sz="950" kern="1200" dirty="0" smtClean="0">
                <a:solidFill>
                  <a:schemeClr val="tx1"/>
                </a:solidFill>
                <a:effectLst/>
                <a:latin typeface="+mn-lt"/>
                <a:ea typeface="+mn-ea"/>
                <a:cs typeface="+mn-cs"/>
              </a:rPr>
              <a:t>• Encourage the use of “comforters” (e.g., favorite item the person likes to carry, or a preference for standing and pacing rather than sitting).</a:t>
            </a:r>
          </a:p>
          <a:p>
            <a:r>
              <a:rPr lang="en-US" sz="950" kern="1200" dirty="0" smtClean="0">
                <a:solidFill>
                  <a:schemeClr val="tx1"/>
                </a:solidFill>
                <a:effectLst/>
                <a:latin typeface="+mn-lt"/>
                <a:ea typeface="+mn-ea"/>
                <a:cs typeface="+mn-cs"/>
              </a:rPr>
              <a:t>• For people with autism and related disorders, respect the preference to avoid eye contact.</a:t>
            </a:r>
          </a:p>
          <a:p>
            <a:r>
              <a:rPr lang="en-US" sz="950" kern="1200" dirty="0" smtClean="0">
                <a:solidFill>
                  <a:schemeClr val="tx1"/>
                </a:solidFill>
                <a:effectLst/>
                <a:latin typeface="+mn-lt"/>
                <a:ea typeface="+mn-ea"/>
                <a:cs typeface="+mn-cs"/>
              </a:rPr>
              <a:t>• Use positive comments and positive reinforcement.                         •Focus on the person’s abilities rather than disabilities.</a:t>
            </a:r>
          </a:p>
          <a:p>
            <a:r>
              <a:rPr lang="en-US" sz="950" u="sng" kern="1200" dirty="0" smtClean="0">
                <a:solidFill>
                  <a:schemeClr val="tx1"/>
                </a:solidFill>
                <a:effectLst/>
                <a:latin typeface="+mn-lt"/>
                <a:ea typeface="+mn-ea"/>
                <a:cs typeface="+mn-cs"/>
              </a:rPr>
              <a:t>Choosing Appropriate Language</a:t>
            </a:r>
          </a:p>
          <a:p>
            <a:r>
              <a:rPr lang="en-US" sz="950" kern="1200" dirty="0" smtClean="0">
                <a:solidFill>
                  <a:schemeClr val="tx1"/>
                </a:solidFill>
                <a:effectLst/>
                <a:latin typeface="+mn-lt"/>
                <a:ea typeface="+mn-ea"/>
                <a:cs typeface="+mn-cs"/>
              </a:rPr>
              <a:t>• Use concrete language.</a:t>
            </a:r>
          </a:p>
          <a:p>
            <a:r>
              <a:rPr lang="en-US" sz="950" kern="1200" dirty="0" smtClean="0">
                <a:solidFill>
                  <a:schemeClr val="tx1"/>
                </a:solidFill>
                <a:effectLst/>
                <a:latin typeface="+mn-lt"/>
                <a:ea typeface="+mn-ea"/>
                <a:cs typeface="+mn-cs"/>
              </a:rPr>
              <a:t>• Use concrete as opposed to abstract language, for example: “Show me”; “Tell me”; “Do this” with gesture; “Come with me”; “I’m going to…”                                                                                   • Say “Put your coat on” instead of “get ready.”      </a:t>
            </a:r>
          </a:p>
          <a:p>
            <a:r>
              <a:rPr lang="en-US" sz="950" kern="1200" dirty="0" smtClean="0">
                <a:solidFill>
                  <a:schemeClr val="tx1"/>
                </a:solidFill>
                <a:effectLst/>
                <a:latin typeface="+mn-lt"/>
                <a:ea typeface="+mn-ea"/>
                <a:cs typeface="+mn-cs"/>
              </a:rPr>
              <a:t>• Say “Are you upset? Are you sad? Are you happy?” instead of “What are you feeling?”</a:t>
            </a:r>
          </a:p>
          <a:p>
            <a:r>
              <a:rPr lang="en-US" sz="950" kern="1200" dirty="0" smtClean="0">
                <a:solidFill>
                  <a:schemeClr val="tx1"/>
                </a:solidFill>
                <a:effectLst/>
                <a:latin typeface="+mn-lt"/>
                <a:ea typeface="+mn-ea"/>
                <a:cs typeface="+mn-cs"/>
              </a:rPr>
              <a:t>• To make the concept of time more concrete, use examples from daily and familiar routines (e.g., breakfast-time, lunchtime, bedtime).</a:t>
            </a:r>
          </a:p>
          <a:p>
            <a:r>
              <a:rPr lang="en-US" sz="950" u="sng" kern="1200" dirty="0" smtClean="0">
                <a:solidFill>
                  <a:schemeClr val="tx1"/>
                </a:solidFill>
                <a:effectLst/>
                <a:latin typeface="+mn-lt"/>
                <a:ea typeface="+mn-ea"/>
                <a:cs typeface="+mn-cs"/>
              </a:rPr>
              <a:t>Listening</a:t>
            </a:r>
          </a:p>
          <a:p>
            <a:r>
              <a:rPr lang="en-US" sz="950" kern="1200" dirty="0" smtClean="0">
                <a:solidFill>
                  <a:schemeClr val="tx1"/>
                </a:solidFill>
                <a:effectLst/>
                <a:latin typeface="+mn-lt"/>
                <a:ea typeface="+mn-ea"/>
                <a:cs typeface="+mn-cs"/>
              </a:rPr>
              <a:t>• Listen to what the person says.                                                   •</a:t>
            </a:r>
            <a:r>
              <a:rPr lang="en-US" sz="950" dirty="0"/>
              <a:t> </a:t>
            </a:r>
            <a:r>
              <a:rPr lang="en-US" sz="950" kern="1200" dirty="0" smtClean="0">
                <a:solidFill>
                  <a:schemeClr val="tx1"/>
                </a:solidFill>
                <a:effectLst/>
                <a:latin typeface="+mn-lt"/>
                <a:ea typeface="+mn-ea"/>
                <a:cs typeface="+mn-cs"/>
              </a:rPr>
              <a:t>Let the person know when you do and do not understand.</a:t>
            </a:r>
          </a:p>
          <a:p>
            <a:r>
              <a:rPr lang="en-US" sz="950" kern="1200" dirty="0" smtClean="0">
                <a:solidFill>
                  <a:schemeClr val="tx1"/>
                </a:solidFill>
                <a:effectLst/>
                <a:latin typeface="+mn-lt"/>
                <a:ea typeface="+mn-ea"/>
                <a:cs typeface="+mn-cs"/>
              </a:rPr>
              <a:t>• Be sensitive to tone of voice and nonverbal cues.</a:t>
            </a:r>
          </a:p>
          <a:p>
            <a:r>
              <a:rPr lang="en-US" sz="950" kern="1200" dirty="0" smtClean="0">
                <a:solidFill>
                  <a:schemeClr val="tx1"/>
                </a:solidFill>
                <a:effectLst/>
                <a:latin typeface="+mn-lt"/>
                <a:ea typeface="+mn-ea"/>
                <a:cs typeface="+mn-cs"/>
              </a:rPr>
              <a:t>• Differences in muscle tone for some people may complicate reading their facial expressions or body language. Check and validate your perceptions.</a:t>
            </a:r>
          </a:p>
          <a:p>
            <a:r>
              <a:rPr lang="en-US" sz="950" kern="1200" dirty="0" smtClean="0">
                <a:solidFill>
                  <a:schemeClr val="tx1"/>
                </a:solidFill>
                <a:effectLst/>
                <a:latin typeface="+mn-lt"/>
                <a:ea typeface="+mn-ea"/>
                <a:cs typeface="+mn-cs"/>
              </a:rPr>
              <a:t>• Be aware that the interaction will likely take more time than usual.</a:t>
            </a:r>
          </a:p>
          <a:p>
            <a:r>
              <a:rPr lang="en-US" sz="950" u="sng" kern="1200" dirty="0" smtClean="0">
                <a:solidFill>
                  <a:schemeClr val="tx1"/>
                </a:solidFill>
                <a:effectLst/>
                <a:latin typeface="+mn-lt"/>
                <a:ea typeface="+mn-ea"/>
                <a:cs typeface="+mn-cs"/>
              </a:rPr>
              <a:t>Explaining clearly </a:t>
            </a:r>
          </a:p>
          <a:p>
            <a:r>
              <a:rPr lang="en-US" sz="950" kern="1200" dirty="0" smtClean="0">
                <a:solidFill>
                  <a:schemeClr val="tx1"/>
                </a:solidFill>
                <a:effectLst/>
                <a:latin typeface="+mn-lt"/>
                <a:ea typeface="+mn-ea"/>
                <a:cs typeface="+mn-cs"/>
              </a:rPr>
              <a:t>• Explain what will happen before you begin.               •	Tell and show what you are going to do and why. </a:t>
            </a:r>
          </a:p>
          <a:p>
            <a:r>
              <a:rPr lang="en-US" sz="950" kern="1200" dirty="0" smtClean="0">
                <a:solidFill>
                  <a:schemeClr val="tx1"/>
                </a:solidFill>
                <a:effectLst/>
                <a:latin typeface="+mn-lt"/>
                <a:ea typeface="+mn-ea"/>
                <a:cs typeface="+mn-cs"/>
              </a:rPr>
              <a:t>• Rephrase and repeat questions, if necessary, or write them out, if the person is able to read.</a:t>
            </a:r>
          </a:p>
          <a:p>
            <a:r>
              <a:rPr lang="en-US" sz="950" kern="1200" dirty="0" smtClean="0">
                <a:solidFill>
                  <a:schemeClr val="tx1"/>
                </a:solidFill>
                <a:effectLst/>
                <a:latin typeface="+mn-lt"/>
                <a:ea typeface="+mn-ea"/>
                <a:cs typeface="+mn-cs"/>
              </a:rPr>
              <a:t>• Checking for understanding is essential. For people who can speak in sentences, ask questions such as: “Can you tell me what I just said?” “Can you tell me what I am going to do and why?”</a:t>
            </a:r>
          </a:p>
          <a:p>
            <a:r>
              <a:rPr lang="en-US" sz="950" u="sng" kern="1200" dirty="0" smtClean="0">
                <a:solidFill>
                  <a:schemeClr val="tx1"/>
                </a:solidFill>
                <a:effectLst/>
                <a:latin typeface="+mn-lt"/>
                <a:ea typeface="+mn-ea"/>
                <a:cs typeface="+mn-cs"/>
              </a:rPr>
              <a:t>Communicating without words</a:t>
            </a:r>
          </a:p>
          <a:p>
            <a:r>
              <a:rPr lang="en-US" sz="950" kern="1200" dirty="0" smtClean="0">
                <a:solidFill>
                  <a:schemeClr val="tx1"/>
                </a:solidFill>
                <a:effectLst/>
                <a:latin typeface="+mn-lt"/>
                <a:ea typeface="+mn-ea"/>
                <a:cs typeface="+mn-cs"/>
              </a:rPr>
              <a:t>• Use visual aids.                 • Act or demonstrate.</a:t>
            </a:r>
          </a:p>
          <a:p>
            <a:r>
              <a:rPr lang="en-US" sz="950" kern="1200" dirty="0" smtClean="0">
                <a:solidFill>
                  <a:schemeClr val="tx1"/>
                </a:solidFill>
                <a:effectLst/>
                <a:latin typeface="+mn-lt"/>
                <a:ea typeface="+mn-ea"/>
                <a:cs typeface="+mn-cs"/>
              </a:rPr>
              <a:t>• People with limited language ability and understanding rely on familiar routines and environmental cues to understand or anticipate what will happen next.</a:t>
            </a:r>
          </a:p>
          <a:p>
            <a:r>
              <a:rPr lang="en-US" sz="950" kern="1200" dirty="0" smtClean="0">
                <a:solidFill>
                  <a:schemeClr val="tx1"/>
                </a:solidFill>
                <a:effectLst/>
                <a:latin typeface="+mn-lt"/>
                <a:ea typeface="+mn-ea"/>
                <a:cs typeface="+mn-cs"/>
              </a:rPr>
              <a:t>• Use simple diagrams and gestures.        • Use pictures when communicating; find signs in the person’s communication </a:t>
            </a:r>
          </a:p>
          <a:p>
            <a:r>
              <a:rPr lang="en-US" sz="950" dirty="0"/>
              <a:t> </a:t>
            </a:r>
            <a:r>
              <a:rPr lang="en-US" sz="950" dirty="0" smtClean="0"/>
              <a:t>                                                                               </a:t>
            </a:r>
            <a:r>
              <a:rPr lang="en-US" sz="950" kern="1200" dirty="0" smtClean="0">
                <a:solidFill>
                  <a:schemeClr val="tx1"/>
                </a:solidFill>
                <a:effectLst/>
                <a:latin typeface="+mn-lt"/>
                <a:ea typeface="+mn-ea"/>
                <a:cs typeface="+mn-cs"/>
              </a:rPr>
              <a:t>book or point to familiar objects (e.g., “It looks like…”).</a:t>
            </a:r>
          </a:p>
          <a:p>
            <a:r>
              <a:rPr lang="en-US" sz="950" kern="1200" dirty="0" smtClean="0">
                <a:solidFill>
                  <a:schemeClr val="tx1"/>
                </a:solidFill>
                <a:effectLst/>
                <a:latin typeface="+mn-lt"/>
                <a:ea typeface="+mn-ea"/>
                <a:cs typeface="+mn-cs"/>
              </a:rPr>
              <a:t>• Some people may express themselves only in writing.</a:t>
            </a:r>
          </a:p>
          <a:p>
            <a:r>
              <a:rPr lang="en-US" sz="950" kern="1200" dirty="0" smtClean="0">
                <a:solidFill>
                  <a:schemeClr val="tx1"/>
                </a:solidFill>
                <a:effectLst/>
                <a:latin typeface="+mn-lt"/>
                <a:ea typeface="+mn-ea"/>
                <a:cs typeface="+mn-cs"/>
              </a:rPr>
              <a:t>• When possible and safe, allow the person to handle and explore equipment.</a:t>
            </a:r>
          </a:p>
          <a:p>
            <a:r>
              <a:rPr lang="en-US" sz="950" kern="1200" dirty="0" smtClean="0">
                <a:solidFill>
                  <a:schemeClr val="tx1"/>
                </a:solidFill>
                <a:effectLst/>
                <a:latin typeface="+mn-lt"/>
                <a:ea typeface="+mn-ea"/>
                <a:cs typeface="+mn-cs"/>
              </a:rPr>
              <a:t>• Point to body parts and act out actions or procedures (e.g., checking ears).</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32</a:t>
            </a:fld>
            <a:endParaRPr lang="en-US" dirty="0"/>
          </a:p>
        </p:txBody>
      </p:sp>
    </p:spTree>
    <p:extLst>
      <p:ext uri="{BB962C8B-B14F-4D97-AF65-F5344CB8AC3E}">
        <p14:creationId xmlns:p14="http://schemas.microsoft.com/office/powerpoint/2010/main" val="2554113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28575"/>
            <a:ext cx="4229100" cy="3171825"/>
          </a:xfrm>
        </p:spPr>
      </p:sp>
      <p:sp>
        <p:nvSpPr>
          <p:cNvPr id="3" name="Notes Placeholder 2"/>
          <p:cNvSpPr>
            <a:spLocks noGrp="1"/>
          </p:cNvSpPr>
          <p:nvPr>
            <p:ph type="body" idx="1"/>
          </p:nvPr>
        </p:nvSpPr>
        <p:spPr>
          <a:xfrm>
            <a:off x="457200" y="3284597"/>
            <a:ext cx="6172200" cy="5783203"/>
          </a:xfrm>
        </p:spPr>
        <p:txBody>
          <a:bodyPr/>
          <a:lstStyle/>
          <a:p>
            <a:r>
              <a:rPr lang="en-US" sz="900" kern="1200" dirty="0" smtClean="0">
                <a:solidFill>
                  <a:schemeClr val="tx1"/>
                </a:solidFill>
                <a:effectLst/>
                <a:latin typeface="+mn-lt"/>
                <a:ea typeface="+mn-ea"/>
                <a:cs typeface="+mn-cs"/>
              </a:rPr>
              <a:t>This is Travis King, whose parents spearheaded the Travis Alert Act to help</a:t>
            </a:r>
            <a:r>
              <a:rPr lang="en-US" sz="900" kern="1200" baseline="0" dirty="0" smtClean="0">
                <a:solidFill>
                  <a:schemeClr val="tx1"/>
                </a:solidFill>
                <a:effectLst/>
                <a:latin typeface="+mn-lt"/>
                <a:ea typeface="+mn-ea"/>
                <a:cs typeface="+mn-cs"/>
              </a:rPr>
              <a:t> educate responders.</a:t>
            </a: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Autism spectrum disorder (ASD) is a range of complex neurodevelopment disorders, characterized by social impairments, communication difficulties, and restricted, repetitive, and stereotyped patterns of behavior. </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Autistic disorder, sometimes called autism or classical ASD, is the most severe form of ASD, while other conditions along the spectrum include a milder form known as Asperger syndrome, the rare condition called Rett syndrome, and childhood disintegrative disorder and pervasive developmental disorder not otherwise specified (usually referred to as PDD-NOS). </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Although ASD varies significantly in character and severity, it occurs in all ethnic and socioeconomic groups, and affects every age group. Some characteristic difficulties in behavior, social interaction, communication are common among people on the spectrum; others are typical of the disability but not necessarily exhibited by all people on the autism spectrum.</a:t>
            </a:r>
          </a:p>
          <a:p>
            <a:pPr lvl="0"/>
            <a:r>
              <a:rPr lang="en-US" sz="900" kern="1200" dirty="0" smtClean="0">
                <a:solidFill>
                  <a:schemeClr val="tx1"/>
                </a:solidFill>
                <a:effectLst/>
                <a:latin typeface="+mn-lt"/>
                <a:ea typeface="+mn-ea"/>
                <a:cs typeface="+mn-cs"/>
              </a:rPr>
              <a:t>Behavior displayed by the person is due to the difficulties he or she has responding to the environment. Their behavior is generally an attempt by them to communicate their feelings or to cope with a situation. Behavior problems may occur as the result of their heightened sensitivity to a sound or something he or she may have seen or felt.</a:t>
            </a:r>
          </a:p>
          <a:p>
            <a:r>
              <a:rPr lang="en-US" sz="900" kern="1200" dirty="0" smtClean="0">
                <a:solidFill>
                  <a:schemeClr val="tx1"/>
                </a:solidFill>
                <a:effectLst/>
                <a:latin typeface="+mn-lt"/>
                <a:ea typeface="+mn-ea"/>
                <a:cs typeface="+mn-cs"/>
              </a:rPr>
              <a:t>For people on the spectrum, rigidly sticking to routines and spending their time in repetitive behaviors are ways for them to reduce uncertainty and to maintain the predictability of their environment. </a:t>
            </a:r>
          </a:p>
          <a:p>
            <a:r>
              <a:rPr lang="en-US" sz="900" dirty="0"/>
              <a:t> </a:t>
            </a:r>
            <a:r>
              <a:rPr lang="en-US" sz="900" dirty="0" smtClean="0"/>
              <a:t>   </a:t>
            </a:r>
            <a:r>
              <a:rPr lang="en-US" sz="900" kern="1200" dirty="0" smtClean="0">
                <a:solidFill>
                  <a:schemeClr val="tx1"/>
                </a:solidFill>
                <a:effectLst/>
                <a:latin typeface="+mn-lt"/>
                <a:ea typeface="+mn-ea"/>
                <a:cs typeface="+mn-cs"/>
              </a:rPr>
              <a:t>Other behaviors may include: • unusually intense or focused interests.</a:t>
            </a:r>
          </a:p>
          <a:p>
            <a:pPr marL="176213" lvl="2"/>
            <a:r>
              <a:rPr lang="en-US" sz="900" dirty="0"/>
              <a:t>• stereotyped </a:t>
            </a:r>
            <a:r>
              <a:rPr lang="en-US" sz="900" kern="1200" dirty="0" smtClean="0">
                <a:solidFill>
                  <a:schemeClr val="tx1"/>
                </a:solidFill>
                <a:effectLst/>
                <a:latin typeface="+mn-lt"/>
                <a:ea typeface="+mn-ea"/>
                <a:cs typeface="+mn-cs"/>
              </a:rPr>
              <a:t>and repetitive body movements such as hand flapping and spinning.</a:t>
            </a:r>
          </a:p>
          <a:p>
            <a:pPr marL="176213" lvl="2"/>
            <a:r>
              <a:rPr lang="en-US" sz="900" dirty="0"/>
              <a:t>• repetitive </a:t>
            </a:r>
            <a:r>
              <a:rPr lang="en-US" sz="900" kern="1200" dirty="0" smtClean="0">
                <a:solidFill>
                  <a:schemeClr val="tx1"/>
                </a:solidFill>
                <a:effectLst/>
                <a:latin typeface="+mn-lt"/>
                <a:ea typeface="+mn-ea"/>
                <a:cs typeface="+mn-cs"/>
              </a:rPr>
              <a:t>use of objects such as repeatedly switching lights on and off or lining up toys.</a:t>
            </a:r>
          </a:p>
          <a:p>
            <a:pPr marL="176213" lvl="2"/>
            <a:r>
              <a:rPr lang="en-US" sz="900" dirty="0"/>
              <a:t>• insistence </a:t>
            </a:r>
            <a:r>
              <a:rPr lang="en-US" sz="900" kern="1200" dirty="0" smtClean="0">
                <a:solidFill>
                  <a:schemeClr val="tx1"/>
                </a:solidFill>
                <a:effectLst/>
                <a:latin typeface="+mn-lt"/>
                <a:ea typeface="+mn-ea"/>
                <a:cs typeface="+mn-cs"/>
              </a:rPr>
              <a:t>on sticking to routines such as traveling the same route home each day and doing things in exactly the same order every time.</a:t>
            </a:r>
          </a:p>
          <a:p>
            <a:pPr marL="176213" lvl="2"/>
            <a:r>
              <a:rPr lang="en-US" sz="900" dirty="0"/>
              <a:t>• unusual </a:t>
            </a:r>
            <a:r>
              <a:rPr lang="en-US" sz="900" kern="1200" dirty="0" smtClean="0">
                <a:solidFill>
                  <a:schemeClr val="tx1"/>
                </a:solidFill>
                <a:effectLst/>
                <a:latin typeface="+mn-lt"/>
                <a:ea typeface="+mn-ea"/>
                <a:cs typeface="+mn-cs"/>
              </a:rPr>
              <a:t>sensory interests such as sniffing objects or staring intently at moving objects. </a:t>
            </a:r>
          </a:p>
          <a:p>
            <a:pPr marL="176213" lvl="2"/>
            <a:r>
              <a:rPr lang="en-US" sz="900" dirty="0"/>
              <a:t>• sensory </a:t>
            </a:r>
            <a:r>
              <a:rPr lang="en-US" sz="900" kern="1200" dirty="0" smtClean="0">
                <a:solidFill>
                  <a:schemeClr val="tx1"/>
                </a:solidFill>
                <a:effectLst/>
                <a:latin typeface="+mn-lt"/>
                <a:ea typeface="+mn-ea"/>
                <a:cs typeface="+mn-cs"/>
              </a:rPr>
              <a:t>sensitivities including avoidance of everyday sounds and textures such as hair dryers, vacuum cleaners and sand.</a:t>
            </a:r>
          </a:p>
          <a:p>
            <a:pPr lvl="0"/>
            <a:r>
              <a:rPr lang="en-US" sz="900" kern="1200" dirty="0" smtClean="0">
                <a:solidFill>
                  <a:schemeClr val="tx1"/>
                </a:solidFill>
                <a:effectLst/>
                <a:latin typeface="+mn-lt"/>
                <a:ea typeface="+mn-ea"/>
                <a:cs typeface="+mn-cs"/>
              </a:rPr>
              <a:t>Social interaction is poor with people who have autism as they have difficulty establishing and maintaining relationships. They do not respond to many of the non-verbal forms of communication that many of us take for granted, such as facial expressions, physical gestures and eye contact. They are often unable to understand and express their needs, just as they are unable to interpret and understand the needs of others. This impairs their ability to share interests and activities with other people. For this reason they may appear distant and aloof. Because they are often delayed in their speech and struggle to make sense of other non-verbal forms of communication, they may withdraw into repetitive play and behavior, and avoid interaction.</a:t>
            </a:r>
          </a:p>
          <a:p>
            <a:pPr lvl="0"/>
            <a:r>
              <a:rPr lang="en-US" sz="900" kern="1200" dirty="0" smtClean="0">
                <a:solidFill>
                  <a:schemeClr val="tx1"/>
                </a:solidFill>
                <a:effectLst/>
                <a:latin typeface="+mn-lt"/>
                <a:ea typeface="+mn-ea"/>
                <a:cs typeface="+mn-cs"/>
              </a:rPr>
              <a:t>    Their difficulties with social interaction may manifest in the following ways:</a:t>
            </a:r>
          </a:p>
          <a:p>
            <a:pPr lvl="0"/>
            <a:r>
              <a:rPr lang="en-US" sz="900" dirty="0" smtClean="0"/>
              <a:t>        </a:t>
            </a:r>
            <a:r>
              <a:rPr lang="en-US" sz="900" dirty="0"/>
              <a:t>• limited </a:t>
            </a:r>
            <a:r>
              <a:rPr lang="en-US" sz="900" kern="1200" dirty="0" smtClean="0">
                <a:solidFill>
                  <a:schemeClr val="tx1"/>
                </a:solidFill>
                <a:effectLst/>
                <a:latin typeface="+mn-lt"/>
                <a:ea typeface="+mn-ea"/>
                <a:cs typeface="+mn-cs"/>
              </a:rPr>
              <a:t>use and understanding of non-verbal </a:t>
            </a:r>
            <a:r>
              <a:rPr lang="en-US" sz="900" dirty="0"/>
              <a:t>communication </a:t>
            </a:r>
            <a:r>
              <a:rPr lang="en-US" sz="900" dirty="0" smtClean="0"/>
              <a:t>such </a:t>
            </a:r>
            <a:r>
              <a:rPr lang="en-US" sz="900" dirty="0"/>
              <a:t>as eye gaze, facial expression and gesture</a:t>
            </a:r>
            <a:endParaRPr lang="en-US" sz="900" dirty="0" smtClean="0"/>
          </a:p>
          <a:p>
            <a:pPr lvl="0"/>
            <a:r>
              <a:rPr lang="en-US" sz="900" dirty="0"/>
              <a:t> </a:t>
            </a:r>
            <a:r>
              <a:rPr lang="en-US" sz="900" dirty="0" smtClean="0"/>
              <a:t>      • difficulties </a:t>
            </a:r>
            <a:r>
              <a:rPr lang="en-US" sz="900" dirty="0"/>
              <a:t>with social and emotional </a:t>
            </a:r>
            <a:r>
              <a:rPr lang="en-US" sz="900" dirty="0" smtClean="0"/>
              <a:t>responsiveness</a:t>
            </a:r>
            <a:r>
              <a:rPr lang="en-US" sz="900" kern="1200" dirty="0" smtClean="0">
                <a:solidFill>
                  <a:schemeClr val="tx1"/>
                </a:solidFill>
                <a:effectLst/>
                <a:latin typeface="+mn-lt"/>
                <a:ea typeface="+mn-ea"/>
                <a:cs typeface="+mn-cs"/>
              </a:rPr>
              <a:t>.     </a:t>
            </a:r>
            <a:r>
              <a:rPr lang="en-US" sz="900" dirty="0" smtClean="0"/>
              <a:t>       • </a:t>
            </a:r>
            <a:r>
              <a:rPr lang="en-US" sz="900" dirty="0"/>
              <a:t>difficulties </a:t>
            </a:r>
            <a:r>
              <a:rPr lang="en-US" sz="900" kern="1200" dirty="0" smtClean="0">
                <a:solidFill>
                  <a:schemeClr val="tx1"/>
                </a:solidFill>
                <a:effectLst/>
                <a:latin typeface="+mn-lt"/>
                <a:ea typeface="+mn-ea"/>
                <a:cs typeface="+mn-cs"/>
              </a:rPr>
              <a:t>forming and sustaining friendships. </a:t>
            </a:r>
          </a:p>
          <a:p>
            <a:pPr lvl="0"/>
            <a:r>
              <a:rPr lang="en-US" sz="900" dirty="0" smtClean="0"/>
              <a:t>       •   lack </a:t>
            </a:r>
            <a:r>
              <a:rPr lang="en-US" sz="900" kern="1200" dirty="0" smtClean="0">
                <a:solidFill>
                  <a:schemeClr val="tx1"/>
                </a:solidFill>
                <a:effectLst/>
                <a:latin typeface="+mn-lt"/>
                <a:ea typeface="+mn-ea"/>
                <a:cs typeface="+mn-cs"/>
              </a:rPr>
              <a:t>of seeking to share enjoyment, interests and activities with other people.</a:t>
            </a:r>
          </a:p>
          <a:p>
            <a:pPr lvl="2"/>
            <a:r>
              <a:rPr lang="en-US" sz="900" kern="1200" dirty="0" smtClean="0">
                <a:solidFill>
                  <a:schemeClr val="tx1"/>
                </a:solidFill>
                <a:effectLst/>
                <a:latin typeface="+mn-lt"/>
                <a:ea typeface="+mn-ea"/>
                <a:cs typeface="+mn-cs"/>
              </a:rPr>
              <a:t>.</a:t>
            </a:r>
          </a:p>
          <a:p>
            <a:pPr lvl="0"/>
            <a:r>
              <a:rPr lang="en-US" sz="900" kern="1200" dirty="0" smtClean="0">
                <a:solidFill>
                  <a:schemeClr val="tx1"/>
                </a:solidFill>
                <a:effectLst/>
                <a:latin typeface="+mn-lt"/>
                <a:ea typeface="+mn-ea"/>
                <a:cs typeface="+mn-cs"/>
              </a:rPr>
              <a:t>Communication difficulties, in one form or another, are common for people who have autism. Some people with autism speak fluently, others are speech impaired to varying degrees, and others still are unable to speak at all. Those who can speak will often use language in a very limited or unusual way. Their line of conversation may involve repeating your phrases or words back to you or asking the same questions over and over. People with autism will usually talk about only topics that are of interest to them, which makes the give and take in communication difficult. They have difficulty interpreting non-verbal forms of communication such as facial expressions, hand gestures and other body language.</a:t>
            </a:r>
          </a:p>
          <a:p>
            <a:pPr lvl="0"/>
            <a:r>
              <a:rPr lang="en-US" sz="900" dirty="0"/>
              <a:t> </a:t>
            </a:r>
            <a:r>
              <a:rPr lang="en-US" sz="900" dirty="0" smtClean="0"/>
              <a:t>   </a:t>
            </a:r>
            <a:r>
              <a:rPr lang="en-US" sz="900" kern="1200" dirty="0" smtClean="0">
                <a:solidFill>
                  <a:schemeClr val="tx1"/>
                </a:solidFill>
                <a:effectLst/>
                <a:latin typeface="+mn-lt"/>
                <a:ea typeface="+mn-ea"/>
                <a:cs typeface="+mn-cs"/>
              </a:rPr>
              <a:t>Impaired communication is characterized </a:t>
            </a:r>
            <a:r>
              <a:rPr lang="en-US" sz="900" dirty="0"/>
              <a:t>by: </a:t>
            </a:r>
            <a:r>
              <a:rPr lang="en-US" sz="900" dirty="0" smtClean="0"/>
              <a:t>• </a:t>
            </a:r>
            <a:r>
              <a:rPr lang="en-US" sz="900" kern="1200" dirty="0" smtClean="0">
                <a:solidFill>
                  <a:schemeClr val="tx1"/>
                </a:solidFill>
                <a:effectLst/>
                <a:latin typeface="+mn-lt"/>
                <a:ea typeface="+mn-ea"/>
                <a:cs typeface="+mn-cs"/>
              </a:rPr>
              <a:t>delayed language development.   </a:t>
            </a:r>
            <a:r>
              <a:rPr lang="en-US" sz="900" dirty="0" smtClean="0"/>
              <a:t> </a:t>
            </a:r>
            <a:r>
              <a:rPr lang="en-US" sz="900" dirty="0"/>
              <a:t>• difficulties </a:t>
            </a:r>
            <a:r>
              <a:rPr lang="en-US" sz="900" kern="1200" dirty="0" smtClean="0">
                <a:solidFill>
                  <a:schemeClr val="tx1"/>
                </a:solidFill>
                <a:effectLst/>
                <a:latin typeface="+mn-lt"/>
                <a:ea typeface="+mn-ea"/>
                <a:cs typeface="+mn-cs"/>
              </a:rPr>
              <a:t>initiating and sustaining                </a:t>
            </a:r>
          </a:p>
          <a:p>
            <a:pPr lvl="0"/>
            <a:r>
              <a:rPr lang="en-US" sz="900" dirty="0"/>
              <a:t> </a:t>
            </a:r>
            <a:r>
              <a:rPr lang="en-US" sz="900" dirty="0" smtClean="0"/>
              <a:t>                            conversations</a:t>
            </a:r>
            <a:r>
              <a:rPr lang="en-US" sz="900" dirty="0"/>
              <a:t>. </a:t>
            </a:r>
            <a:r>
              <a:rPr lang="en-US" sz="900" dirty="0" smtClean="0"/>
              <a:t>         • </a:t>
            </a:r>
            <a:r>
              <a:rPr lang="en-US" sz="900" kern="1200" dirty="0" smtClean="0">
                <a:solidFill>
                  <a:schemeClr val="tx1"/>
                </a:solidFill>
                <a:effectLst/>
                <a:latin typeface="+mn-lt"/>
                <a:ea typeface="+mn-ea"/>
                <a:cs typeface="+mn-cs"/>
              </a:rPr>
              <a:t>stereotyped and repetitive use of language such as repeating phrases from television.</a:t>
            </a:r>
          </a:p>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33</a:t>
            </a:fld>
            <a:endParaRPr lang="en-US" dirty="0"/>
          </a:p>
        </p:txBody>
      </p:sp>
    </p:spTree>
    <p:extLst>
      <p:ext uri="{BB962C8B-B14F-4D97-AF65-F5344CB8AC3E}">
        <p14:creationId xmlns:p14="http://schemas.microsoft.com/office/powerpoint/2010/main" val="2767950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28575"/>
            <a:ext cx="3924300" cy="2943225"/>
          </a:xfrm>
        </p:spPr>
      </p:sp>
      <p:sp>
        <p:nvSpPr>
          <p:cNvPr id="3" name="Notes Placeholder 2"/>
          <p:cNvSpPr>
            <a:spLocks noGrp="1"/>
          </p:cNvSpPr>
          <p:nvPr>
            <p:ph type="body" idx="1"/>
          </p:nvPr>
        </p:nvSpPr>
        <p:spPr>
          <a:xfrm>
            <a:off x="609600" y="3047999"/>
            <a:ext cx="6096000" cy="12344401"/>
          </a:xfrm>
        </p:spPr>
        <p:txBody>
          <a:bodyPr/>
          <a:lstStyle/>
          <a:p>
            <a:pPr lvl="0"/>
            <a:r>
              <a:rPr lang="en-US" sz="1200" kern="1200" dirty="0" smtClean="0">
                <a:solidFill>
                  <a:schemeClr val="tx1"/>
                </a:solidFill>
                <a:effectLst/>
                <a:latin typeface="+mn-lt"/>
                <a:ea typeface="+mn-ea"/>
                <a:cs typeface="+mn-cs"/>
              </a:rPr>
              <a:t>When interacting with EMS and police, people with autism might: </a:t>
            </a:r>
            <a:endParaRPr lang="en-US" sz="1100" dirty="0"/>
          </a:p>
          <a:p>
            <a:pPr lvl="0"/>
            <a:r>
              <a:rPr lang="en-US" sz="11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 respond to their name or verbal commands such as “stop.” It may appear that the person is ignoring you when the person is overwhelmed or fixated on an interest. </a:t>
            </a:r>
            <a:endParaRPr lang="en-US" sz="1100" dirty="0"/>
          </a:p>
          <a:p>
            <a:pPr lvl="0"/>
            <a:r>
              <a:rPr lang="en-US" dirty="0"/>
              <a:t>• </a:t>
            </a:r>
            <a:r>
              <a:rPr lang="en-US" sz="1200" kern="1200" dirty="0" smtClean="0">
                <a:solidFill>
                  <a:schemeClr val="tx1"/>
                </a:solidFill>
                <a:effectLst/>
                <a:latin typeface="+mn-lt"/>
                <a:ea typeface="+mn-ea"/>
                <a:cs typeface="+mn-cs"/>
              </a:rPr>
              <a:t>repeat exactly what you say back to you without any appearance of understanding the question due to underdeveloped communication skills (also called echolalia).</a:t>
            </a:r>
            <a:endParaRPr lang="en-US" sz="1100" dirty="0"/>
          </a:p>
          <a:p>
            <a:pPr lvl="0"/>
            <a:r>
              <a:rPr lang="en-US" dirty="0"/>
              <a:t>• </a:t>
            </a:r>
            <a:r>
              <a:rPr lang="en-US" sz="1200" kern="1200" dirty="0" smtClean="0">
                <a:solidFill>
                  <a:schemeClr val="tx1"/>
                </a:solidFill>
                <a:effectLst/>
                <a:latin typeface="+mn-lt"/>
                <a:ea typeface="+mn-ea"/>
                <a:cs typeface="+mn-cs"/>
              </a:rPr>
              <a:t>avoiding eye contact or reacting with discomfort when eye contract is attempted.</a:t>
            </a:r>
            <a:endParaRPr lang="en-US" sz="1100" dirty="0"/>
          </a:p>
          <a:p>
            <a:pPr lvl="0"/>
            <a:r>
              <a:rPr lang="en-US" dirty="0"/>
              <a:t>• </a:t>
            </a:r>
            <a:r>
              <a:rPr lang="en-US" sz="1200" kern="1200" dirty="0" smtClean="0">
                <a:solidFill>
                  <a:schemeClr val="tx1"/>
                </a:solidFill>
                <a:effectLst/>
                <a:latin typeface="+mn-lt"/>
                <a:ea typeface="+mn-ea"/>
                <a:cs typeface="+mn-cs"/>
              </a:rPr>
              <a:t>ignore warnings of entering dangerous situations due to an impaired sense of danger, i.e. wandering to bodies of water, traffic or other dangers and not stopping when asked.</a:t>
            </a:r>
            <a:endParaRPr lang="en-US" sz="1100" dirty="0"/>
          </a:p>
          <a:p>
            <a:pPr lvl="0"/>
            <a:r>
              <a:rPr lang="en-US" dirty="0"/>
              <a:t>• </a:t>
            </a:r>
            <a:r>
              <a:rPr lang="en-US" sz="1200" kern="1200" dirty="0" smtClean="0">
                <a:solidFill>
                  <a:schemeClr val="tx1"/>
                </a:solidFill>
                <a:effectLst/>
                <a:latin typeface="+mn-lt"/>
                <a:ea typeface="+mn-ea"/>
                <a:cs typeface="+mn-cs"/>
              </a:rPr>
              <a:t>be overwhelmed by EMS or police presence; exhibiting fear or distress to raised voices or uniform. </a:t>
            </a:r>
            <a:endParaRPr lang="en-US" sz="1100" dirty="0"/>
          </a:p>
          <a:p>
            <a:pPr lvl="0"/>
            <a:r>
              <a:rPr lang="en-US" dirty="0"/>
              <a:t>• </a:t>
            </a:r>
            <a:r>
              <a:rPr lang="en-US" sz="1200" kern="1200" dirty="0" smtClean="0">
                <a:solidFill>
                  <a:schemeClr val="tx1"/>
                </a:solidFill>
                <a:effectLst/>
                <a:latin typeface="+mn-lt"/>
                <a:ea typeface="+mn-ea"/>
                <a:cs typeface="+mn-cs"/>
              </a:rPr>
              <a:t>reach for police equipment due to a decreased understanding of boundaries, social rules and danger.</a:t>
            </a:r>
            <a:endParaRPr lang="en-US" sz="1100" dirty="0"/>
          </a:p>
          <a:p>
            <a:pPr lvl="0"/>
            <a:r>
              <a:rPr lang="en-US" dirty="0"/>
              <a:t>• </a:t>
            </a:r>
            <a:r>
              <a:rPr lang="en-US" sz="1200" kern="1200" dirty="0" smtClean="0">
                <a:solidFill>
                  <a:schemeClr val="tx1"/>
                </a:solidFill>
                <a:effectLst/>
                <a:latin typeface="+mn-lt"/>
                <a:ea typeface="+mn-ea"/>
                <a:cs typeface="+mn-cs"/>
              </a:rPr>
              <a:t>engage in repetitive behavior: repeating the same noise or phrase repeatedly, rocking, biting their hands, scratching themselves, rocking, spinning ext.</a:t>
            </a:r>
            <a:endParaRPr lang="en-US" sz="1100" dirty="0"/>
          </a:p>
          <a:p>
            <a:pPr lvl="0"/>
            <a:r>
              <a:rPr lang="en-US" dirty="0"/>
              <a:t>• </a:t>
            </a:r>
            <a:r>
              <a:rPr lang="en-US" sz="1200" kern="1200" dirty="0" smtClean="0">
                <a:solidFill>
                  <a:schemeClr val="tx1"/>
                </a:solidFill>
                <a:effectLst/>
                <a:latin typeface="+mn-lt"/>
                <a:ea typeface="+mn-ea"/>
                <a:cs typeface="+mn-cs"/>
              </a:rPr>
              <a:t>have impaired sensory perception, which may present as being under or overdressed for the weather, being obviously injured but not showing any pain or asking for help.</a:t>
            </a:r>
            <a:endParaRPr lang="en-US" sz="1100" dirty="0"/>
          </a:p>
          <a:p>
            <a:r>
              <a:rPr lang="en-US" dirty="0"/>
              <a:t>• </a:t>
            </a:r>
            <a:r>
              <a:rPr lang="en-US" sz="1200" kern="1200" dirty="0" smtClean="0">
                <a:solidFill>
                  <a:schemeClr val="tx1"/>
                </a:solidFill>
                <a:effectLst/>
                <a:latin typeface="+mn-lt"/>
                <a:ea typeface="+mn-ea"/>
                <a:cs typeface="+mn-cs"/>
              </a:rPr>
              <a:t>not speak or make eye contact.                       </a:t>
            </a:r>
            <a:r>
              <a:rPr lang="en-US" dirty="0" smtClean="0"/>
              <a:t>• </a:t>
            </a:r>
            <a:r>
              <a:rPr lang="en-US" dirty="0"/>
              <a:t>become distracted by smells. </a:t>
            </a:r>
            <a:endParaRPr lang="en-US" sz="1100" dirty="0"/>
          </a:p>
          <a:p>
            <a:pPr lvl="0"/>
            <a:r>
              <a:rPr lang="en-US" dirty="0" smtClean="0"/>
              <a:t>• </a:t>
            </a:r>
            <a:r>
              <a:rPr lang="en-US" sz="1200" kern="1200" dirty="0" smtClean="0">
                <a:solidFill>
                  <a:schemeClr val="tx1"/>
                </a:solidFill>
                <a:effectLst/>
                <a:latin typeface="+mn-lt"/>
                <a:ea typeface="+mn-ea"/>
                <a:cs typeface="+mn-cs"/>
              </a:rPr>
              <a:t>become excited, frightened or distracted by noise and lights around them. Try to minimize these environmental conditions. </a:t>
            </a:r>
            <a:endParaRPr lang="en-US" sz="1100" dirty="0"/>
          </a:p>
          <a:p>
            <a:pPr lvl="0"/>
            <a:r>
              <a:rPr lang="en-US" dirty="0" smtClean="0"/>
              <a:t>• </a:t>
            </a:r>
            <a:r>
              <a:rPr lang="en-US" sz="1200" kern="1200" dirty="0" smtClean="0">
                <a:solidFill>
                  <a:schemeClr val="tx1"/>
                </a:solidFill>
                <a:effectLst/>
                <a:latin typeface="+mn-lt"/>
                <a:ea typeface="+mn-ea"/>
                <a:cs typeface="+mn-cs"/>
              </a:rPr>
              <a:t>experience a “meltdown”:</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When a person with autism becomes overstimulated or anxious, he or she may lose control and melt down, start yelling, screaming, throwing or breaking objects, hitting themselves or those around them.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Meltdowns and tantrums appear similar, but tantrums are manipulative in nature and end when the demand is met.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Meltdowns are a loss of control and generally have to run their course.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The person experiencing the meltdown may attempt to remove themselves from the meltdown trigger by walking or running away. As long as he or she are removing themselves to a safe location, allow them to do so and follow at a safe distance. Do not physically intervene unless there is a safety risk, instead try to reduce stimuli: Reduce flashing lights, sirens, crowds, loud voices.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Follow the guidance of the guardian; he or she likely have extensive experience in managing the behavior.</a:t>
            </a:r>
          </a:p>
          <a:p>
            <a:pPr marL="234950" lvl="2"/>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Unless absolutely necessary, do not touch a person with autism without his or her permission. People with autism are often sensitive to touch, and touch can be painful.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a person with autism begins to waves arms around, do not try to hold the person’s arms. Usually within a short period of time this will stop. It is a sign that the person is frustrated, frightened and /or experiencing something very different.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Look for signs of stress or confusion, and understand that rocking, repetitive motion and repeating words/phrases may be comforting to a person with autism.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Repeat reassurances, but do not assume the person doesn’t understand because he or she does not use words.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Remove additional stimulus if possible (in a crowded room request that the other people leave, remove barking dogs, turn off alarms, flashing lights, sirens, etc.)</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Move slowly and explain calmly what you are doing.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person does not appear to understand request a social worker come to assist, if possible.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aware that people with autism may agree to questions due to lack of understanding, desire to please you, or desire to escape your questions or presence (they may say they did something in the hopes you will stop asking).  This will lead people with autism to confess to crimes they did not commit or describe inaccurate medical symptoms &amp; history. Do not question the person without first speaking with their caregiver. Be careful to ask questions that do not suggest the answer (I think you did X because of X, didn’t you? Instead ask; what were you doing at 8 am this morning?)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person is alone, attempt to locate the caregiver by looking for medical IDs, asking to see the person’s wallet, keys, and communication-devices or to look in their backpacks or other places a caregiver might write their contact information.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When interacting with people with autism:</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Be clear and direct, avoid figurative language.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Approach the person in a quiet, non-threatening manner, giving them plenty of space and time to respond.</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not threaten the person with punishment.</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When interacting with caregivers and parents: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Allow them to explain the situation before reacting (e.g. why the parent is restraining the child).</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34</a:t>
            </a:fld>
            <a:endParaRPr lang="en-US" dirty="0"/>
          </a:p>
        </p:txBody>
      </p:sp>
    </p:spTree>
    <p:extLst>
      <p:ext uri="{BB962C8B-B14F-4D97-AF65-F5344CB8AC3E}">
        <p14:creationId xmlns:p14="http://schemas.microsoft.com/office/powerpoint/2010/main" val="3663303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276601"/>
            <a:ext cx="6096000" cy="5638800"/>
          </a:xfrm>
        </p:spPr>
        <p:txBody>
          <a:bodyPr/>
          <a:lstStyle/>
          <a:p>
            <a:pPr lvl="0"/>
            <a:r>
              <a:rPr lang="en-US" sz="1200" kern="1200" dirty="0" smtClean="0">
                <a:solidFill>
                  <a:schemeClr val="tx1"/>
                </a:solidFill>
                <a:effectLst/>
                <a:latin typeface="+mn-lt"/>
                <a:ea typeface="+mn-ea"/>
                <a:cs typeface="+mn-cs"/>
              </a:rPr>
              <a:t>Use a calm voice, simplistic and short sentences. </a:t>
            </a:r>
          </a:p>
          <a:p>
            <a:pPr lvl="0"/>
            <a:r>
              <a:rPr lang="en-US" sz="1200" kern="1200" dirty="0" smtClean="0">
                <a:solidFill>
                  <a:schemeClr val="tx1"/>
                </a:solidFill>
                <a:effectLst/>
                <a:latin typeface="+mn-lt"/>
                <a:ea typeface="+mn-ea"/>
                <a:cs typeface="+mn-cs"/>
              </a:rPr>
              <a:t>Give at least two minutes for person to process and respond to a question or command. Delayed processing means that the person may need additional time to respond. If he or she do not respond repeat the question or command slowly and calmly.</a:t>
            </a:r>
          </a:p>
          <a:p>
            <a:pPr lvl="0"/>
            <a:r>
              <a:rPr lang="en-US" sz="1200" kern="1200" dirty="0" smtClean="0">
                <a:solidFill>
                  <a:schemeClr val="tx1"/>
                </a:solidFill>
                <a:effectLst/>
                <a:latin typeface="+mn-lt"/>
                <a:ea typeface="+mn-ea"/>
                <a:cs typeface="+mn-cs"/>
              </a:rPr>
              <a:t>Avoid using figurative language. </a:t>
            </a:r>
          </a:p>
          <a:p>
            <a:pPr lvl="0"/>
            <a:r>
              <a:rPr lang="en-US" sz="1200" kern="1200" dirty="0" smtClean="0">
                <a:solidFill>
                  <a:schemeClr val="tx1"/>
                </a:solidFill>
                <a:effectLst/>
                <a:latin typeface="+mn-lt"/>
                <a:ea typeface="+mn-ea"/>
                <a:cs typeface="+mn-cs"/>
              </a:rPr>
              <a:t>If the person has an iPad or other Assistive Technology Devise with them do not remove it. </a:t>
            </a:r>
          </a:p>
          <a:p>
            <a:pPr lvl="0"/>
            <a:r>
              <a:rPr lang="en-US" sz="1200" kern="1200" dirty="0" smtClean="0">
                <a:solidFill>
                  <a:schemeClr val="tx1"/>
                </a:solidFill>
                <a:effectLst/>
                <a:latin typeface="+mn-lt"/>
                <a:ea typeface="+mn-ea"/>
                <a:cs typeface="+mn-cs"/>
              </a:rPr>
              <a:t>The person may use this to communicate with you.</a:t>
            </a:r>
          </a:p>
          <a:p>
            <a:pPr lvl="0"/>
            <a:r>
              <a:rPr lang="en-US" sz="1200" kern="1200" dirty="0" smtClean="0">
                <a:solidFill>
                  <a:schemeClr val="tx1"/>
                </a:solidFill>
                <a:effectLst/>
                <a:latin typeface="+mn-lt"/>
                <a:ea typeface="+mn-ea"/>
                <a:cs typeface="+mn-cs"/>
              </a:rPr>
              <a:t>Avoid asking questions that suggest the answer when seeking information or questioning a person with ASD suspected of a crime.</a:t>
            </a:r>
          </a:p>
          <a:p>
            <a:pPr lvl="0"/>
            <a:r>
              <a:rPr lang="en-US" sz="1200" kern="1200" dirty="0" smtClean="0">
                <a:solidFill>
                  <a:schemeClr val="tx1"/>
                </a:solidFill>
                <a:effectLst/>
                <a:latin typeface="+mn-lt"/>
                <a:ea typeface="+mn-ea"/>
                <a:cs typeface="+mn-cs"/>
              </a:rPr>
              <a:t>If the person’s interests are obvious (the person is wearing a lot of Mario clothes or has a toy with them) attempt to engage the person in talking about it or bring up a related YouTube video on a phone to distract them. </a:t>
            </a:r>
          </a:p>
          <a:p>
            <a:pPr lvl="0"/>
            <a:r>
              <a:rPr lang="en-US" sz="1200" kern="1200" dirty="0" smtClean="0">
                <a:solidFill>
                  <a:schemeClr val="tx1"/>
                </a:solidFill>
                <a:effectLst/>
                <a:latin typeface="+mn-lt"/>
                <a:ea typeface="+mn-ea"/>
                <a:cs typeface="+mn-cs"/>
              </a:rPr>
              <a:t>Sensory overload is the major barrier to communication and compliance. </a:t>
            </a:r>
          </a:p>
          <a:p>
            <a:pPr lvl="0"/>
            <a:r>
              <a:rPr lang="en-US" sz="1200" kern="1200" dirty="0" smtClean="0">
                <a:solidFill>
                  <a:schemeClr val="tx1"/>
                </a:solidFill>
                <a:effectLst/>
                <a:latin typeface="+mn-lt"/>
                <a:ea typeface="+mn-ea"/>
                <a:cs typeface="+mn-cs"/>
              </a:rPr>
              <a:t>Turn off flashing lights, sirens, remove K-9 officers and create a calm, quiet space.</a:t>
            </a:r>
          </a:p>
          <a:p>
            <a:pPr lvl="0"/>
            <a:r>
              <a:rPr lang="en-US" sz="1200" kern="1200" dirty="0" smtClean="0">
                <a:solidFill>
                  <a:schemeClr val="tx1"/>
                </a:solidFill>
                <a:effectLst/>
                <a:latin typeface="+mn-lt"/>
                <a:ea typeface="+mn-ea"/>
                <a:cs typeface="+mn-cs"/>
              </a:rPr>
              <a:t>If the caregiver is present, ask them how to communicate with the person.</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35</a:t>
            </a:fld>
            <a:endParaRPr lang="en-US" dirty="0"/>
          </a:p>
        </p:txBody>
      </p:sp>
    </p:spTree>
    <p:extLst>
      <p:ext uri="{BB962C8B-B14F-4D97-AF65-F5344CB8AC3E}">
        <p14:creationId xmlns:p14="http://schemas.microsoft.com/office/powerpoint/2010/main" val="262685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228600"/>
            <a:ext cx="3924300" cy="2943225"/>
          </a:xfrm>
        </p:spPr>
      </p:sp>
      <p:sp>
        <p:nvSpPr>
          <p:cNvPr id="3" name="Notes Placeholder 2"/>
          <p:cNvSpPr>
            <a:spLocks noGrp="1"/>
          </p:cNvSpPr>
          <p:nvPr>
            <p:ph type="body" idx="1"/>
          </p:nvPr>
        </p:nvSpPr>
        <p:spPr>
          <a:xfrm>
            <a:off x="609600" y="3352800"/>
            <a:ext cx="6096000" cy="5410200"/>
          </a:xfrm>
        </p:spPr>
        <p:txBody>
          <a:bodyPr/>
          <a:lstStyle/>
          <a:p>
            <a:pPr lvl="0"/>
            <a:r>
              <a:rPr lang="en-US" sz="1200" kern="1200" dirty="0" smtClean="0">
                <a:solidFill>
                  <a:schemeClr val="tx1"/>
                </a:solidFill>
                <a:effectLst/>
                <a:latin typeface="+mn-lt"/>
                <a:ea typeface="+mn-ea"/>
                <a:cs typeface="+mn-cs"/>
              </a:rPr>
              <a:t>Remind Search &amp; Rescue personnel to consider looking in and around nearby bodies of water when searching for a missing child with ASD, under the age of 14.</a:t>
            </a:r>
          </a:p>
          <a:p>
            <a:pPr lvl="0"/>
            <a:r>
              <a:rPr lang="en-US" sz="1200" kern="1200" dirty="0" smtClean="0">
                <a:solidFill>
                  <a:schemeClr val="tx1"/>
                </a:solidFill>
                <a:effectLst/>
                <a:latin typeface="+mn-lt"/>
                <a:ea typeface="+mn-ea"/>
                <a:cs typeface="+mn-cs"/>
              </a:rPr>
              <a:t>Step back and consider what the function of the behavior necessitating EMS/police response is (i.e. the person is repeatedly trying to get into a house he or she do not live in, did he or she live there before)? If you can discover the function of the behavior you can use this to help calm the person (the person is “stealing” food from the store-he or she may live nearby and be out of their favorite food and have simply gone to where he or she know it is without understanding the consequences).</a:t>
            </a:r>
          </a:p>
          <a:p>
            <a:pPr lvl="0"/>
            <a:r>
              <a:rPr lang="en-US" sz="1200" kern="1200" dirty="0" smtClean="0">
                <a:solidFill>
                  <a:schemeClr val="tx1"/>
                </a:solidFill>
                <a:effectLst/>
                <a:latin typeface="+mn-lt"/>
                <a:ea typeface="+mn-ea"/>
                <a:cs typeface="+mn-cs"/>
              </a:rPr>
              <a:t>Help identify resources the caregiver can use to stabilize the person. </a:t>
            </a:r>
          </a:p>
          <a:p>
            <a:pPr lvl="0"/>
            <a:r>
              <a:rPr lang="en-US" sz="1200" kern="1200" dirty="0" smtClean="0">
                <a:solidFill>
                  <a:schemeClr val="tx1"/>
                </a:solidFill>
                <a:effectLst/>
                <a:latin typeface="+mn-lt"/>
                <a:ea typeface="+mn-ea"/>
                <a:cs typeface="+mn-cs"/>
              </a:rPr>
              <a:t>It is recommended that regional police/EMS agencies develop and maintain a list of crisis and support services for people with autism and their families.</a:t>
            </a:r>
          </a:p>
          <a:p>
            <a:pPr lvl="0"/>
            <a:r>
              <a:rPr lang="en-US" sz="1200" kern="1200" dirty="0" smtClean="0">
                <a:solidFill>
                  <a:schemeClr val="tx1"/>
                </a:solidFill>
                <a:effectLst/>
                <a:latin typeface="+mn-lt"/>
                <a:ea typeface="+mn-ea"/>
                <a:cs typeface="+mn-cs"/>
              </a:rPr>
              <a:t>Provide prevention and safety resources to the family. </a:t>
            </a:r>
          </a:p>
          <a:p>
            <a:pPr lvl="0"/>
            <a:r>
              <a:rPr lang="en-US" sz="1200" kern="1200" dirty="0" smtClean="0">
                <a:solidFill>
                  <a:schemeClr val="tx1"/>
                </a:solidFill>
                <a:effectLst/>
                <a:latin typeface="+mn-lt"/>
                <a:ea typeface="+mn-ea"/>
                <a:cs typeface="+mn-cs"/>
              </a:rPr>
              <a:t>It is recommended that first responders develop a local database of “at risk people” for caregivers to provide information too.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36</a:t>
            </a:fld>
            <a:endParaRPr lang="en-US" dirty="0"/>
          </a:p>
        </p:txBody>
      </p:sp>
    </p:spTree>
    <p:extLst>
      <p:ext uri="{BB962C8B-B14F-4D97-AF65-F5344CB8AC3E}">
        <p14:creationId xmlns:p14="http://schemas.microsoft.com/office/powerpoint/2010/main" val="2085753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28575"/>
            <a:ext cx="3924300" cy="2943225"/>
          </a:xfrm>
        </p:spPr>
      </p:sp>
      <p:sp>
        <p:nvSpPr>
          <p:cNvPr id="3" name="Notes Placeholder 2"/>
          <p:cNvSpPr>
            <a:spLocks noGrp="1"/>
          </p:cNvSpPr>
          <p:nvPr>
            <p:ph type="body" idx="1"/>
          </p:nvPr>
        </p:nvSpPr>
        <p:spPr>
          <a:xfrm>
            <a:off x="419100" y="2936905"/>
            <a:ext cx="6172200" cy="5978495"/>
          </a:xfrm>
        </p:spPr>
        <p:txBody>
          <a:bodyPr/>
          <a:lstStyle/>
          <a:p>
            <a:r>
              <a:rPr lang="en-US" sz="1000" u="sng" kern="1200" dirty="0" smtClean="0">
                <a:solidFill>
                  <a:schemeClr val="tx1"/>
                </a:solidFill>
                <a:effectLst/>
              </a:rPr>
              <a:t>Dog Guide </a:t>
            </a:r>
            <a:r>
              <a:rPr lang="en-US" sz="1000" kern="1200" dirty="0" smtClean="0">
                <a:solidFill>
                  <a:schemeClr val="tx1"/>
                </a:solidFill>
                <a:effectLst/>
              </a:rPr>
              <a:t>(as defined in </a:t>
            </a:r>
            <a:r>
              <a:rPr lang="en-US" sz="1000" u="sng" kern="1200" dirty="0" smtClean="0">
                <a:solidFill>
                  <a:schemeClr val="tx1"/>
                </a:solidFill>
                <a:effectLst/>
                <a:hlinkClick r:id="rId3"/>
              </a:rPr>
              <a:t>RCW 49.60.040(8)</a:t>
            </a:r>
            <a:r>
              <a:rPr lang="en-US" sz="1000" kern="1200" dirty="0" smtClean="0">
                <a:solidFill>
                  <a:schemeClr val="tx1"/>
                </a:solidFill>
                <a:effectLst/>
              </a:rPr>
              <a:t>)</a:t>
            </a:r>
          </a:p>
          <a:p>
            <a:r>
              <a:rPr lang="en-US" sz="1000" kern="1200" dirty="0" smtClean="0">
                <a:solidFill>
                  <a:schemeClr val="tx1"/>
                </a:solidFill>
                <a:effectLst/>
              </a:rPr>
              <a:t>A dog that is trained for the purpose of guiding blind people or a dog that is trained for the purpose of assisting hearing impaired people. </a:t>
            </a:r>
          </a:p>
          <a:p>
            <a:r>
              <a:rPr lang="en-US" sz="1000" b="1" kern="1200" dirty="0" smtClean="0">
                <a:solidFill>
                  <a:schemeClr val="tx1"/>
                </a:solidFill>
                <a:effectLst/>
              </a:rPr>
              <a:t> </a:t>
            </a:r>
            <a:r>
              <a:rPr lang="en-US" sz="1000" u="sng" kern="1200" dirty="0" smtClean="0">
                <a:solidFill>
                  <a:schemeClr val="tx1"/>
                </a:solidFill>
                <a:effectLst/>
              </a:rPr>
              <a:t>Service Animal </a:t>
            </a:r>
            <a:r>
              <a:rPr lang="en-US" sz="1000" kern="1200" dirty="0" smtClean="0">
                <a:solidFill>
                  <a:schemeClr val="tx1"/>
                </a:solidFill>
                <a:effectLst/>
              </a:rPr>
              <a:t>(as defined in </a:t>
            </a:r>
            <a:r>
              <a:rPr lang="en-US" sz="1000" u="sng" kern="1200" dirty="0" smtClean="0">
                <a:solidFill>
                  <a:schemeClr val="tx1"/>
                </a:solidFill>
                <a:effectLst/>
                <a:hlinkClick r:id="rId3"/>
              </a:rPr>
              <a:t>RCW 49.60.040(24)</a:t>
            </a:r>
            <a:r>
              <a:rPr lang="en-US" sz="1000" kern="1200" dirty="0" smtClean="0">
                <a:solidFill>
                  <a:schemeClr val="tx1"/>
                </a:solidFill>
                <a:effectLst/>
              </a:rPr>
              <a:t>)</a:t>
            </a:r>
          </a:p>
          <a:p>
            <a:r>
              <a:rPr lang="en-US" sz="1000" kern="1200" dirty="0" smtClean="0">
                <a:solidFill>
                  <a:schemeClr val="tx1"/>
                </a:solidFill>
                <a:effectLst/>
              </a:rPr>
              <a:t>An animal that is trained for the purpose of assisting or accommodating a disabled person’s sensory, mental, or physical disability.</a:t>
            </a:r>
          </a:p>
          <a:p>
            <a:r>
              <a:rPr lang="en-US" sz="1000" kern="1200" dirty="0" smtClean="0">
                <a:solidFill>
                  <a:schemeClr val="tx1"/>
                </a:solidFill>
                <a:effectLst/>
              </a:rPr>
              <a:t> </a:t>
            </a:r>
            <a:r>
              <a:rPr lang="en-US" sz="1000" b="1" u="sng" kern="1200" dirty="0" smtClean="0">
                <a:solidFill>
                  <a:schemeClr val="tx1"/>
                </a:solidFill>
                <a:effectLst/>
              </a:rPr>
              <a:t>Service Animals</a:t>
            </a:r>
            <a:r>
              <a:rPr lang="en-US" sz="1000" b="1" kern="1200" dirty="0" smtClean="0">
                <a:solidFill>
                  <a:schemeClr val="tx1"/>
                </a:solidFill>
                <a:effectLst/>
              </a:rPr>
              <a:t> </a:t>
            </a:r>
          </a:p>
          <a:p>
            <a:r>
              <a:rPr lang="en-US" sz="1000" kern="1200" dirty="0" smtClean="0">
                <a:solidFill>
                  <a:schemeClr val="tx1"/>
                </a:solidFill>
                <a:effectLst/>
              </a:rPr>
              <a:t>Only dogs are recognized as service animals under titles II and III of the ADA. Generally, title II and title III entities must permit service animals to accompany people with disabilities in all areas where members of the public are allowed to go. A service animal is a dog that is individually trained to do work or perform tasks for a person with a disability. Dogs whose sole function is to provide comfort or emotional support do not qualify as service animals under the ADA. Service animals are working animals, not pets.</a:t>
            </a:r>
          </a:p>
          <a:p>
            <a:r>
              <a:rPr lang="en-US" sz="1000" kern="1200" dirty="0" smtClean="0">
                <a:solidFill>
                  <a:schemeClr val="tx1"/>
                </a:solidFill>
                <a:effectLst/>
              </a:rPr>
              <a:t>  • Examples of such work or tasks include:  ▫ guiding people who are blind.</a:t>
            </a:r>
          </a:p>
          <a:p>
            <a:pPr lvl="0"/>
            <a:r>
              <a:rPr lang="en-US" sz="1000" dirty="0" smtClean="0"/>
              <a:t>     ▫ </a:t>
            </a:r>
            <a:r>
              <a:rPr lang="en-US" sz="1000" dirty="0"/>
              <a:t>alerting </a:t>
            </a:r>
            <a:r>
              <a:rPr lang="en-US" sz="1000" kern="1200" dirty="0" smtClean="0">
                <a:solidFill>
                  <a:schemeClr val="tx1"/>
                </a:solidFill>
                <a:effectLst/>
              </a:rPr>
              <a:t>people who are </a:t>
            </a:r>
            <a:r>
              <a:rPr lang="en-US" sz="1000" dirty="0"/>
              <a:t>deaf</a:t>
            </a:r>
            <a:r>
              <a:rPr lang="en-US" sz="1000" dirty="0" smtClean="0"/>
              <a:t>.                  ▫ </a:t>
            </a:r>
            <a:r>
              <a:rPr lang="en-US" sz="1000" kern="1200" dirty="0" smtClean="0">
                <a:solidFill>
                  <a:schemeClr val="tx1"/>
                </a:solidFill>
                <a:effectLst/>
              </a:rPr>
              <a:t>pulling a wheelchair.</a:t>
            </a:r>
          </a:p>
          <a:p>
            <a:pPr lvl="0"/>
            <a:r>
              <a:rPr lang="en-US" sz="1000" dirty="0" smtClean="0"/>
              <a:t>     ▫ </a:t>
            </a:r>
            <a:r>
              <a:rPr lang="en-US" sz="1000" dirty="0"/>
              <a:t>alerting </a:t>
            </a:r>
            <a:r>
              <a:rPr lang="en-US" sz="1000" kern="1200" dirty="0" smtClean="0">
                <a:solidFill>
                  <a:schemeClr val="tx1"/>
                </a:solidFill>
                <a:effectLst/>
              </a:rPr>
              <a:t>and protecting a person who is having a seizure.</a:t>
            </a:r>
          </a:p>
          <a:p>
            <a:pPr lvl="0"/>
            <a:r>
              <a:rPr lang="en-US" sz="1000" dirty="0"/>
              <a:t>▫ reminding </a:t>
            </a:r>
            <a:r>
              <a:rPr lang="en-US" sz="1000" kern="1200" dirty="0" smtClean="0">
                <a:solidFill>
                  <a:schemeClr val="tx1"/>
                </a:solidFill>
                <a:effectLst/>
              </a:rPr>
              <a:t>a person with mental illness to take prescribed medications.</a:t>
            </a:r>
          </a:p>
          <a:p>
            <a:pPr lvl="0"/>
            <a:r>
              <a:rPr lang="en-US" sz="1000" dirty="0"/>
              <a:t>▫ calming </a:t>
            </a:r>
            <a:r>
              <a:rPr lang="en-US" sz="1000" kern="1200" dirty="0" smtClean="0">
                <a:solidFill>
                  <a:schemeClr val="tx1"/>
                </a:solidFill>
                <a:effectLst/>
              </a:rPr>
              <a:t>a person with post-traumatic stress disorder (PTSD) during an anxiety attack.</a:t>
            </a:r>
          </a:p>
          <a:p>
            <a:pPr lvl="0"/>
            <a:r>
              <a:rPr lang="en-US" sz="1000" dirty="0"/>
              <a:t>▫ performing </a:t>
            </a:r>
            <a:r>
              <a:rPr lang="en-US" sz="1000" kern="1200" dirty="0" smtClean="0">
                <a:solidFill>
                  <a:schemeClr val="tx1"/>
                </a:solidFill>
                <a:effectLst/>
              </a:rPr>
              <a:t>other duties. </a:t>
            </a:r>
          </a:p>
          <a:p>
            <a:r>
              <a:rPr lang="en-US" sz="1000" kern="1200" dirty="0" smtClean="0">
                <a:solidFill>
                  <a:schemeClr val="tx1"/>
                </a:solidFill>
                <a:effectLst/>
              </a:rPr>
              <a:t>The practice of non-disabled people passing off pet dogs as different types of service dogs has eroded the rights of real assistance dog handlers, especially those with invisible disabilities.</a:t>
            </a:r>
          </a:p>
          <a:p>
            <a:r>
              <a:rPr lang="en-US" sz="1000" kern="1200" dirty="0" smtClean="0">
                <a:solidFill>
                  <a:schemeClr val="tx1"/>
                </a:solidFill>
                <a:effectLst/>
              </a:rPr>
              <a:t>Do not make assumptions. If you see a person who can walk and talk, and he or she is sighted, and he or she is hearing, the dog may be alerting to diabetes or seizures. Those tasks may be done by a breed that doesn’t fit the popular image of a service dog as a retriever or a German shepherd. As the list of jobs for service dogs grows, so does the diversity of service dog breeds helping people with disabilities. </a:t>
            </a:r>
          </a:p>
          <a:p>
            <a:r>
              <a:rPr lang="en-US" sz="1000" u="sng" kern="1200" dirty="0" smtClean="0">
                <a:solidFill>
                  <a:schemeClr val="tx1"/>
                </a:solidFill>
                <a:effectLst/>
              </a:rPr>
              <a:t>Miniature Horses  </a:t>
            </a:r>
            <a:r>
              <a:rPr lang="en-US" sz="1000" kern="1200" dirty="0" smtClean="0">
                <a:solidFill>
                  <a:schemeClr val="tx1"/>
                </a:solidFill>
                <a:effectLst/>
              </a:rPr>
              <a:t>In addition to the provisions about service dogs, the department’s revised ADA regulations have a separate provision about miniature horses that have been individually trained to do work or perform tasks for people with disabilities.</a:t>
            </a:r>
          </a:p>
          <a:p>
            <a:r>
              <a:rPr lang="en-US" sz="1000" kern="1200" dirty="0" smtClean="0">
                <a:solidFill>
                  <a:schemeClr val="tx1"/>
                </a:solidFill>
                <a:effectLst/>
              </a:rPr>
              <a:t>Generally such horses range in height from 24 “ -34”measured to the shoulders, and weigh between 70 and 100 pounds.</a:t>
            </a:r>
          </a:p>
          <a:p>
            <a:r>
              <a:rPr lang="en-US" sz="1000" kern="1200" dirty="0" smtClean="0">
                <a:solidFill>
                  <a:schemeClr val="tx1"/>
                </a:solidFill>
                <a:effectLst/>
              </a:rPr>
              <a:t>Entities covered by the ADA must modify their policies to permit miniature horses where reasonable. The regulations set out four assessment factors to assist entities in determining whether miniature horses can be accommodated in their facility. 		</a:t>
            </a:r>
          </a:p>
          <a:p>
            <a:pPr lvl="0"/>
            <a:r>
              <a:rPr lang="en-US" sz="1000" kern="1200" dirty="0" smtClean="0">
                <a:solidFill>
                  <a:schemeClr val="tx1"/>
                </a:solidFill>
                <a:effectLst/>
              </a:rPr>
              <a:t>The assessment factors are:</a:t>
            </a:r>
          </a:p>
          <a:p>
            <a:pPr lvl="0"/>
            <a:r>
              <a:rPr lang="en-US" sz="1000" kern="1200" dirty="0" smtClean="0">
                <a:solidFill>
                  <a:schemeClr val="tx1"/>
                </a:solidFill>
                <a:effectLst/>
              </a:rPr>
              <a:t>Whether the miniature horse is housebroken; </a:t>
            </a:r>
          </a:p>
          <a:p>
            <a:pPr lvl="0"/>
            <a:r>
              <a:rPr lang="en-US" sz="1000" kern="1200" dirty="0" smtClean="0">
                <a:solidFill>
                  <a:schemeClr val="tx1"/>
                </a:solidFill>
                <a:effectLst/>
              </a:rPr>
              <a:t>Whether the miniature horse is under the owner’s control;</a:t>
            </a:r>
          </a:p>
          <a:p>
            <a:pPr lvl="0"/>
            <a:r>
              <a:rPr lang="en-US" sz="1000" kern="1200" dirty="0" smtClean="0">
                <a:solidFill>
                  <a:schemeClr val="tx1"/>
                </a:solidFill>
                <a:effectLst/>
              </a:rPr>
              <a:t>Whether the facility can accommodate the miniature horse’s type, size, and weight; </a:t>
            </a:r>
          </a:p>
          <a:p>
            <a:pPr lvl="0"/>
            <a:r>
              <a:rPr lang="en-US" sz="1000" kern="1200" dirty="0" smtClean="0">
                <a:solidFill>
                  <a:schemeClr val="tx1"/>
                </a:solidFill>
                <a:effectLst/>
              </a:rPr>
              <a:t>Whether the miniature horse’s presence will not compromise legitimate safety requirements necessary for safe operation of the facility.</a:t>
            </a:r>
          </a:p>
          <a:p>
            <a:pPr lvl="0"/>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A09CC24-662D-407D-8F1E-119A1BDF287D}" type="slidenum">
              <a:rPr lang="en-US" smtClean="0"/>
              <a:t>37</a:t>
            </a:fld>
            <a:endParaRPr lang="en-US" dirty="0"/>
          </a:p>
        </p:txBody>
      </p:sp>
    </p:spTree>
    <p:extLst>
      <p:ext uri="{BB962C8B-B14F-4D97-AF65-F5344CB8AC3E}">
        <p14:creationId xmlns:p14="http://schemas.microsoft.com/office/powerpoint/2010/main" val="2512507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28575"/>
            <a:ext cx="3924300" cy="2943225"/>
          </a:xfrm>
        </p:spPr>
      </p:sp>
      <p:sp>
        <p:nvSpPr>
          <p:cNvPr id="3" name="Notes Placeholder 2"/>
          <p:cNvSpPr>
            <a:spLocks noGrp="1"/>
          </p:cNvSpPr>
          <p:nvPr>
            <p:ph type="body" idx="1"/>
          </p:nvPr>
        </p:nvSpPr>
        <p:spPr>
          <a:xfrm>
            <a:off x="419100" y="2936905"/>
            <a:ext cx="6172200" cy="10017095"/>
          </a:xfrm>
        </p:spPr>
        <p:txBody>
          <a:bodyPr/>
          <a:lstStyle/>
          <a:p>
            <a:r>
              <a:rPr lang="en-US" sz="900" dirty="0" smtClean="0"/>
              <a:t>Types of Service Animals</a:t>
            </a:r>
          </a:p>
          <a:p>
            <a:endParaRPr lang="en-US" sz="900" dirty="0"/>
          </a:p>
          <a:p>
            <a:r>
              <a:rPr lang="en-US" sz="900" dirty="0"/>
              <a:t>Guide Dogs</a:t>
            </a:r>
          </a:p>
          <a:p>
            <a:r>
              <a:rPr lang="en-US" sz="900" dirty="0"/>
              <a:t>Guide dogs have been helping visually impaired people for centuries. While people often expect guide dogs and other assistance dogs to wear vests, the Americans with Disabilities Act does not require a vest, although the dogs will often be wearing a special harness with a handle on it.</a:t>
            </a:r>
          </a:p>
          <a:p>
            <a:r>
              <a:rPr lang="en-US" sz="900" dirty="0"/>
              <a:t>Assistance dogs that lead visually impaired and blind people around obstacles are one of the most commonly known types of service dogs.  Labrador retrievers, golden retrievers, and Lab-golden hybrids are often dog breeds chosen as guide dogs, although other breeds, such as poodles, can also be well suited to be this type of service dog.</a:t>
            </a:r>
          </a:p>
          <a:p>
            <a:r>
              <a:rPr lang="en-US" sz="900" dirty="0"/>
              <a:t> </a:t>
            </a:r>
          </a:p>
          <a:p>
            <a:r>
              <a:rPr lang="en-US" sz="900" dirty="0"/>
              <a:t>Hearing Dogs</a:t>
            </a:r>
          </a:p>
          <a:p>
            <a:r>
              <a:rPr lang="en-US" sz="900" dirty="0"/>
              <a:t>For people with hearing impairments, these types of service dogs assist by alerting their human to noises such as alarms, doorbells, or crying babies. When the dog hears the sound, it will touch the human and lead toward the noise.</a:t>
            </a:r>
          </a:p>
          <a:p>
            <a:r>
              <a:rPr lang="en-US" sz="900" dirty="0"/>
              <a:t>Labradors and golden retrievers are dog breeds that are often selected as hearing dogs, but other breeds, including cocker spaniels and miniature poodles, have been successfully trained to alert as a hearing dog. Terrier mixes, poodles, cockers, Lhasa apsos, </a:t>
            </a:r>
            <a:r>
              <a:rPr lang="en-US" sz="900" dirty="0" smtClean="0"/>
              <a:t>shihtzus</a:t>
            </a:r>
            <a:r>
              <a:rPr lang="en-US" sz="900" dirty="0"/>
              <a:t> and even Chihuahuas are being selected for personality and temperament, and are trained to alert as a hearing dog.</a:t>
            </a:r>
          </a:p>
          <a:p>
            <a:r>
              <a:rPr lang="en-US" sz="900" dirty="0"/>
              <a:t> </a:t>
            </a:r>
          </a:p>
          <a:p>
            <a:r>
              <a:rPr lang="en-US" sz="900" dirty="0"/>
              <a:t>Mobility Assistance Dogs</a:t>
            </a:r>
          </a:p>
          <a:p>
            <a:r>
              <a:rPr lang="en-US" sz="900" dirty="0"/>
              <a:t> </a:t>
            </a:r>
            <a:r>
              <a:rPr lang="en-US" sz="900" dirty="0" smtClean="0"/>
              <a:t>These </a:t>
            </a:r>
            <a:r>
              <a:rPr lang="en-US" sz="900" dirty="0"/>
              <a:t>types of service dogs can perform a wide range of tasks for people with a wide range of mobility issues. According to Service Dogs of America, mobility assistance dogs can bring objects to people, press buttons on automatic doors, serve as a brace for people who are ambulatory, or even help pull a wheelchair up a ramp. These dogs help people increase their independence and confidence.</a:t>
            </a:r>
          </a:p>
          <a:p>
            <a:r>
              <a:rPr lang="en-US" sz="900" dirty="0"/>
              <a:t>People with spinal cord injuries, brain injuries, muscular dystrophy, and arthritis are among those who benefit from being partnered with a mobility assistance dog. Different breeds are selected depending on the handler’s size, but the dogs must be large enough to support their human partner.</a:t>
            </a:r>
          </a:p>
          <a:p>
            <a:r>
              <a:rPr lang="en-US" sz="900" dirty="0"/>
              <a:t> </a:t>
            </a:r>
          </a:p>
          <a:p>
            <a:r>
              <a:rPr lang="en-US" sz="900" dirty="0"/>
              <a:t>Diabetic Alert Dogs (DAD)</a:t>
            </a:r>
          </a:p>
          <a:p>
            <a:r>
              <a:rPr lang="en-US" sz="900" dirty="0"/>
              <a:t>Also known as DADs, these types of service dogs can provide independence and security by alerting to chemical changes in their handler’s blood sugar. The scent changes associated with hyperglycemic or hypoglycemic events in diabetics are imperceptible to humans, but dogs can pick up on them and alert their people to blood sugar highs and lows before the levels become dangerous.</a:t>
            </a:r>
          </a:p>
          <a:p>
            <a:r>
              <a:rPr lang="en-US" sz="900" dirty="0"/>
              <a:t>When a diabetic alert dog alerts, its human then knows to test his or her blood, then inject insulin or ingest a dose of glucose before the blood level gets dangerous. Many of these dogs are trained to go alert others in the household or set off an alarm system if their human needs medical help.</a:t>
            </a:r>
          </a:p>
          <a:p>
            <a:r>
              <a:rPr lang="en-US" sz="900" dirty="0"/>
              <a:t> </a:t>
            </a:r>
          </a:p>
          <a:p>
            <a:r>
              <a:rPr lang="en-US" sz="900" dirty="0"/>
              <a:t>Seizure Alert Dogs</a:t>
            </a:r>
          </a:p>
          <a:p>
            <a:r>
              <a:rPr lang="en-US" sz="900" dirty="0"/>
              <a:t>Seizure alert dogs are a controversial type of service dog that react with a specific type of behavior right before his or her human has a seizure. The ability to alert to seizures seems to be a natural ability for a small number of dogs, although some neurology experts say no reliable evidence suggests dogs can reliably predict seizures.</a:t>
            </a:r>
          </a:p>
          <a:p>
            <a:r>
              <a:rPr lang="en-US" sz="900" dirty="0"/>
              <a:t> </a:t>
            </a:r>
          </a:p>
          <a:p>
            <a:endParaRPr lang="en-US" sz="900" dirty="0" smtClean="0"/>
          </a:p>
          <a:p>
            <a:r>
              <a:rPr lang="en-US" sz="900" dirty="0" smtClean="0"/>
              <a:t>More next page &gt;&gt;</a:t>
            </a:r>
            <a:endParaRPr lang="en-US" sz="900" dirty="0"/>
          </a:p>
          <a:p>
            <a:endParaRPr lang="en-US" sz="900" dirty="0" smtClean="0"/>
          </a:p>
          <a:p>
            <a:endParaRPr lang="en-US" sz="900" dirty="0"/>
          </a:p>
          <a:p>
            <a:r>
              <a:rPr lang="en-US" sz="900" dirty="0" smtClean="0"/>
              <a:t>Seizure </a:t>
            </a:r>
            <a:r>
              <a:rPr lang="en-US" sz="900" dirty="0"/>
              <a:t>Response Dogs</a:t>
            </a:r>
          </a:p>
          <a:p>
            <a:r>
              <a:rPr lang="en-US" sz="900" dirty="0"/>
              <a:t>Not to be confused with seizure alert dogs, seizure response dogs are trained to provide help to a person experiencing an epileptic seizure, not to predict the seizure. These dogs can be trained to bark for help or to press an alarm system during a person’s seizure. They can also get a person out of an unsafe place during a seizure and help the handler to come around when the seizure ends. These dogs may also bring medicine or a phone to a person who is coming out of a seizure.</a:t>
            </a:r>
          </a:p>
          <a:p>
            <a:endParaRPr lang="en-US" sz="900" dirty="0" smtClean="0"/>
          </a:p>
          <a:p>
            <a:r>
              <a:rPr lang="en-US" sz="900" dirty="0" smtClean="0"/>
              <a:t>Psychiatric </a:t>
            </a:r>
            <a:r>
              <a:rPr lang="en-US" sz="900" dirty="0"/>
              <a:t>Service Dogs</a:t>
            </a:r>
          </a:p>
          <a:p>
            <a:r>
              <a:rPr lang="en-US" sz="900" dirty="0"/>
              <a:t>This versatile category of service dog assists people who are suffering from issues such as depression, anxiety and most often post-traumatic stress disorder. </a:t>
            </a:r>
          </a:p>
          <a:p>
            <a:r>
              <a:rPr lang="en-US" sz="900" dirty="0"/>
              <a:t>Human handlers in this category can feel hyper-vigilant about their safety, and service dogs can make them feel safer by doing things such as entering the home before the human, and turning on the lights with a foot pedal. These dogs can also help PTSD sufferers who feel overwhelmed in public places by creating a physical barrier between the handler and others, giving the handler more personal space. Many PTSD sufferers find that having a service dog to care for forces the human to also take care of themselves, by getting out into the world and getting exercise with the dog.</a:t>
            </a:r>
          </a:p>
          <a:p>
            <a:r>
              <a:rPr lang="en-US" sz="900" dirty="0"/>
              <a:t> </a:t>
            </a:r>
          </a:p>
          <a:p>
            <a:r>
              <a:rPr lang="en-US" sz="900" dirty="0"/>
              <a:t>Autism Support Dogs</a:t>
            </a:r>
          </a:p>
          <a:p>
            <a:r>
              <a:rPr lang="en-US" sz="900" dirty="0"/>
              <a:t>For children on the autism spectrum, these types of service dogs help provide a sense of predictability as the children navigate social settings, including school. The dogs can be a big help for children who have trouble connecting with classmates, as the canine acts as an icebreaker in social situations. In addition to improving the child’s quality of life by reducing isolation and comforting the child in stressful times, these dogs are also trained to keep children from running away and can often track children if they do run off.</a:t>
            </a:r>
          </a:p>
          <a:p>
            <a:r>
              <a:rPr lang="en-US" sz="900" dirty="0"/>
              <a:t> </a:t>
            </a:r>
          </a:p>
          <a:p>
            <a:r>
              <a:rPr lang="en-US" sz="900" dirty="0"/>
              <a:t>Fetal Alcohol Spectrum Disorder (FASD) Service Dogs</a:t>
            </a:r>
          </a:p>
          <a:p>
            <a:r>
              <a:rPr lang="en-US" sz="900" dirty="0"/>
              <a:t>An emerging category of service dog, these dogs support children who were exposed to alcohol prenatally, and have been diagnosed with fetal alcohol spectrum disorders. These children may have physical and mental difficulties, as well as behavioral problems and learning disabilities. FASD dogs are trained similarly to autism service dogs and can be trained to interrupt a repetitive behavior.</a:t>
            </a:r>
          </a:p>
          <a:p>
            <a:r>
              <a:rPr lang="en-US" sz="900" dirty="0"/>
              <a:t> </a:t>
            </a:r>
          </a:p>
          <a:p>
            <a:r>
              <a:rPr lang="en-US" sz="900" dirty="0"/>
              <a:t>Allergy Detection Dogs</a:t>
            </a:r>
          </a:p>
          <a:p>
            <a:r>
              <a:rPr lang="en-US" sz="900" dirty="0"/>
              <a:t>With the rise in food allergies has come another type of medical service dog. Allergy detection dogs are trained to sniff out and alert to the odor of things such as peanuts or gluten. Often partnered with children, allergy detection dogs can be trained to alert to allergy-inducing smells at school, providing the kids with a greater sense of independence and giving their parents </a:t>
            </a:r>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38</a:t>
            </a:fld>
            <a:endParaRPr lang="en-US" dirty="0"/>
          </a:p>
        </p:txBody>
      </p:sp>
    </p:spTree>
    <p:extLst>
      <p:ext uri="{BB962C8B-B14F-4D97-AF65-F5344CB8AC3E}">
        <p14:creationId xmlns:p14="http://schemas.microsoft.com/office/powerpoint/2010/main" val="1966918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28575"/>
            <a:ext cx="3416300" cy="2562225"/>
          </a:xfrm>
        </p:spPr>
      </p:sp>
      <p:sp>
        <p:nvSpPr>
          <p:cNvPr id="3" name="Notes Placeholder 2"/>
          <p:cNvSpPr>
            <a:spLocks noGrp="1"/>
          </p:cNvSpPr>
          <p:nvPr>
            <p:ph type="body" idx="1"/>
          </p:nvPr>
        </p:nvSpPr>
        <p:spPr>
          <a:xfrm>
            <a:off x="304800" y="2590800"/>
            <a:ext cx="6096000" cy="6400800"/>
          </a:xfrm>
        </p:spPr>
        <p:txBody>
          <a:bodyPr/>
          <a:lstStyle/>
          <a:p>
            <a:r>
              <a:rPr lang="en-US" sz="950" kern="1200" dirty="0" smtClean="0">
                <a:solidFill>
                  <a:schemeClr val="tx1"/>
                </a:solidFill>
                <a:effectLst/>
                <a:latin typeface="+mn-lt"/>
                <a:ea typeface="+mn-ea"/>
                <a:cs typeface="+mn-cs"/>
              </a:rPr>
              <a:t>Under the ADA, service animals must be harnessed, leashed, or tethered, unless these devices interfere with the service animal’s work or the person’s disability prevents using these devices. In that case, the person must maintain control of the animal through voice, signal, or other effective controls.</a:t>
            </a:r>
          </a:p>
          <a:p>
            <a:r>
              <a:rPr lang="en-US" sz="950" kern="1200" dirty="0" smtClean="0">
                <a:solidFill>
                  <a:schemeClr val="tx1"/>
                </a:solidFill>
                <a:effectLst/>
                <a:latin typeface="+mn-lt"/>
                <a:ea typeface="+mn-ea"/>
                <a:cs typeface="+mn-cs"/>
              </a:rPr>
              <a:t>• When it is not obvious what service an animal provides,  staff members may ask two questions:</a:t>
            </a:r>
          </a:p>
          <a:p>
            <a:r>
              <a:rPr lang="en-US" sz="950" kern="1200" dirty="0" smtClean="0">
                <a:solidFill>
                  <a:schemeClr val="tx1"/>
                </a:solidFill>
                <a:effectLst/>
                <a:latin typeface="+mn-lt"/>
                <a:ea typeface="+mn-ea"/>
                <a:cs typeface="+mn-cs"/>
              </a:rPr>
              <a:t> Is the dog a service animal required because of a disability?   What work or task has the dog been trained to perform? </a:t>
            </a:r>
          </a:p>
          <a:p>
            <a:r>
              <a:rPr lang="en-US" sz="950" dirty="0" smtClean="0"/>
              <a:t> </a:t>
            </a:r>
            <a:r>
              <a:rPr lang="en-US" sz="950" kern="1200" dirty="0" smtClean="0">
                <a:solidFill>
                  <a:schemeClr val="tx1"/>
                </a:solidFill>
                <a:effectLst/>
                <a:latin typeface="+mn-lt"/>
                <a:ea typeface="+mn-ea"/>
                <a:cs typeface="+mn-cs"/>
              </a:rPr>
              <a:t>Staff members may not ask about the person’s disability, require medical documentation, require a special identification card or training documentation for the dog, or ask that the dog demonstrate its ability to perform the work or task.</a:t>
            </a:r>
          </a:p>
          <a:p>
            <a:r>
              <a:rPr lang="en-US" sz="950" kern="1200" dirty="0" smtClean="0">
                <a:solidFill>
                  <a:schemeClr val="tx1"/>
                </a:solidFill>
                <a:effectLst/>
                <a:latin typeface="+mn-lt"/>
                <a:ea typeface="+mn-ea"/>
                <a:cs typeface="+mn-cs"/>
              </a:rPr>
              <a:t>• Allergies and fear of dogs are not valid reasons for denying access or refusing service to people using service animals. </a:t>
            </a:r>
          </a:p>
          <a:p>
            <a:r>
              <a:rPr lang="en-US" sz="950" kern="1200" dirty="0" smtClean="0">
                <a:solidFill>
                  <a:schemeClr val="tx1"/>
                </a:solidFill>
                <a:effectLst/>
                <a:latin typeface="+mn-lt"/>
                <a:ea typeface="+mn-ea"/>
                <a:cs typeface="+mn-cs"/>
              </a:rPr>
              <a:t>• A person with a disability may not be asked to remove his service animal from the premises unless: </a:t>
            </a:r>
          </a:p>
          <a:p>
            <a:r>
              <a:rPr lang="en-US" sz="950" kern="1200" dirty="0" smtClean="0">
                <a:solidFill>
                  <a:schemeClr val="tx1"/>
                </a:solidFill>
                <a:effectLst/>
                <a:latin typeface="+mn-lt"/>
                <a:ea typeface="+mn-ea"/>
                <a:cs typeface="+mn-cs"/>
              </a:rPr>
              <a:t>  O The dog is out of control and the handler does not take effective action to control it.  O The dog is not housebroken. </a:t>
            </a:r>
          </a:p>
          <a:p>
            <a:r>
              <a:rPr lang="en-US" sz="950" kern="1200" dirty="0" smtClean="0">
                <a:solidFill>
                  <a:schemeClr val="tx1"/>
                </a:solidFill>
                <a:effectLst/>
                <a:latin typeface="+mn-lt"/>
                <a:ea typeface="+mn-ea"/>
                <a:cs typeface="+mn-cs"/>
              </a:rPr>
              <a:t>  O When there is a legitimate reason to ask that a service animal be removed, staff members must offer the person with the disability the opportunity to obtain services without the animal’s presence.</a:t>
            </a:r>
          </a:p>
          <a:p>
            <a:r>
              <a:rPr lang="en-US" sz="950" kern="1200" dirty="0" smtClean="0">
                <a:solidFill>
                  <a:schemeClr val="tx1"/>
                </a:solidFill>
                <a:effectLst/>
                <a:latin typeface="+mn-lt"/>
                <a:ea typeface="+mn-ea"/>
                <a:cs typeface="+mn-cs"/>
              </a:rPr>
              <a:t>• Staff members are not required to provide care or food for a service animal.</a:t>
            </a:r>
          </a:p>
          <a:p>
            <a:r>
              <a:rPr lang="en-US" sz="950" kern="1200" dirty="0" smtClean="0">
                <a:solidFill>
                  <a:schemeClr val="tx1"/>
                </a:solidFill>
                <a:effectLst/>
                <a:latin typeface="+mn-lt"/>
                <a:ea typeface="+mn-ea"/>
                <a:cs typeface="+mn-cs"/>
              </a:rPr>
              <a:t>• If you have doubts, wait until you arrive at your destination and address the issue with the supervisor in charge.</a:t>
            </a:r>
          </a:p>
          <a:p>
            <a:r>
              <a:rPr lang="en-US" sz="950" kern="1200" dirty="0" smtClean="0">
                <a:solidFill>
                  <a:schemeClr val="tx1"/>
                </a:solidFill>
                <a:effectLst/>
                <a:latin typeface="+mn-lt"/>
                <a:ea typeface="+mn-ea"/>
                <a:cs typeface="+mn-cs"/>
              </a:rPr>
              <a:t>•Other kinds of working dogs, including therapy dogs and emotional support dogs, are not classified as service animals as they’re not trained to perform a specific task to help their handlers. In most jurisdictions, these kinds of dogs are not afforded the same privileges as service dogs.</a:t>
            </a:r>
          </a:p>
          <a:p>
            <a:r>
              <a:rPr lang="en-US" sz="950" kern="1200" dirty="0" smtClean="0">
                <a:solidFill>
                  <a:schemeClr val="tx1"/>
                </a:solidFill>
                <a:effectLst/>
                <a:latin typeface="+mn-lt"/>
                <a:ea typeface="+mn-ea"/>
                <a:cs typeface="+mn-cs"/>
              </a:rPr>
              <a:t>• Many service animals such as guide dogs are very expensive to train, and trying to treat them like pets is likely to break the training regime.  Remember, that dog is that user’s eyes, ears or otherwise.</a:t>
            </a:r>
          </a:p>
          <a:p>
            <a:r>
              <a:rPr lang="en-US" sz="950" kern="1200" dirty="0" smtClean="0">
                <a:solidFill>
                  <a:schemeClr val="tx1"/>
                </a:solidFill>
                <a:effectLst/>
                <a:latin typeface="+mn-lt"/>
                <a:ea typeface="+mn-ea"/>
                <a:cs typeface="+mn-cs"/>
              </a:rPr>
              <a:t>• Recognize the service animal as medical equipment. </a:t>
            </a:r>
          </a:p>
          <a:p>
            <a:r>
              <a:rPr lang="en-US" sz="950" kern="1200" dirty="0" smtClean="0">
                <a:solidFill>
                  <a:schemeClr val="tx1"/>
                </a:solidFill>
                <a:effectLst/>
                <a:latin typeface="+mn-lt"/>
                <a:ea typeface="+mn-ea"/>
                <a:cs typeface="+mn-cs"/>
              </a:rPr>
              <a:t>• In the event you are asked to take the dog while assisting the person, hold the leash and not the harness.</a:t>
            </a:r>
          </a:p>
          <a:p>
            <a:r>
              <a:rPr lang="en-US" sz="950" kern="1200" dirty="0" smtClean="0">
                <a:solidFill>
                  <a:schemeClr val="tx1"/>
                </a:solidFill>
                <a:effectLst/>
                <a:latin typeface="+mn-lt"/>
                <a:ea typeface="+mn-ea"/>
                <a:cs typeface="+mn-cs"/>
              </a:rPr>
              <a:t>• Service animals are generally loved by their handlers, and the two share a unique bond. Keep in mind, though, that these animals are not pets. Service animals provide essential assistance to their handlers and are medically necessary.</a:t>
            </a:r>
          </a:p>
          <a:p>
            <a:r>
              <a:rPr lang="en-US" sz="950" kern="1200" dirty="0" smtClean="0">
                <a:solidFill>
                  <a:schemeClr val="tx1"/>
                </a:solidFill>
                <a:effectLst/>
                <a:latin typeface="+mn-lt"/>
                <a:ea typeface="+mn-ea"/>
                <a:cs typeface="+mn-cs"/>
              </a:rPr>
              <a:t>• Avoid distracting the service animal. </a:t>
            </a:r>
          </a:p>
          <a:p>
            <a:r>
              <a:rPr lang="en-US" sz="950" kern="1200" dirty="0" smtClean="0">
                <a:solidFill>
                  <a:schemeClr val="tx1"/>
                </a:solidFill>
                <a:effectLst/>
                <a:latin typeface="+mn-lt"/>
                <a:ea typeface="+mn-ea"/>
                <a:cs typeface="+mn-cs"/>
              </a:rPr>
              <a:t>  O Keep in mind that service animals have a specific job to do, and that their handlers rely on them for safety and </a:t>
            </a:r>
          </a:p>
          <a:p>
            <a:r>
              <a:rPr lang="en-US" sz="950" dirty="0"/>
              <a:t> </a:t>
            </a:r>
            <a:r>
              <a:rPr lang="en-US" sz="950" dirty="0" smtClean="0"/>
              <a:t>  </a:t>
            </a:r>
            <a:r>
              <a:rPr lang="en-US" sz="950" kern="1200" dirty="0" smtClean="0">
                <a:solidFill>
                  <a:schemeClr val="tx1"/>
                </a:solidFill>
                <a:effectLst/>
                <a:latin typeface="+mn-lt"/>
                <a:ea typeface="+mn-ea"/>
                <a:cs typeface="+mn-cs"/>
              </a:rPr>
              <a:t>protection in public. Feeding, playing with, talking to, or otherwise engaging the animal can be distracting for it. You </a:t>
            </a:r>
          </a:p>
          <a:p>
            <a:r>
              <a:rPr lang="en-US" sz="950" dirty="0"/>
              <a:t> </a:t>
            </a:r>
            <a:r>
              <a:rPr lang="en-US" sz="950" dirty="0" smtClean="0"/>
              <a:t>  </a:t>
            </a:r>
            <a:r>
              <a:rPr lang="en-US" sz="950" kern="1200" dirty="0" smtClean="0">
                <a:solidFill>
                  <a:schemeClr val="tx1"/>
                </a:solidFill>
                <a:effectLst/>
                <a:latin typeface="+mn-lt"/>
                <a:ea typeface="+mn-ea"/>
                <a:cs typeface="+mn-cs"/>
              </a:rPr>
              <a:t>should avoid distracting the animal in any way unless you have permission from the handler. </a:t>
            </a:r>
          </a:p>
          <a:p>
            <a:r>
              <a:rPr lang="en-US" sz="950" kern="1200" dirty="0" smtClean="0">
                <a:solidFill>
                  <a:schemeClr val="tx1"/>
                </a:solidFill>
                <a:effectLst/>
                <a:latin typeface="+mn-lt"/>
                <a:ea typeface="+mn-ea"/>
                <a:cs typeface="+mn-cs"/>
              </a:rPr>
              <a:t>      Keep in mind that some handlers have disabilities that cause anxiety or social difficulties, so they may not be able to  </a:t>
            </a:r>
          </a:p>
          <a:p>
            <a:r>
              <a:rPr lang="en-US" sz="950" dirty="0"/>
              <a:t> </a:t>
            </a:r>
            <a:r>
              <a:rPr lang="en-US" sz="950" dirty="0" smtClean="0"/>
              <a:t>       </a:t>
            </a:r>
            <a:r>
              <a:rPr lang="en-US" sz="950" kern="1200" dirty="0" smtClean="0">
                <a:solidFill>
                  <a:schemeClr val="tx1"/>
                </a:solidFill>
                <a:effectLst/>
                <a:latin typeface="+mn-lt"/>
                <a:ea typeface="+mn-ea"/>
                <a:cs typeface="+mn-cs"/>
              </a:rPr>
              <a:t>say "no" to you.</a:t>
            </a:r>
          </a:p>
          <a:p>
            <a:r>
              <a:rPr lang="en-US" sz="950" kern="1200" dirty="0" smtClean="0">
                <a:solidFill>
                  <a:schemeClr val="tx1"/>
                </a:solidFill>
                <a:effectLst/>
                <a:latin typeface="+mn-lt"/>
                <a:ea typeface="+mn-ea"/>
                <a:cs typeface="+mn-cs"/>
              </a:rPr>
              <a:t>  O A service animal may wear a patch such as "ask before petting" or "do not distract." If you do not see a patch, play it </a:t>
            </a:r>
          </a:p>
          <a:p>
            <a:r>
              <a:rPr lang="en-US" sz="950" dirty="0"/>
              <a:t> </a:t>
            </a:r>
            <a:r>
              <a:rPr lang="en-US" sz="950" dirty="0" smtClean="0"/>
              <a:t>   </a:t>
            </a:r>
            <a:r>
              <a:rPr lang="en-US" sz="950" kern="1200" dirty="0" smtClean="0">
                <a:solidFill>
                  <a:schemeClr val="tx1"/>
                </a:solidFill>
                <a:effectLst/>
                <a:latin typeface="+mn-lt"/>
                <a:ea typeface="+mn-ea"/>
                <a:cs typeface="+mn-cs"/>
              </a:rPr>
              <a:t>safe and do not interact.</a:t>
            </a:r>
          </a:p>
          <a:p>
            <a:r>
              <a:rPr lang="en-US" sz="950" kern="1200" dirty="0" smtClean="0">
                <a:solidFill>
                  <a:schemeClr val="tx1"/>
                </a:solidFill>
                <a:effectLst/>
                <a:latin typeface="+mn-lt"/>
                <a:ea typeface="+mn-ea"/>
                <a:cs typeface="+mn-cs"/>
              </a:rPr>
              <a:t>  O If the handler is open to letting you interact with the animal, he or she will tell you. Some animals, such as emotional </a:t>
            </a:r>
          </a:p>
          <a:p>
            <a:r>
              <a:rPr lang="en-US" sz="950" dirty="0"/>
              <a:t> </a:t>
            </a:r>
            <a:r>
              <a:rPr lang="en-US" sz="950" dirty="0" smtClean="0"/>
              <a:t>   </a:t>
            </a:r>
            <a:r>
              <a:rPr lang="en-US" sz="950" kern="1200" dirty="0" smtClean="0">
                <a:solidFill>
                  <a:schemeClr val="tx1"/>
                </a:solidFill>
                <a:effectLst/>
                <a:latin typeface="+mn-lt"/>
                <a:ea typeface="+mn-ea"/>
                <a:cs typeface="+mn-cs"/>
              </a:rPr>
              <a:t>support animals, can sometimes interact with you if it is OK with the handler. Other animals, such as seizure alert dogs, </a:t>
            </a:r>
          </a:p>
          <a:p>
            <a:r>
              <a:rPr lang="en-US" sz="950" dirty="0"/>
              <a:t> </a:t>
            </a:r>
            <a:r>
              <a:rPr lang="en-US" sz="950" dirty="0" smtClean="0"/>
              <a:t>   </a:t>
            </a:r>
            <a:r>
              <a:rPr lang="en-US" sz="950" kern="1200" dirty="0" smtClean="0">
                <a:solidFill>
                  <a:schemeClr val="tx1"/>
                </a:solidFill>
                <a:effectLst/>
                <a:latin typeface="+mn-lt"/>
                <a:ea typeface="+mn-ea"/>
                <a:cs typeface="+mn-cs"/>
              </a:rPr>
              <a:t>need to stay focused at all times to keep the handler safe. </a:t>
            </a:r>
          </a:p>
          <a:p>
            <a:r>
              <a:rPr lang="en-US" sz="950" kern="1200" dirty="0" smtClean="0">
                <a:solidFill>
                  <a:schemeClr val="tx1"/>
                </a:solidFill>
                <a:effectLst/>
                <a:latin typeface="+mn-lt"/>
                <a:ea typeface="+mn-ea"/>
                <a:cs typeface="+mn-cs"/>
              </a:rPr>
              <a:t>  O Do not ask the animal to do tricks or to perform tasks.</a:t>
            </a:r>
          </a:p>
          <a:p>
            <a:r>
              <a:rPr lang="en-US" sz="950" kern="1200" dirty="0" smtClean="0">
                <a:solidFill>
                  <a:schemeClr val="tx1"/>
                </a:solidFill>
                <a:effectLst/>
                <a:latin typeface="+mn-lt"/>
                <a:ea typeface="+mn-ea"/>
                <a:cs typeface="+mn-cs"/>
              </a:rPr>
              <a:t>  O Do not call attention to the animal or take pictures without clear permission from the handler.</a:t>
            </a:r>
          </a:p>
          <a:p>
            <a:r>
              <a:rPr lang="en-US" sz="950" kern="1200" dirty="0" smtClean="0">
                <a:solidFill>
                  <a:schemeClr val="tx1"/>
                </a:solidFill>
                <a:effectLst/>
                <a:latin typeface="+mn-lt"/>
                <a:ea typeface="+mn-ea"/>
                <a:cs typeface="+mn-cs"/>
              </a:rPr>
              <a:t>  O Avoid getting in the way of the animal. Just as you would not forcibly move someone's arm or block their leg, give the  </a:t>
            </a:r>
          </a:p>
          <a:p>
            <a:r>
              <a:rPr lang="en-US" sz="950" dirty="0"/>
              <a:t> </a:t>
            </a:r>
            <a:r>
              <a:rPr lang="en-US" sz="950" dirty="0" smtClean="0"/>
              <a:t>    </a:t>
            </a:r>
            <a:r>
              <a:rPr lang="en-US" sz="950" kern="1200" dirty="0" smtClean="0">
                <a:solidFill>
                  <a:schemeClr val="tx1"/>
                </a:solidFill>
                <a:effectLst/>
                <a:latin typeface="+mn-lt"/>
                <a:ea typeface="+mn-ea"/>
                <a:cs typeface="+mn-cs"/>
              </a:rPr>
              <a:t>animal space to do its job.</a:t>
            </a:r>
          </a:p>
          <a:p>
            <a:r>
              <a:rPr lang="en-US" sz="950" kern="1200" dirty="0" smtClean="0">
                <a:solidFill>
                  <a:schemeClr val="tx1"/>
                </a:solidFill>
                <a:effectLst/>
                <a:latin typeface="+mn-lt"/>
                <a:ea typeface="+mn-ea"/>
                <a:cs typeface="+mn-cs"/>
              </a:rPr>
              <a:t>  O Making eye contact with the animal could distract it from its work, which could be dangerous to the handler.</a:t>
            </a:r>
          </a:p>
          <a:p>
            <a:r>
              <a:rPr lang="en-US" sz="950" kern="1200" dirty="0" smtClean="0">
                <a:solidFill>
                  <a:schemeClr val="tx1"/>
                </a:solidFill>
                <a:effectLst/>
                <a:latin typeface="+mn-lt"/>
                <a:ea typeface="+mn-ea"/>
                <a:cs typeface="+mn-cs"/>
              </a:rPr>
              <a:t>  O Teach children not to interact with a service animal, because it's busy working.</a:t>
            </a:r>
          </a:p>
          <a:p>
            <a:r>
              <a:rPr lang="en-US" sz="950" kern="1200" dirty="0" smtClean="0">
                <a:solidFill>
                  <a:schemeClr val="tx1"/>
                </a:solidFill>
                <a:effectLst/>
                <a:latin typeface="+mn-lt"/>
                <a:ea typeface="+mn-ea"/>
                <a:cs typeface="+mn-cs"/>
              </a:rPr>
              <a:t>  O If it appears that the handler needs help with the animal, you may politely offer assistance. For example, if the </a:t>
            </a:r>
          </a:p>
          <a:p>
            <a:r>
              <a:rPr lang="en-US" sz="950" dirty="0"/>
              <a:t> </a:t>
            </a:r>
            <a:r>
              <a:rPr lang="en-US" sz="950" dirty="0" smtClean="0"/>
              <a:t>   </a:t>
            </a:r>
            <a:r>
              <a:rPr lang="en-US" sz="950" kern="1200" dirty="0" smtClean="0">
                <a:solidFill>
                  <a:schemeClr val="tx1"/>
                </a:solidFill>
                <a:effectLst/>
                <a:latin typeface="+mn-lt"/>
                <a:ea typeface="+mn-ea"/>
                <a:cs typeface="+mn-cs"/>
              </a:rPr>
              <a:t>handler cannot access an area where the dog may relieve itself, you could say something such as, “Would you like me    </a:t>
            </a:r>
          </a:p>
          <a:p>
            <a:r>
              <a:rPr lang="en-US" sz="950" dirty="0"/>
              <a:t> </a:t>
            </a:r>
            <a:r>
              <a:rPr lang="en-US" sz="950" dirty="0" smtClean="0"/>
              <a:t>   </a:t>
            </a:r>
            <a:r>
              <a:rPr lang="en-US" sz="950" kern="1200" dirty="0" smtClean="0">
                <a:solidFill>
                  <a:schemeClr val="tx1"/>
                </a:solidFill>
                <a:effectLst/>
                <a:latin typeface="+mn-lt"/>
                <a:ea typeface="+mn-ea"/>
                <a:cs typeface="+mn-cs"/>
              </a:rPr>
              <a:t>to walk your dog over to the grass?”</a:t>
            </a:r>
          </a:p>
          <a:p>
            <a:r>
              <a:rPr lang="en-US" sz="950" kern="1200" dirty="0" smtClean="0">
                <a:solidFill>
                  <a:schemeClr val="tx1"/>
                </a:solidFill>
                <a:effectLst/>
                <a:latin typeface="+mn-lt"/>
                <a:ea typeface="+mn-ea"/>
                <a:cs typeface="+mn-cs"/>
              </a:rPr>
              <a:t> </a:t>
            </a:r>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39</a:t>
            </a:fld>
            <a:endParaRPr lang="en-US" dirty="0"/>
          </a:p>
        </p:txBody>
      </p:sp>
    </p:spTree>
    <p:extLst>
      <p:ext uri="{BB962C8B-B14F-4D97-AF65-F5344CB8AC3E}">
        <p14:creationId xmlns:p14="http://schemas.microsoft.com/office/powerpoint/2010/main" val="381214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4</a:t>
            </a:fld>
            <a:endParaRPr lang="en-US" dirty="0"/>
          </a:p>
        </p:txBody>
      </p:sp>
    </p:spTree>
    <p:extLst>
      <p:ext uri="{BB962C8B-B14F-4D97-AF65-F5344CB8AC3E}">
        <p14:creationId xmlns:p14="http://schemas.microsoft.com/office/powerpoint/2010/main" val="1321681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352800"/>
            <a:ext cx="6096000" cy="5332413"/>
          </a:xfrm>
        </p:spPr>
        <p:txBody>
          <a:bodyPr/>
          <a:lstStyle/>
          <a:p>
            <a:pPr lvl="0" fontAlgn="base"/>
            <a:r>
              <a:rPr lang="en-US" sz="1200" kern="1200" dirty="0" smtClean="0">
                <a:solidFill>
                  <a:schemeClr val="tx1"/>
                </a:solidFill>
                <a:effectLst/>
                <a:latin typeface="+mn-lt"/>
                <a:ea typeface="+mn-ea"/>
                <a:cs typeface="+mn-cs"/>
              </a:rPr>
              <a:t>Talk to the handler normally and leave the animal alone. </a:t>
            </a:r>
          </a:p>
          <a:p>
            <a:pPr lvl="0" fontAlgn="base"/>
            <a:r>
              <a:rPr lang="en-US" sz="1200" kern="1200" dirty="0" smtClean="0">
                <a:solidFill>
                  <a:schemeClr val="tx1"/>
                </a:solidFill>
                <a:effectLst/>
                <a:latin typeface="+mn-lt"/>
                <a:ea typeface="+mn-ea"/>
                <a:cs typeface="+mn-cs"/>
              </a:rPr>
              <a:t>There is no need to ask about their disability or their service animal. </a:t>
            </a:r>
          </a:p>
          <a:p>
            <a:pPr lvl="0" fontAlgn="base"/>
            <a:r>
              <a:rPr lang="en-US" sz="1200" kern="1200" dirty="0" smtClean="0">
                <a:solidFill>
                  <a:schemeClr val="tx1"/>
                </a:solidFill>
                <a:effectLst/>
                <a:latin typeface="+mn-lt"/>
                <a:ea typeface="+mn-ea"/>
                <a:cs typeface="+mn-cs"/>
              </a:rPr>
              <a:t>This person has a service animal because of a disability, so avoid saying insensitive things such as “That dog is really nice. I wish I had a service dog.”</a:t>
            </a:r>
          </a:p>
          <a:p>
            <a:pPr lvl="0" fontAlgn="base"/>
            <a:r>
              <a:rPr lang="en-US" sz="1200" kern="1200" dirty="0" smtClean="0">
                <a:solidFill>
                  <a:schemeClr val="tx1"/>
                </a:solidFill>
                <a:effectLst/>
                <a:latin typeface="+mn-lt"/>
                <a:ea typeface="+mn-ea"/>
                <a:cs typeface="+mn-cs"/>
              </a:rPr>
              <a:t>If a patron, coworker, or employee brings a service animal into your establishment, you might want to ask questions.</a:t>
            </a:r>
          </a:p>
          <a:p>
            <a:pPr lvl="0" fontAlgn="base"/>
            <a:r>
              <a:rPr lang="en-US" sz="1200" kern="1200" dirty="0" smtClean="0">
                <a:solidFill>
                  <a:schemeClr val="tx1"/>
                </a:solidFill>
                <a:effectLst/>
                <a:latin typeface="+mn-lt"/>
                <a:ea typeface="+mn-ea"/>
                <a:cs typeface="+mn-cs"/>
              </a:rPr>
              <a:t> Keep in mind that medical privacy comes into play when discussing a service animal. While you are not banned entirely from asking questions, you are allowed to ask only two under federal law. </a:t>
            </a:r>
          </a:p>
          <a:p>
            <a:pPr lvl="0" fontAlgn="base"/>
            <a:r>
              <a:rPr lang="en-US" sz="1200" kern="1200" dirty="0" smtClean="0">
                <a:solidFill>
                  <a:schemeClr val="tx1"/>
                </a:solidFill>
                <a:effectLst/>
                <a:latin typeface="+mn-lt"/>
                <a:ea typeface="+mn-ea"/>
                <a:cs typeface="+mn-cs"/>
              </a:rPr>
              <a:t>It is impolite, and in some cases illegal, to ask a person with a service animal what his or her disability is. He or she has the right to medical privacy just like any other person.</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40</a:t>
            </a:fld>
            <a:endParaRPr lang="en-US" dirty="0"/>
          </a:p>
        </p:txBody>
      </p:sp>
    </p:spTree>
    <p:extLst>
      <p:ext uri="{BB962C8B-B14F-4D97-AF65-F5344CB8AC3E}">
        <p14:creationId xmlns:p14="http://schemas.microsoft.com/office/powerpoint/2010/main" val="1522870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352800"/>
            <a:ext cx="6096000" cy="5332413"/>
          </a:xfrm>
        </p:spPr>
        <p:txBody>
          <a:bodyPr/>
          <a:lstStyle/>
          <a:p>
            <a:pPr lvl="0" fontAlgn="base"/>
            <a:r>
              <a:rPr lang="en-US" sz="1200" kern="1200" dirty="0" smtClean="0">
                <a:solidFill>
                  <a:schemeClr val="tx1"/>
                </a:solidFill>
                <a:effectLst/>
                <a:latin typeface="+mn-lt"/>
                <a:ea typeface="+mn-ea"/>
                <a:cs typeface="+mn-cs"/>
              </a:rPr>
              <a:t>Know the federal law protecting service animals.</a:t>
            </a:r>
          </a:p>
          <a:p>
            <a:pPr lvl="0" fontAlgn="base"/>
            <a:r>
              <a:rPr lang="en-US" sz="1200" kern="1200" dirty="0" smtClean="0">
                <a:solidFill>
                  <a:schemeClr val="tx1"/>
                </a:solidFill>
                <a:effectLst/>
                <a:latin typeface="+mn-lt"/>
                <a:ea typeface="+mn-ea"/>
                <a:cs typeface="+mn-cs"/>
              </a:rPr>
              <a:t>Under the ADA, only dogs and miniature horses are considered service animals. </a:t>
            </a:r>
          </a:p>
          <a:p>
            <a:pPr lvl="0" fontAlgn="base"/>
            <a:r>
              <a:rPr lang="en-US" sz="1200" kern="1200" dirty="0" smtClean="0">
                <a:solidFill>
                  <a:schemeClr val="tx1"/>
                </a:solidFill>
                <a:effectLst/>
                <a:latin typeface="+mn-lt"/>
                <a:ea typeface="+mn-ea"/>
                <a:cs typeface="+mn-cs"/>
              </a:rPr>
              <a:t>The animals are allowed anywhere that the public is allowed, and no proof must be carried to verify the animal’s training or the handler’s disability. </a:t>
            </a:r>
          </a:p>
          <a:p>
            <a:pPr lvl="0" fontAlgn="base"/>
            <a:r>
              <a:rPr lang="en-US" sz="1200" kern="1200" dirty="0" smtClean="0">
                <a:solidFill>
                  <a:schemeClr val="tx1"/>
                </a:solidFill>
                <a:effectLst/>
                <a:latin typeface="+mn-lt"/>
                <a:ea typeface="+mn-ea"/>
                <a:cs typeface="+mn-cs"/>
              </a:rPr>
              <a:t>The ADA requires that public transportation systems allow service animals to travel with their handlers. This includes ambulances. The animal will often lie at the handler’s feet, or remain in the handler’s lap.</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41</a:t>
            </a:fld>
            <a:endParaRPr lang="en-US" dirty="0"/>
          </a:p>
        </p:txBody>
      </p:sp>
    </p:spTree>
    <p:extLst>
      <p:ext uri="{BB962C8B-B14F-4D97-AF65-F5344CB8AC3E}">
        <p14:creationId xmlns:p14="http://schemas.microsoft.com/office/powerpoint/2010/main" val="1766070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352801"/>
            <a:ext cx="6096000" cy="5562600"/>
          </a:xfrm>
        </p:spPr>
        <p:txBody>
          <a:bodyPr/>
          <a:lstStyle/>
          <a:p>
            <a:endParaRPr lang="en-US" sz="1000" kern="1200" dirty="0" smtClean="0">
              <a:solidFill>
                <a:schemeClr val="tx1"/>
              </a:solidFill>
              <a:effectLst/>
            </a:endParaRPr>
          </a:p>
          <a:p>
            <a:r>
              <a:rPr lang="en-US" sz="1000" kern="1200" dirty="0" smtClean="0">
                <a:solidFill>
                  <a:schemeClr val="tx1"/>
                </a:solidFill>
                <a:effectLst/>
              </a:rPr>
              <a:t>•Put the person first and his or her disability second.</a:t>
            </a:r>
          </a:p>
          <a:p>
            <a:r>
              <a:rPr lang="en-US" sz="1000" kern="1200" dirty="0" smtClean="0">
                <a:solidFill>
                  <a:schemeClr val="tx1"/>
                </a:solidFill>
                <a:effectLst/>
              </a:rPr>
              <a:t>•Use common sense.</a:t>
            </a:r>
          </a:p>
          <a:p>
            <a:r>
              <a:rPr lang="en-US" sz="1000" kern="1200" dirty="0" smtClean="0">
                <a:solidFill>
                  <a:schemeClr val="tx1"/>
                </a:solidFill>
                <a:effectLst/>
              </a:rPr>
              <a:t>•Do not make assumptions about needs, abilities, or limitations.</a:t>
            </a:r>
          </a:p>
          <a:p>
            <a:r>
              <a:rPr lang="en-US" sz="1000" kern="1200" dirty="0" smtClean="0">
                <a:solidFill>
                  <a:schemeClr val="tx1"/>
                </a:solidFill>
                <a:effectLst/>
              </a:rPr>
              <a:t>•Disability comes with varying levels of limitations.</a:t>
            </a:r>
          </a:p>
          <a:p>
            <a:r>
              <a:rPr lang="en-US" sz="1000" kern="1200" dirty="0" smtClean="0">
                <a:solidFill>
                  <a:schemeClr val="tx1"/>
                </a:solidFill>
                <a:effectLst/>
              </a:rPr>
              <a:t>•Do not get tunnel vision.</a:t>
            </a:r>
          </a:p>
          <a:p>
            <a:r>
              <a:rPr lang="en-US" sz="1000" kern="1200" dirty="0" smtClean="0">
                <a:solidFill>
                  <a:schemeClr val="tx1"/>
                </a:solidFill>
                <a:effectLst/>
              </a:rPr>
              <a:t>•Create an environment that permits people with non-visible disabilities to disclose if necessary.</a:t>
            </a:r>
          </a:p>
          <a:p>
            <a:r>
              <a:rPr lang="en-US" sz="1000" kern="1200" dirty="0" smtClean="0">
                <a:solidFill>
                  <a:schemeClr val="tx1"/>
                </a:solidFill>
                <a:effectLst/>
              </a:rPr>
              <a:t>•If you want to help someone, ask first.</a:t>
            </a:r>
          </a:p>
          <a:p>
            <a:r>
              <a:rPr lang="en-US" sz="1000" kern="1200" dirty="0" smtClean="0">
                <a:solidFill>
                  <a:schemeClr val="tx1"/>
                </a:solidFill>
                <a:effectLst/>
              </a:rPr>
              <a:t>•If the person needs help, he or she likely will instruct you on how best to give assistance.</a:t>
            </a:r>
          </a:p>
          <a:p>
            <a:r>
              <a:rPr lang="en-US" sz="1000" kern="1200" dirty="0" smtClean="0">
                <a:solidFill>
                  <a:schemeClr val="tx1"/>
                </a:solidFill>
                <a:effectLst/>
              </a:rPr>
              <a:t>•Treat adults as adults.</a:t>
            </a:r>
          </a:p>
          <a:p>
            <a:r>
              <a:rPr lang="en-US" sz="1000" kern="1200" dirty="0" smtClean="0">
                <a:solidFill>
                  <a:schemeClr val="tx1"/>
                </a:solidFill>
                <a:effectLst/>
              </a:rPr>
              <a:t>•Apply basic courtesies to all people.</a:t>
            </a:r>
          </a:p>
          <a:p>
            <a:r>
              <a:rPr lang="en-US" sz="1000" kern="1200" dirty="0" smtClean="0">
                <a:solidFill>
                  <a:schemeClr val="tx1"/>
                </a:solidFill>
                <a:effectLst/>
              </a:rPr>
              <a:t>•Do not be condescending, or treat people with any type of disability as if he or she were a child, unless he or she </a:t>
            </a:r>
          </a:p>
          <a:p>
            <a:r>
              <a:rPr lang="en-US" sz="1000" dirty="0"/>
              <a:t> </a:t>
            </a:r>
            <a:r>
              <a:rPr lang="en-US" sz="1000" dirty="0" smtClean="0"/>
              <a:t>   </a:t>
            </a:r>
            <a:r>
              <a:rPr lang="en-US" sz="1000" kern="1200" dirty="0" smtClean="0">
                <a:solidFill>
                  <a:schemeClr val="tx1"/>
                </a:solidFill>
                <a:effectLst/>
              </a:rPr>
              <a:t>is a child.</a:t>
            </a:r>
          </a:p>
          <a:p>
            <a:r>
              <a:rPr lang="en-US" sz="1000" kern="1200" dirty="0" smtClean="0">
                <a:solidFill>
                  <a:schemeClr val="tx1"/>
                </a:solidFill>
                <a:effectLst/>
              </a:rPr>
              <a:t>•Be sensitive about physical contact.</a:t>
            </a:r>
          </a:p>
          <a:p>
            <a:r>
              <a:rPr lang="en-US" sz="1000" kern="1200" dirty="0" smtClean="0">
                <a:solidFill>
                  <a:schemeClr val="tx1"/>
                </a:solidFill>
                <a:effectLst/>
              </a:rPr>
              <a:t>•Always speak to people with a disability directly when they present themselves to you.</a:t>
            </a:r>
          </a:p>
          <a:p>
            <a:r>
              <a:rPr lang="en-US" sz="1000" kern="1200" dirty="0" smtClean="0">
                <a:solidFill>
                  <a:schemeClr val="tx1"/>
                </a:solidFill>
                <a:effectLst/>
              </a:rPr>
              <a:t>•Try to include the person in conversations with other people; do not talk about a person in front of that person.</a:t>
            </a:r>
          </a:p>
          <a:p>
            <a:r>
              <a:rPr lang="en-US" sz="1000" kern="1200" dirty="0" smtClean="0">
                <a:solidFill>
                  <a:schemeClr val="tx1"/>
                </a:solidFill>
                <a:effectLst/>
              </a:rPr>
              <a:t>•Do not assume that people do not understand just because they do not use words to communicate.</a:t>
            </a:r>
          </a:p>
          <a:p>
            <a:r>
              <a:rPr lang="en-US" sz="1000" kern="1200" dirty="0" smtClean="0">
                <a:solidFill>
                  <a:schemeClr val="tx1"/>
                </a:solidFill>
                <a:effectLst/>
              </a:rPr>
              <a:t>•It is OK to use phrases such as “walk with me,” “see you later,” or “did you hear about that?” People with </a:t>
            </a:r>
          </a:p>
          <a:p>
            <a:r>
              <a:rPr lang="en-US" sz="1000" dirty="0"/>
              <a:t> </a:t>
            </a:r>
            <a:r>
              <a:rPr lang="en-US" sz="1000" dirty="0" smtClean="0"/>
              <a:t> </a:t>
            </a:r>
            <a:r>
              <a:rPr lang="en-US" sz="1000" kern="1200" dirty="0" smtClean="0">
                <a:solidFill>
                  <a:schemeClr val="tx1"/>
                </a:solidFill>
                <a:effectLst/>
              </a:rPr>
              <a:t>disabilities will do so, too.</a:t>
            </a:r>
          </a:p>
          <a:p>
            <a:r>
              <a:rPr lang="en-US" sz="1000" kern="1200" dirty="0" smtClean="0">
                <a:solidFill>
                  <a:schemeClr val="tx1"/>
                </a:solidFill>
                <a:effectLst/>
              </a:rPr>
              <a:t>•Do not ask personal questions you would not ask of a person who is not disabled.</a:t>
            </a:r>
          </a:p>
          <a:p>
            <a:r>
              <a:rPr lang="en-US" sz="1000" kern="1200" dirty="0" smtClean="0">
                <a:solidFill>
                  <a:schemeClr val="tx1"/>
                </a:solidFill>
                <a:effectLst/>
              </a:rPr>
              <a:t>•Ask for and look for:</a:t>
            </a:r>
          </a:p>
          <a:p>
            <a:r>
              <a:rPr lang="en-US" sz="1000" kern="1200" dirty="0" smtClean="0">
                <a:solidFill>
                  <a:schemeClr val="tx1"/>
                </a:solidFill>
                <a:effectLst/>
              </a:rPr>
              <a:t>   o An identification bracelet with special health information. </a:t>
            </a:r>
          </a:p>
          <a:p>
            <a:r>
              <a:rPr lang="en-US" sz="1000" kern="1200" dirty="0" smtClean="0">
                <a:solidFill>
                  <a:schemeClr val="tx1"/>
                </a:solidFill>
                <a:effectLst/>
              </a:rPr>
              <a:t>   o Emergency contact information to reach the person's family.</a:t>
            </a:r>
          </a:p>
          <a:p>
            <a:r>
              <a:rPr lang="en-US" sz="1000" kern="1200" dirty="0" smtClean="0">
                <a:solidFill>
                  <a:schemeClr val="tx1"/>
                </a:solidFill>
                <a:effectLst/>
              </a:rPr>
              <a:t>   o Essential equipment and supplies (for example: wheelchair, walker, oxygen, batteries, communication devices </a:t>
            </a:r>
          </a:p>
          <a:p>
            <a:r>
              <a:rPr lang="en-US" sz="1000" dirty="0"/>
              <a:t> </a:t>
            </a:r>
            <a:r>
              <a:rPr lang="en-US" sz="1000" dirty="0" smtClean="0"/>
              <a:t>     </a:t>
            </a:r>
            <a:r>
              <a:rPr lang="en-US" sz="1000" kern="1200" dirty="0" smtClean="0">
                <a:solidFill>
                  <a:schemeClr val="tx1"/>
                </a:solidFill>
                <a:effectLst/>
              </a:rPr>
              <a:t>[head</a:t>
            </a:r>
            <a:r>
              <a:rPr lang="en-US" sz="1000" dirty="0" smtClean="0"/>
              <a:t> </a:t>
            </a:r>
            <a:r>
              <a:rPr lang="en-US" sz="1000" kern="1200" dirty="0" smtClean="0">
                <a:solidFill>
                  <a:schemeClr val="tx1"/>
                </a:solidFill>
                <a:effectLst/>
              </a:rPr>
              <a:t>pointers, alphabet boards, speech synthesizers, etc.]).</a:t>
            </a:r>
          </a:p>
          <a:p>
            <a:r>
              <a:rPr lang="en-US" sz="1000" kern="1200" dirty="0" smtClean="0">
                <a:solidFill>
                  <a:schemeClr val="tx1"/>
                </a:solidFill>
                <a:effectLst/>
              </a:rPr>
              <a:t>   o Medication. </a:t>
            </a:r>
          </a:p>
          <a:p>
            <a:r>
              <a:rPr lang="en-US" sz="1000" kern="1200" dirty="0" smtClean="0">
                <a:solidFill>
                  <a:schemeClr val="tx1"/>
                </a:solidFill>
                <a:effectLst/>
              </a:rPr>
              <a:t>   o Mobility aids (for example, wheelchair, cane, walker or an assistance or service animal).</a:t>
            </a:r>
          </a:p>
          <a:p>
            <a:r>
              <a:rPr lang="en-US" sz="1000" kern="1200" dirty="0" smtClean="0">
                <a:solidFill>
                  <a:schemeClr val="tx1"/>
                </a:solidFill>
                <a:effectLst/>
              </a:rPr>
              <a:t>   o Specific health instructions (for example: allergies).</a:t>
            </a:r>
          </a:p>
          <a:p>
            <a:r>
              <a:rPr lang="en-US" sz="1000" kern="1200" dirty="0" smtClean="0">
                <a:solidFill>
                  <a:schemeClr val="tx1"/>
                </a:solidFill>
                <a:effectLst/>
              </a:rPr>
              <a:t>   o Specific communication information (for example: is the person using sign language?).</a:t>
            </a:r>
          </a:p>
          <a:p>
            <a:r>
              <a:rPr lang="en-US" sz="1000" kern="1200" dirty="0" smtClean="0">
                <a:solidFill>
                  <a:schemeClr val="tx1"/>
                </a:solidFill>
                <a:effectLst/>
              </a:rPr>
              <a:t>   o Signs of stress and/or confusion (for example, the person might say he or she is stressed, look confused,    </a:t>
            </a:r>
          </a:p>
          <a:p>
            <a:r>
              <a:rPr lang="en-US" sz="1000" dirty="0"/>
              <a:t> </a:t>
            </a:r>
            <a:r>
              <a:rPr lang="en-US" sz="1000" dirty="0" smtClean="0"/>
              <a:t>     </a:t>
            </a:r>
            <a:r>
              <a:rPr lang="en-US" sz="1000" kern="1200" dirty="0" smtClean="0">
                <a:solidFill>
                  <a:schemeClr val="tx1"/>
                </a:solidFill>
                <a:effectLst/>
              </a:rPr>
              <a:t>withdraw, start rubbing the hands together).</a:t>
            </a:r>
          </a:p>
          <a:p>
            <a:r>
              <a:rPr lang="en-US" sz="1000" kern="1200" dirty="0" smtClean="0">
                <a:solidFill>
                  <a:schemeClr val="tx1"/>
                </a:solidFill>
                <a:effectLst/>
              </a:rPr>
              <a:t>   o Conditions that people might misinterpret (for example, someone might mistake cerebral palsy for </a:t>
            </a:r>
          </a:p>
          <a:p>
            <a:r>
              <a:rPr lang="en-US" sz="1000" dirty="0"/>
              <a:t> </a:t>
            </a:r>
            <a:r>
              <a:rPr lang="en-US" sz="1000" dirty="0" smtClean="0"/>
              <a:t>      </a:t>
            </a:r>
            <a:r>
              <a:rPr lang="en-US" sz="1000" kern="1200" dirty="0" smtClean="0">
                <a:solidFill>
                  <a:schemeClr val="tx1"/>
                </a:solidFill>
                <a:effectLst/>
              </a:rPr>
              <a:t>drunkenness).</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42</a:t>
            </a:fld>
            <a:endParaRPr lang="en-US" dirty="0"/>
          </a:p>
        </p:txBody>
      </p:sp>
    </p:spTree>
    <p:extLst>
      <p:ext uri="{BB962C8B-B14F-4D97-AF65-F5344CB8AC3E}">
        <p14:creationId xmlns:p14="http://schemas.microsoft.com/office/powerpoint/2010/main" val="2039088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People with speech disabilities, people with cognitive difficulties, people with significant hearing loss or anyone with limited English proficiency may not be able to use audible and/or intelligible speech to communicate.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People who have difficulty speaking may also have difficulty understanding what other people are saying.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People with communication limitations are a vulnerable population in any emergency or disaster.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If the person does not use words to speak, look for gestures or other behaviors that communicate what the person is wanting to express.</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Begin by identifying basic communication methods (pay attention to pointing, gestures, nods, sounds, eye gaze and eye blinks).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Example questions to establish good communication could include:</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 "Show me how you say yes."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 "Show me how you say no."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 "Show me how you point to something or someone you want."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After communication methods have been identified, ask a few basic questions.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"Is someone here who can help me communicate with you?"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"Do you have a communication board, communication book, or a speech generating device?"</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"Did you bring it with you?" If the person indicates yes, ask where it is and help retrieve it. If the person indicates no, go to the Picture Cues tab.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Present paper and writing utensil or a communication board if possible.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Use pointing and gestures to show what you want the person to do.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Watch for signs that the person is deaf or hard of hearing.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Ask questions that can easily be answered with a yes or no response.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Ask questions one at a time and slowly.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Give the person extra time to respond.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Take time to listen carefully.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Maintain eye contact if possible and appropriate.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Maintain appropriate facial expressions.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If you look angry or annoyed, the person may be less cooperative. </a:t>
            </a:r>
            <a:endParaRPr lang="en-US" sz="1100" dirty="0" smtClean="0">
              <a:effectLst/>
              <a:ea typeface="Times New Roman" panose="02020603050405020304" pitchFamily="18" charset="0"/>
              <a:cs typeface="Times New Roman" panose="02020603050405020304" pitchFamily="18" charset="0"/>
            </a:endParaRPr>
          </a:p>
          <a:p>
            <a:r>
              <a:rPr lang="en-US" sz="1100" dirty="0" smtClean="0">
                <a:solidFill>
                  <a:srgbClr val="000000"/>
                </a:solidFill>
                <a:effectLst/>
                <a:ea typeface="Times New Roman" panose="02020603050405020304" pitchFamily="18" charset="0"/>
              </a:rPr>
              <a:t>•       Do not pretend to understand when you do not – repeat what you do understand, and ask for the </a:t>
            </a:r>
          </a:p>
          <a:p>
            <a:r>
              <a:rPr lang="en-US" sz="1100" dirty="0">
                <a:solidFill>
                  <a:srgbClr val="000000"/>
                </a:solidFill>
                <a:ea typeface="Times New Roman" panose="02020603050405020304" pitchFamily="18" charset="0"/>
              </a:rPr>
              <a:t> </a:t>
            </a:r>
            <a:r>
              <a:rPr lang="en-US" sz="1100" dirty="0" smtClean="0">
                <a:solidFill>
                  <a:srgbClr val="000000"/>
                </a:solidFill>
                <a:ea typeface="Times New Roman" panose="02020603050405020304" pitchFamily="18" charset="0"/>
              </a:rPr>
              <a:t>         </a:t>
            </a:r>
            <a:r>
              <a:rPr lang="en-US" sz="1100" dirty="0" smtClean="0">
                <a:solidFill>
                  <a:srgbClr val="000000"/>
                </a:solidFill>
                <a:effectLst/>
                <a:ea typeface="Times New Roman" panose="02020603050405020304" pitchFamily="18" charset="0"/>
              </a:rPr>
              <a:t>part you didn’t understand to be repeated</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43</a:t>
            </a:fld>
            <a:endParaRPr lang="en-US" dirty="0"/>
          </a:p>
        </p:txBody>
      </p:sp>
    </p:spTree>
    <p:extLst>
      <p:ext uri="{BB962C8B-B14F-4D97-AF65-F5344CB8AC3E}">
        <p14:creationId xmlns:p14="http://schemas.microsoft.com/office/powerpoint/2010/main" val="2723124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r>
              <a:rPr lang="en-US" sz="1100" kern="1200" dirty="0" smtClean="0">
                <a:solidFill>
                  <a:schemeClr val="tx1"/>
                </a:solidFill>
                <a:effectLst/>
              </a:rPr>
              <a:t>Part of the legislation called for EMS providers to have</a:t>
            </a:r>
            <a:r>
              <a:rPr lang="en-US" sz="1100" kern="1200" baseline="0" dirty="0" smtClean="0">
                <a:solidFill>
                  <a:schemeClr val="tx1"/>
                </a:solidFill>
                <a:effectLst/>
              </a:rPr>
              <a:t> a checklist of Key Considerations to think about when interacting with People with Access and Functional Needs.</a:t>
            </a:r>
          </a:p>
          <a:p>
            <a:pPr marL="342900" marR="0" lvl="0" indent="-342900">
              <a:spcBef>
                <a:spcPts val="0"/>
              </a:spcBef>
              <a:spcAft>
                <a:spcPts val="90"/>
              </a:spcAft>
              <a:buFont typeface="Symbol" panose="05050102010706020507" pitchFamily="18" charset="2"/>
              <a:buChar char=""/>
            </a:pPr>
            <a:r>
              <a:rPr lang="en-US" sz="1100" kern="1200" baseline="0" dirty="0" smtClean="0">
                <a:solidFill>
                  <a:schemeClr val="tx1"/>
                </a:solidFill>
                <a:effectLst/>
              </a:rPr>
              <a:t>These are general considerations, and specific considerations are listed in the following slides relative to the topic.</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44</a:t>
            </a:fld>
            <a:endParaRPr lang="en-US" dirty="0"/>
          </a:p>
        </p:txBody>
      </p:sp>
    </p:spTree>
    <p:extLst>
      <p:ext uri="{BB962C8B-B14F-4D97-AF65-F5344CB8AC3E}">
        <p14:creationId xmlns:p14="http://schemas.microsoft.com/office/powerpoint/2010/main" val="1289307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45</a:t>
            </a:fld>
            <a:endParaRPr lang="en-US" dirty="0"/>
          </a:p>
        </p:txBody>
      </p:sp>
    </p:spTree>
    <p:extLst>
      <p:ext uri="{BB962C8B-B14F-4D97-AF65-F5344CB8AC3E}">
        <p14:creationId xmlns:p14="http://schemas.microsoft.com/office/powerpoint/2010/main" val="2453758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46</a:t>
            </a:fld>
            <a:endParaRPr lang="en-US" dirty="0"/>
          </a:p>
        </p:txBody>
      </p:sp>
    </p:spTree>
    <p:extLst>
      <p:ext uri="{BB962C8B-B14F-4D97-AF65-F5344CB8AC3E}">
        <p14:creationId xmlns:p14="http://schemas.microsoft.com/office/powerpoint/2010/main" val="21258757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47</a:t>
            </a:fld>
            <a:endParaRPr lang="en-US" dirty="0"/>
          </a:p>
        </p:txBody>
      </p:sp>
    </p:spTree>
    <p:extLst>
      <p:ext uri="{BB962C8B-B14F-4D97-AF65-F5344CB8AC3E}">
        <p14:creationId xmlns:p14="http://schemas.microsoft.com/office/powerpoint/2010/main" val="3874939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48</a:t>
            </a:fld>
            <a:endParaRPr lang="en-US" dirty="0"/>
          </a:p>
        </p:txBody>
      </p:sp>
    </p:spTree>
    <p:extLst>
      <p:ext uri="{BB962C8B-B14F-4D97-AF65-F5344CB8AC3E}">
        <p14:creationId xmlns:p14="http://schemas.microsoft.com/office/powerpoint/2010/main" val="2096214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49</a:t>
            </a:fld>
            <a:endParaRPr lang="en-US" dirty="0"/>
          </a:p>
        </p:txBody>
      </p:sp>
    </p:spTree>
    <p:extLst>
      <p:ext uri="{BB962C8B-B14F-4D97-AF65-F5344CB8AC3E}">
        <p14:creationId xmlns:p14="http://schemas.microsoft.com/office/powerpoint/2010/main" val="182328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5</a:t>
            </a:fld>
            <a:endParaRPr lang="en-US" dirty="0"/>
          </a:p>
        </p:txBody>
      </p:sp>
    </p:spTree>
    <p:extLst>
      <p:ext uri="{BB962C8B-B14F-4D97-AF65-F5344CB8AC3E}">
        <p14:creationId xmlns:p14="http://schemas.microsoft.com/office/powerpoint/2010/main" val="1286774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50</a:t>
            </a:fld>
            <a:endParaRPr lang="en-US" dirty="0"/>
          </a:p>
        </p:txBody>
      </p:sp>
    </p:spTree>
    <p:extLst>
      <p:ext uri="{BB962C8B-B14F-4D97-AF65-F5344CB8AC3E}">
        <p14:creationId xmlns:p14="http://schemas.microsoft.com/office/powerpoint/2010/main" val="2080606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r>
              <a:rPr lang="en-US" sz="1200" kern="1200" dirty="0" smtClean="0">
                <a:solidFill>
                  <a:schemeClr val="tx1"/>
                </a:solidFill>
                <a:effectLst/>
                <a:latin typeface="+mn-lt"/>
                <a:ea typeface="+mn-ea"/>
                <a:cs typeface="+mn-cs"/>
              </a:rPr>
              <a:t>DOH includes on its website a list of public and private nonprofit disability related agencies and organizations, and the contact information of each agency and organization. </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51</a:t>
            </a:fld>
            <a:endParaRPr lang="en-US" dirty="0"/>
          </a:p>
        </p:txBody>
      </p:sp>
    </p:spTree>
    <p:extLst>
      <p:ext uri="{BB962C8B-B14F-4D97-AF65-F5344CB8AC3E}">
        <p14:creationId xmlns:p14="http://schemas.microsoft.com/office/powerpoint/2010/main" val="4030394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52</a:t>
            </a:fld>
            <a:endParaRPr lang="en-US" dirty="0"/>
          </a:p>
        </p:txBody>
      </p:sp>
    </p:spTree>
    <p:extLst>
      <p:ext uri="{BB962C8B-B14F-4D97-AF65-F5344CB8AC3E}">
        <p14:creationId xmlns:p14="http://schemas.microsoft.com/office/powerpoint/2010/main" val="325799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41288"/>
            <a:ext cx="4572000" cy="3429000"/>
          </a:xfrm>
        </p:spPr>
      </p:sp>
      <p:sp>
        <p:nvSpPr>
          <p:cNvPr id="3" name="Notes Placeholder 2"/>
          <p:cNvSpPr>
            <a:spLocks noGrp="1"/>
          </p:cNvSpPr>
          <p:nvPr>
            <p:ph type="body" idx="1"/>
          </p:nvPr>
        </p:nvSpPr>
        <p:spPr>
          <a:xfrm>
            <a:off x="685800" y="3581400"/>
            <a:ext cx="5867400" cy="5486400"/>
          </a:xfrm>
        </p:spPr>
        <p:txBody>
          <a:bodyPr/>
          <a:lstStyle/>
          <a:p>
            <a:pPr lvl="0"/>
            <a:r>
              <a:rPr lang="en-US" sz="1200" u="sng" kern="1200" dirty="0" smtClean="0">
                <a:solidFill>
                  <a:schemeClr val="tx1"/>
                </a:solidFill>
                <a:effectLst/>
                <a:latin typeface="+mn-lt"/>
                <a:ea typeface="+mn-ea"/>
                <a:cs typeface="+mn-cs"/>
              </a:rPr>
              <a:t>The Americans with Disabilities Act (ADA</a:t>
            </a:r>
            <a:r>
              <a:rPr lang="en-US" sz="1200" kern="1200" dirty="0" smtClean="0">
                <a:solidFill>
                  <a:schemeClr val="tx1"/>
                </a:solidFill>
                <a:effectLst/>
                <a:latin typeface="+mn-lt"/>
                <a:ea typeface="+mn-ea"/>
                <a:cs typeface="+mn-cs"/>
              </a:rPr>
              <a:t>) defines a person with a disability as a person who has a physical or mental impairment that substantially limits one or more major life activities.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This includes people who have a record of such an impairment, even if they do not currently have a disability.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It also includes people who do not have a disability but are regarded as having a disability.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Impairment:  any loss or abnormality of psychological, physiological or anatomical structure or function. </a:t>
            </a:r>
          </a:p>
          <a:p>
            <a:pPr lvl="0"/>
            <a:r>
              <a:rPr lang="en-US" sz="1200" kern="1200" dirty="0" smtClean="0">
                <a:solidFill>
                  <a:schemeClr val="tx1"/>
                </a:solidFill>
                <a:effectLst/>
                <a:latin typeface="+mn-lt"/>
                <a:ea typeface="+mn-ea"/>
                <a:cs typeface="+mn-cs"/>
              </a:rPr>
              <a:t>Disability: any restriction or lack (resulting from an impairment) of ability to perform a major life activity in the manner or within the range considered normal for a human being.</a:t>
            </a:r>
          </a:p>
          <a:p>
            <a:pPr lvl="0"/>
            <a:r>
              <a:rPr lang="en-US" sz="1200" kern="1200" dirty="0" smtClean="0">
                <a:solidFill>
                  <a:schemeClr val="tx1"/>
                </a:solidFill>
                <a:effectLst/>
                <a:latin typeface="+mn-lt"/>
                <a:ea typeface="+mn-ea"/>
                <a:cs typeface="+mn-cs"/>
              </a:rPr>
              <a:t>Major life activities: Include, but are not limited to, caring for oneself, performing manual tasks, seeing, hearing, eating, sleeping, walking, standing, lifting, bending, breathing, learning, reading, concentrating, thinking, communicating, and working. Major life activities also include the operation of major bodily functions, such as the immune system and normal cell growth, which covers people with HIV or cancer. </a:t>
            </a:r>
            <a:endParaRPr lang="en-US" sz="1100" kern="1200" dirty="0" smtClean="0">
              <a:solidFill>
                <a:schemeClr val="tx1"/>
              </a:solidFill>
              <a:effectLst/>
              <a:latin typeface="+mn-lt"/>
              <a:ea typeface="+mn-ea"/>
              <a:cs typeface="+mn-cs"/>
            </a:endParaRPr>
          </a:p>
          <a:p>
            <a:pPr lvl="0"/>
            <a:endParaRPr lang="en-US" dirty="0" smtClean="0"/>
          </a:p>
          <a:p>
            <a:pPr lvl="0"/>
            <a:r>
              <a:rPr lang="en-US" u="sng" dirty="0" smtClean="0"/>
              <a:t>People </a:t>
            </a:r>
            <a:r>
              <a:rPr lang="en-US" u="sng" dirty="0"/>
              <a:t>with disabilities are people first</a:t>
            </a:r>
            <a:r>
              <a:rPr lang="en-US" dirty="0"/>
              <a:t>. People with disabilities are no more easily defined by their disability than they are by their gender, age, race, or national origin. </a:t>
            </a:r>
          </a:p>
          <a:p>
            <a:pPr lvl="0"/>
            <a:r>
              <a:rPr lang="en-US" dirty="0"/>
              <a:t>The way we refer to people with disabilities in our communication is important. </a:t>
            </a:r>
          </a:p>
          <a:p>
            <a:pPr lvl="0"/>
            <a:r>
              <a:rPr lang="en-US" dirty="0"/>
              <a:t>Lack of awareness about disabilities can lead to unintended stereotypes and discrimination.</a:t>
            </a:r>
          </a:p>
          <a:p>
            <a:pPr lvl="0"/>
            <a:r>
              <a:rPr lang="en-US" dirty="0"/>
              <a:t>The way we view and communicate with and about people with disabilities shapes our relationships.  </a:t>
            </a:r>
          </a:p>
          <a:p>
            <a:pPr lvl="0"/>
            <a:r>
              <a:rPr lang="en-US" dirty="0"/>
              <a:t>People first language puts the emphasis on the person before the disability. </a:t>
            </a:r>
            <a:r>
              <a:rPr lang="en-US" dirty="0" smtClean="0"/>
              <a:t>Examples given in the table.</a:t>
            </a:r>
            <a:endParaRPr lang="en-US" dirty="0"/>
          </a:p>
          <a:p>
            <a:pPr lvl="0"/>
            <a:r>
              <a:rPr lang="en-US" dirty="0"/>
              <a:t>Refer to a person’s disability only if it is relevant.</a:t>
            </a:r>
          </a:p>
          <a:p>
            <a:pPr lvl="0"/>
            <a:r>
              <a:rPr lang="en-US" dirty="0"/>
              <a:t>Avoid terms that lead to exclusion (e.g., “special” is associated with “separate” and “segregated” plans and services).   </a:t>
            </a:r>
          </a:p>
          <a:p>
            <a:r>
              <a:rPr lang="en-US" dirty="0"/>
              <a:t> period</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6</a:t>
            </a:fld>
            <a:endParaRPr lang="en-US" dirty="0"/>
          </a:p>
        </p:txBody>
      </p:sp>
    </p:spTree>
    <p:extLst>
      <p:ext uri="{BB962C8B-B14F-4D97-AF65-F5344CB8AC3E}">
        <p14:creationId xmlns:p14="http://schemas.microsoft.com/office/powerpoint/2010/main" val="305614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49225"/>
            <a:ext cx="4572000" cy="3429000"/>
          </a:xfrm>
        </p:spPr>
      </p:sp>
      <p:sp>
        <p:nvSpPr>
          <p:cNvPr id="3" name="Notes Placeholder 2"/>
          <p:cNvSpPr>
            <a:spLocks noGrp="1"/>
          </p:cNvSpPr>
          <p:nvPr>
            <p:ph type="body" idx="1"/>
          </p:nvPr>
        </p:nvSpPr>
        <p:spPr>
          <a:xfrm>
            <a:off x="381000" y="3581400"/>
            <a:ext cx="6248400" cy="5486400"/>
          </a:xfrm>
        </p:spPr>
        <p:txBody>
          <a:bodyPr/>
          <a:lstStyle/>
          <a:p>
            <a:pPr lvl="0"/>
            <a:r>
              <a:rPr lang="en-US" sz="1000" u="sng" kern="1200" dirty="0" smtClean="0">
                <a:solidFill>
                  <a:schemeClr val="tx1"/>
                </a:solidFill>
                <a:effectLst/>
              </a:rPr>
              <a:t>ET&amp;T:</a:t>
            </a:r>
            <a:r>
              <a:rPr lang="en-US" sz="1000" kern="1200" dirty="0" smtClean="0">
                <a:solidFill>
                  <a:schemeClr val="tx1"/>
                </a:solidFill>
                <a:effectLst/>
              </a:rPr>
              <a:t> Use common sense.</a:t>
            </a:r>
          </a:p>
          <a:p>
            <a:pPr lvl="0"/>
            <a:r>
              <a:rPr lang="en-US" sz="1000" kern="1200" dirty="0" smtClean="0">
                <a:solidFill>
                  <a:schemeClr val="tx1"/>
                </a:solidFill>
                <a:effectLst/>
              </a:rPr>
              <a:t>Do not separate people from assistive devices or essential equipment if possible.</a:t>
            </a:r>
          </a:p>
          <a:p>
            <a:pPr lvl="0"/>
            <a:r>
              <a:rPr lang="en-US" sz="1000" kern="1200" dirty="0" smtClean="0">
                <a:solidFill>
                  <a:schemeClr val="tx1"/>
                </a:solidFill>
                <a:effectLst/>
              </a:rPr>
              <a:t>Disabilities are not always apparent. </a:t>
            </a:r>
          </a:p>
          <a:p>
            <a:pPr lvl="0"/>
            <a:r>
              <a:rPr lang="en-US" sz="1000" kern="1200" dirty="0" smtClean="0">
                <a:solidFill>
                  <a:schemeClr val="tx1"/>
                </a:solidFill>
                <a:effectLst/>
              </a:rPr>
              <a:t>Do not get tunnel vision or classify based on assumptions. </a:t>
            </a:r>
          </a:p>
          <a:p>
            <a:pPr lvl="0"/>
            <a:r>
              <a:rPr lang="en-US" sz="1000" kern="1200" dirty="0" smtClean="0">
                <a:solidFill>
                  <a:schemeClr val="tx1"/>
                </a:solidFill>
                <a:effectLst/>
              </a:rPr>
              <a:t>Do not assume. Clarify by asking questions. </a:t>
            </a:r>
          </a:p>
          <a:p>
            <a:pPr lvl="0"/>
            <a:r>
              <a:rPr lang="en-US" sz="1000" kern="1200" dirty="0" smtClean="0">
                <a:solidFill>
                  <a:schemeClr val="tx1"/>
                </a:solidFill>
                <a:effectLst/>
              </a:rPr>
              <a:t>Avoid making assumptions or generalizations about the level of functioning or understanding of a person based on a disability.  </a:t>
            </a:r>
          </a:p>
          <a:p>
            <a:pPr lvl="0"/>
            <a:r>
              <a:rPr lang="en-US" sz="1000" kern="1200" dirty="0" smtClean="0">
                <a:solidFill>
                  <a:schemeClr val="tx1"/>
                </a:solidFill>
                <a:effectLst/>
              </a:rPr>
              <a:t>Do not label people. Many people with disabilities have excellent health.  Likewise, use of “normal person” implies that the person with a disability is abnormal. No one wants to be labeled as abnormal. </a:t>
            </a:r>
          </a:p>
          <a:p>
            <a:pPr lvl="0"/>
            <a:r>
              <a:rPr lang="en-US" sz="1000" kern="1200" dirty="0" smtClean="0">
                <a:solidFill>
                  <a:schemeClr val="tx1"/>
                </a:solidFill>
                <a:effectLst/>
              </a:rPr>
              <a:t>Always ask if you can offer assistance before you provide assistance. </a:t>
            </a:r>
          </a:p>
          <a:p>
            <a:pPr lvl="0"/>
            <a:r>
              <a:rPr lang="en-US" sz="1000" kern="1200" dirty="0" smtClean="0">
                <a:solidFill>
                  <a:schemeClr val="tx1"/>
                </a:solidFill>
                <a:effectLst/>
              </a:rPr>
              <a:t>Respect personal space. Be sensitive about physical contact.</a:t>
            </a:r>
          </a:p>
          <a:p>
            <a:pPr lvl="0"/>
            <a:r>
              <a:rPr lang="en-US" sz="1000" kern="1200" dirty="0" smtClean="0">
                <a:solidFill>
                  <a:schemeClr val="tx1"/>
                </a:solidFill>
                <a:effectLst/>
              </a:rPr>
              <a:t>Always speak directly to the person, not to his or her escort. </a:t>
            </a:r>
          </a:p>
          <a:p>
            <a:pPr lvl="0"/>
            <a:r>
              <a:rPr lang="en-US" sz="1000" kern="1200" dirty="0" smtClean="0">
                <a:solidFill>
                  <a:schemeClr val="tx1"/>
                </a:solidFill>
                <a:effectLst/>
              </a:rPr>
              <a:t>Be patient and respectful. Apply basic courtesies to all people.</a:t>
            </a:r>
          </a:p>
          <a:p>
            <a:pPr lvl="0"/>
            <a:r>
              <a:rPr lang="en-US" sz="1000" kern="1200" dirty="0" smtClean="0">
                <a:solidFill>
                  <a:schemeClr val="tx1"/>
                </a:solidFill>
                <a:effectLst/>
              </a:rPr>
              <a:t>Try to avoid interrupting a person.Do not finish the person’s sentence. </a:t>
            </a:r>
          </a:p>
          <a:p>
            <a:pPr lvl="0"/>
            <a:r>
              <a:rPr lang="en-US" sz="1000" kern="1200" dirty="0" smtClean="0">
                <a:solidFill>
                  <a:schemeClr val="tx1"/>
                </a:solidFill>
                <a:effectLst/>
              </a:rPr>
              <a:t>Do not give multiple commands – ask or state one thing at a time and allow time for a person to respond.</a:t>
            </a:r>
          </a:p>
          <a:p>
            <a:pPr lvl="0"/>
            <a:r>
              <a:rPr lang="en-US" sz="1000" u="sng" kern="1200" dirty="0" smtClean="0">
                <a:solidFill>
                  <a:schemeClr val="tx1"/>
                </a:solidFill>
                <a:effectLst/>
              </a:rPr>
              <a:t>Communication</a:t>
            </a:r>
            <a:r>
              <a:rPr lang="en-US" sz="1000" kern="1200" dirty="0" smtClean="0">
                <a:solidFill>
                  <a:schemeClr val="tx1"/>
                </a:solidFill>
                <a:effectLst/>
              </a:rPr>
              <a:t>-The most important tool in communicating with anybody is respect; treat the other person as you would like to be treated.</a:t>
            </a:r>
          </a:p>
          <a:p>
            <a:pPr lvl="0"/>
            <a:r>
              <a:rPr lang="en-US" sz="1000" kern="1200" dirty="0" smtClean="0">
                <a:solidFill>
                  <a:schemeClr val="tx1"/>
                </a:solidFill>
                <a:effectLst/>
              </a:rPr>
              <a:t>Identify yourself, and others with you when you approach the person. Tell him or her your name and role if it’s appropriate. </a:t>
            </a:r>
          </a:p>
          <a:p>
            <a:pPr lvl="0"/>
            <a:r>
              <a:rPr lang="en-US" sz="1000" kern="1200" dirty="0" smtClean="0">
                <a:solidFill>
                  <a:schemeClr val="tx1"/>
                </a:solidFill>
                <a:effectLst/>
              </a:rPr>
              <a:t>Talk face to face. Maintain eye contact if possible and appropriate. </a:t>
            </a:r>
          </a:p>
          <a:p>
            <a:pPr lvl="0"/>
            <a:r>
              <a:rPr lang="en-US" sz="1000" kern="1200" dirty="0" smtClean="0">
                <a:solidFill>
                  <a:schemeClr val="tx1"/>
                </a:solidFill>
                <a:effectLst/>
              </a:rPr>
              <a:t>Always speak directly to the person. Unless a communication barrier is obvious, it is best not to assume one exists unless the person, a family member, or other caregiver tells you about the barrier.  Even when a communication difficulty exists, the exact barrier and the best way to address it often varies.</a:t>
            </a:r>
          </a:p>
          <a:p>
            <a:pPr lvl="0"/>
            <a:r>
              <a:rPr lang="en-US" sz="1000" kern="1200" dirty="0" smtClean="0">
                <a:solidFill>
                  <a:schemeClr val="tx1"/>
                </a:solidFill>
                <a:effectLst/>
              </a:rPr>
              <a:t>Communicate clearly and plainly. Avoid jargon. </a:t>
            </a:r>
          </a:p>
          <a:p>
            <a:pPr lvl="0"/>
            <a:r>
              <a:rPr lang="en-US" sz="1000" kern="1200" dirty="0" smtClean="0">
                <a:solidFill>
                  <a:schemeClr val="tx1"/>
                </a:solidFill>
                <a:effectLst/>
              </a:rPr>
              <a:t>Speak at your regular speed and volume. </a:t>
            </a:r>
          </a:p>
          <a:p>
            <a:pPr lvl="0"/>
            <a:r>
              <a:rPr lang="en-US" sz="1000" kern="1200" dirty="0" smtClean="0">
                <a:solidFill>
                  <a:schemeClr val="tx1"/>
                </a:solidFill>
                <a:effectLst/>
              </a:rPr>
              <a:t>Do not pretend to understand when you do not – repeat what you do understand, and ask for the part you didn’t understand to be repeated. </a:t>
            </a:r>
          </a:p>
          <a:p>
            <a:pPr lvl="0"/>
            <a:r>
              <a:rPr lang="en-US" sz="1000" kern="1200" dirty="0" smtClean="0">
                <a:solidFill>
                  <a:schemeClr val="tx1"/>
                </a:solidFill>
                <a:effectLst/>
              </a:rPr>
              <a:t>Let people share or indicate how they communicate best. </a:t>
            </a:r>
          </a:p>
          <a:p>
            <a:pPr lvl="0"/>
            <a:r>
              <a:rPr lang="en-US" sz="1000" u="sng" kern="1200" dirty="0" smtClean="0">
                <a:solidFill>
                  <a:schemeClr val="tx1"/>
                </a:solidFill>
                <a:effectLst/>
              </a:rPr>
              <a:t>Community Outreach Suggestions</a:t>
            </a:r>
          </a:p>
          <a:p>
            <a:pPr lvl="0"/>
            <a:r>
              <a:rPr lang="en-US" sz="1000" kern="1200" dirty="0" smtClean="0">
                <a:solidFill>
                  <a:schemeClr val="tx1"/>
                </a:solidFill>
                <a:effectLst/>
              </a:rPr>
              <a:t>Building partnerships with local community resources provides benefits for EMS providers and community members.  EMS providers should establish relationships with people within their jurisdiction who have disabilities so that they can better respond during emergencies. </a:t>
            </a:r>
          </a:p>
          <a:p>
            <a:pPr lvl="0"/>
            <a:r>
              <a:rPr lang="en-US" sz="1000" kern="1200" dirty="0" smtClean="0">
                <a:solidFill>
                  <a:schemeClr val="tx1"/>
                </a:solidFill>
                <a:effectLst/>
              </a:rPr>
              <a:t>No one knows the needs or abilities of a person with disabilities more than that person themselves. It is recommended that EMS professionals involve people with disabilities in emergency planning and training</a:t>
            </a:r>
            <a:r>
              <a:rPr lang="en-US" sz="1200" kern="1200" dirty="0" smtClean="0">
                <a:solidFill>
                  <a:schemeClr val="tx1"/>
                </a:solidFill>
                <a:effectLst/>
                <a:latin typeface="+mn-lt"/>
                <a:ea typeface="+mn-ea"/>
                <a:cs typeface="+mn-cs"/>
              </a:rPr>
              <a:t>. </a:t>
            </a:r>
            <a:r>
              <a:rPr lang="en-US" sz="1000" dirty="0"/>
              <a:t>‘Nothing About Us Without Us’ is the philosophy that all people have the right to provide input into how they receive </a:t>
            </a:r>
            <a:r>
              <a:rPr lang="en-US" sz="1000" dirty="0" smtClean="0"/>
              <a:t>care.</a:t>
            </a:r>
            <a:endParaRPr lang="en-US" sz="1000" dirty="0"/>
          </a:p>
        </p:txBody>
      </p:sp>
    </p:spTree>
    <p:extLst>
      <p:ext uri="{BB962C8B-B14F-4D97-AF65-F5344CB8AC3E}">
        <p14:creationId xmlns:p14="http://schemas.microsoft.com/office/powerpoint/2010/main" val="178420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Definitions: Physical disability is a condition that substantially limits one or more basic physical activities in life (i.e., walking, climbing stairs, reaching, carrying, or lifting). These limitations hinder the person from performing activities of daily living.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Activities of daily living, or ADLs, are the basic tasks of everyday life, such as eating, bathing, dressing, toileting, and transferring.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mobility impairments are caused by conditions present at birth, while others are the result of illness or physical injury.  Injuries cause different types of mobility impairments depending on what area of the body is affected.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People with physical impairments often use mobility aids such as crutches, canes, wheelchairs, and walkers to obtain mobility.</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t>8</a:t>
            </a:fld>
            <a:endParaRPr lang="en-US" dirty="0"/>
          </a:p>
        </p:txBody>
      </p:sp>
    </p:spTree>
    <p:extLst>
      <p:ext uri="{BB962C8B-B14F-4D97-AF65-F5344CB8AC3E}">
        <p14:creationId xmlns:p14="http://schemas.microsoft.com/office/powerpoint/2010/main" val="12266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
            <a:ext cx="4572000" cy="3429000"/>
          </a:xfrm>
        </p:spPr>
      </p:sp>
      <p:sp>
        <p:nvSpPr>
          <p:cNvPr id="3" name="Notes Placeholder 2"/>
          <p:cNvSpPr>
            <a:spLocks noGrp="1"/>
          </p:cNvSpPr>
          <p:nvPr>
            <p:ph type="body" idx="1"/>
          </p:nvPr>
        </p:nvSpPr>
        <p:spPr>
          <a:xfrm>
            <a:off x="457200" y="3581400"/>
            <a:ext cx="6248400" cy="5410200"/>
          </a:xfrm>
        </p:spPr>
        <p:txBody>
          <a:bodyPr/>
          <a:lstStyle/>
          <a:p>
            <a:pPr lvl="0"/>
            <a:r>
              <a:rPr lang="en-US" sz="1100" b="1" kern="1200" dirty="0" smtClean="0">
                <a:solidFill>
                  <a:schemeClr val="tx1"/>
                </a:solidFill>
                <a:effectLst/>
                <a:latin typeface="+mn-lt"/>
                <a:ea typeface="+mn-ea"/>
                <a:cs typeface="+mn-cs"/>
              </a:rPr>
              <a:t>Essential Tips / Etiquette </a:t>
            </a:r>
          </a:p>
          <a:p>
            <a:pPr lvl="0"/>
            <a:r>
              <a:rPr lang="en-US" sz="1100" kern="1200" dirty="0" smtClean="0">
                <a:solidFill>
                  <a:schemeClr val="tx1"/>
                </a:solidFill>
                <a:effectLst/>
                <a:latin typeface="+mn-lt"/>
                <a:ea typeface="+mn-ea"/>
                <a:cs typeface="+mn-cs"/>
              </a:rPr>
              <a:t>Ask how the person has been transported before.</a:t>
            </a:r>
          </a:p>
          <a:p>
            <a:pPr lvl="0"/>
            <a:r>
              <a:rPr lang="en-US" sz="1100" kern="1200" dirty="0" smtClean="0">
                <a:solidFill>
                  <a:schemeClr val="tx1"/>
                </a:solidFill>
                <a:effectLst/>
                <a:latin typeface="+mn-lt"/>
                <a:ea typeface="+mn-ea"/>
                <a:cs typeface="+mn-cs"/>
              </a:rPr>
              <a:t>Not all lift, carry, load and position techniques will be safe.</a:t>
            </a:r>
          </a:p>
          <a:p>
            <a:pPr lvl="1"/>
            <a:r>
              <a:rPr lang="en-US" sz="1100" kern="1200" dirty="0" smtClean="0">
                <a:solidFill>
                  <a:schemeClr val="tx1"/>
                </a:solidFill>
                <a:effectLst/>
                <a:latin typeface="+mn-lt"/>
                <a:ea typeface="+mn-ea"/>
                <a:cs typeface="+mn-cs"/>
              </a:rPr>
              <a:t>Avoid using the classic “fireman carry.”</a:t>
            </a:r>
          </a:p>
          <a:p>
            <a:pPr lvl="0"/>
            <a:r>
              <a:rPr lang="en-US" sz="1100" kern="1200" dirty="0" smtClean="0">
                <a:solidFill>
                  <a:schemeClr val="tx1"/>
                </a:solidFill>
                <a:effectLst/>
                <a:latin typeface="+mn-lt"/>
                <a:ea typeface="+mn-ea"/>
                <a:cs typeface="+mn-cs"/>
              </a:rPr>
              <a:t>Ask people before removing them from their wheelchair.</a:t>
            </a:r>
          </a:p>
          <a:p>
            <a:pPr lvl="0"/>
            <a:r>
              <a:rPr lang="en-US" sz="1100" kern="1200" dirty="0" smtClean="0">
                <a:solidFill>
                  <a:schemeClr val="tx1"/>
                </a:solidFill>
                <a:effectLst/>
                <a:latin typeface="+mn-lt"/>
                <a:ea typeface="+mn-ea"/>
                <a:cs typeface="+mn-cs"/>
              </a:rPr>
              <a:t>Do not separate people from their assistive devices. However, most ambulances are not equipped to transport people in wheelchairs.</a:t>
            </a:r>
          </a:p>
          <a:p>
            <a:pPr lvl="1"/>
            <a:r>
              <a:rPr lang="en-US" sz="1100" kern="1200" dirty="0" smtClean="0">
                <a:solidFill>
                  <a:schemeClr val="tx1"/>
                </a:solidFill>
                <a:effectLst/>
                <a:latin typeface="+mn-lt"/>
                <a:ea typeface="+mn-ea"/>
                <a:cs typeface="+mn-cs"/>
              </a:rPr>
              <a:t>Find local transportation resources (i.e. lift-equipped vans or buses) to assist.</a:t>
            </a:r>
          </a:p>
          <a:p>
            <a:pPr lvl="0"/>
            <a:r>
              <a:rPr lang="en-US" sz="1100" kern="1200" dirty="0" smtClean="0">
                <a:solidFill>
                  <a:schemeClr val="tx1"/>
                </a:solidFill>
                <a:effectLst/>
                <a:latin typeface="+mn-lt"/>
                <a:ea typeface="+mn-ea"/>
                <a:cs typeface="+mn-cs"/>
              </a:rPr>
              <a:t>Learn where special ramps, winch systems, bariatric tarps and stretchers are available.</a:t>
            </a:r>
          </a:p>
          <a:p>
            <a:pPr lvl="0"/>
            <a:r>
              <a:rPr lang="en-US" sz="1100" kern="1200" dirty="0" smtClean="0">
                <a:solidFill>
                  <a:schemeClr val="tx1"/>
                </a:solidFill>
                <a:effectLst/>
                <a:latin typeface="+mn-lt"/>
                <a:ea typeface="+mn-ea"/>
                <a:cs typeface="+mn-cs"/>
              </a:rPr>
              <a:t>People with mobility impairments are not deaf, visually impaired or cognitively impaired.  The only accommodations you may need to make are those related to the mobility impairment.</a:t>
            </a:r>
          </a:p>
          <a:p>
            <a:pPr lvl="0"/>
            <a:r>
              <a:rPr lang="en-US" sz="1100" kern="1200" dirty="0" smtClean="0">
                <a:solidFill>
                  <a:schemeClr val="tx1"/>
                </a:solidFill>
                <a:effectLst/>
                <a:latin typeface="+mn-lt"/>
                <a:ea typeface="+mn-ea"/>
                <a:cs typeface="+mn-cs"/>
              </a:rPr>
              <a:t>People who use a wheelchair, walker, or cane often consider this technology to be an extension of their body. They are part of the person’s personal space and should be treated with dignity and respect.  </a:t>
            </a:r>
          </a:p>
          <a:p>
            <a:pPr lvl="0"/>
            <a:r>
              <a:rPr lang="en-US" sz="1100" kern="1200" dirty="0" smtClean="0">
                <a:solidFill>
                  <a:schemeClr val="tx1"/>
                </a:solidFill>
                <a:effectLst/>
                <a:latin typeface="+mn-lt"/>
                <a:ea typeface="+mn-ea"/>
                <a:cs typeface="+mn-cs"/>
              </a:rPr>
              <a:t>Do not lean on assistive devices, push them, or move them without explicit permission.</a:t>
            </a:r>
          </a:p>
          <a:p>
            <a:pPr lvl="0"/>
            <a:r>
              <a:rPr lang="en-US" sz="1100" kern="1200" dirty="0" smtClean="0">
                <a:solidFill>
                  <a:schemeClr val="tx1"/>
                </a:solidFill>
                <a:effectLst/>
                <a:latin typeface="+mn-lt"/>
                <a:ea typeface="+mn-ea"/>
                <a:cs typeface="+mn-cs"/>
              </a:rPr>
              <a:t>When given permission to push a wheelchair, push slowly at first. Wheelchairs can pick up momentum fast.</a:t>
            </a:r>
          </a:p>
          <a:p>
            <a:pPr lvl="0"/>
            <a:endParaRPr lang="en-US" sz="1100" kern="1200" dirty="0" smtClean="0">
              <a:solidFill>
                <a:schemeClr val="tx1"/>
              </a:solidFill>
              <a:effectLst/>
              <a:latin typeface="+mn-lt"/>
              <a:ea typeface="+mn-ea"/>
              <a:cs typeface="+mn-cs"/>
            </a:endParaRPr>
          </a:p>
          <a:p>
            <a:pPr lvl="0"/>
            <a:endParaRPr lang="en-US" sz="1100" kern="1200" dirty="0" smtClean="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t>9</a:t>
            </a:fld>
            <a:endParaRPr lang="en-US" dirty="0"/>
          </a:p>
        </p:txBody>
      </p:sp>
    </p:spTree>
    <p:extLst>
      <p:ext uri="{BB962C8B-B14F-4D97-AF65-F5344CB8AC3E}">
        <p14:creationId xmlns:p14="http://schemas.microsoft.com/office/powerpoint/2010/main" val="198919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600" b="1">
                <a:solidFill>
                  <a:srgbClr val="13288F"/>
                </a:solidFill>
              </a:defRPr>
            </a:lvl1pPr>
          </a:lstStyle>
          <a:p>
            <a:r>
              <a:rPr lang="en-US" smtClean="0"/>
              <a:t>Click to edit Master title style</a:t>
            </a:r>
            <a:endParaRPr lang="en-US" dirty="0"/>
          </a:p>
        </p:txBody>
      </p:sp>
      <p:cxnSp>
        <p:nvCxnSpPr>
          <p:cNvPr id="15" name="Straight Connector 14"/>
          <p:cNvCxnSpPr/>
          <p:nvPr userDrawn="1"/>
        </p:nvCxnSpPr>
        <p:spPr>
          <a:xfrm>
            <a:off x="0" y="5105400"/>
            <a:ext cx="8534400" cy="0"/>
          </a:xfrm>
          <a:prstGeom prst="line">
            <a:avLst/>
          </a:prstGeom>
          <a:ln w="19050">
            <a:solidFill>
              <a:srgbClr val="A6DC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777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097423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p:nvSpPr>
        <p:spPr>
          <a:xfrm>
            <a:off x="0" y="6536826"/>
            <a:ext cx="8728364" cy="188926"/>
          </a:xfrm>
          <a:prstGeom prst="rect">
            <a:avLst/>
          </a:prstGeom>
          <a:gradFill flip="none" rotWithShape="1">
            <a:gsLst>
              <a:gs pos="87000">
                <a:schemeClr val="bg1">
                  <a:lumMod val="0"/>
                  <a:lumOff val="100000"/>
                </a:schemeClr>
              </a:gs>
              <a:gs pos="68000">
                <a:srgbClr val="5E9AC2">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9217" y="6200721"/>
            <a:ext cx="1348706" cy="596595"/>
          </a:xfrm>
          <a:prstGeom prst="rect">
            <a:avLst/>
          </a:prstGeom>
        </p:spPr>
      </p:pic>
    </p:spTree>
    <p:extLst>
      <p:ext uri="{BB962C8B-B14F-4D97-AF65-F5344CB8AC3E}">
        <p14:creationId xmlns:p14="http://schemas.microsoft.com/office/powerpoint/2010/main" val="2733900500"/>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ctr" defTabSz="914400" rtl="0" eaLnBrk="1" latinLnBrk="0" hangingPunct="1">
        <a:spcBef>
          <a:spcPct val="0"/>
        </a:spcBef>
        <a:buNone/>
        <a:defRPr sz="4400" b="1" kern="1200">
          <a:solidFill>
            <a:srgbClr val="13288F"/>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HSQA.EMS@doh.wa.gov"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readysandiego.org/training/first-responder-access-functional-needs-training-series/#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package" Target="../embeddings/Microsoft_Word_Document2.docx"/><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doh.wa.gov/ForPublicHealthandHealthcareProviders/EmergencyMedicalServicesEMSSystems/EMSProviderEducation/EMSTrainingApplicationsAndDocuments" TargetMode="External"/><Relationship Id="rId3" Type="http://schemas.openxmlformats.org/officeDocument/2006/relationships/hyperlink" Target="https://www.doh.wa.gov/YouandYourFamily/DisabilityOrganizations/" TargetMode="External"/><Relationship Id="rId7" Type="http://schemas.openxmlformats.org/officeDocument/2006/relationships/hyperlink" Target="http://www.readysandiego.org/training/first-responder-access-functional-needs-training-serie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terrorism.spcollege.edu/SPAWARAFN/index.html" TargetMode="External"/><Relationship Id="rId5" Type="http://schemas.openxmlformats.org/officeDocument/2006/relationships/hyperlink" Target="https://www.ada.gov/service_animals_2010.htm" TargetMode="External"/><Relationship Id="rId4" Type="http://schemas.openxmlformats.org/officeDocument/2006/relationships/hyperlink" Target="http://cdd.unm.edu/dhpd/pdfs/FifthEditionTipsSheet.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11792" y="286444"/>
            <a:ext cx="1774090" cy="7803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392" y="228600"/>
            <a:ext cx="2970350" cy="1981200"/>
          </a:xfrm>
          <a:prstGeom prst="rect">
            <a:avLst/>
          </a:prstGeom>
        </p:spPr>
      </p:pic>
      <p:pic>
        <p:nvPicPr>
          <p:cNvPr id="4" name="Picture 3"/>
          <p:cNvPicPr>
            <a:picLocks noChangeAspect="1"/>
          </p:cNvPicPr>
          <p:nvPr/>
        </p:nvPicPr>
        <p:blipFill>
          <a:blip r:embed="rId5"/>
          <a:stretch>
            <a:fillRect/>
          </a:stretch>
        </p:blipFill>
        <p:spPr>
          <a:xfrm>
            <a:off x="304800" y="228600"/>
            <a:ext cx="1981200" cy="1981200"/>
          </a:xfrm>
          <a:prstGeom prst="rect">
            <a:avLst/>
          </a:prstGeom>
        </p:spPr>
      </p:pic>
      <p:sp>
        <p:nvSpPr>
          <p:cNvPr id="2" name="Title 1"/>
          <p:cNvSpPr>
            <a:spLocks noGrp="1"/>
          </p:cNvSpPr>
          <p:nvPr>
            <p:ph type="ctrTitle"/>
          </p:nvPr>
        </p:nvSpPr>
        <p:spPr>
          <a:xfrm>
            <a:off x="198942" y="2971800"/>
            <a:ext cx="8686800" cy="3986085"/>
          </a:xfrm>
        </p:spPr>
        <p:txBody>
          <a:bodyPr>
            <a:normAutofit/>
          </a:bodyPr>
          <a:lstStyle/>
          <a:p>
            <a:r>
              <a:rPr lang="en-US" sz="4000" dirty="0" smtClean="0"/>
              <a:t>Education for EMS-Disability Awareness</a:t>
            </a:r>
            <a:br>
              <a:rPr lang="en-US" sz="4000" dirty="0" smtClean="0"/>
            </a:br>
            <a:r>
              <a:rPr lang="en-US" sz="4000" dirty="0" smtClean="0"/>
              <a:t>Travis Alert Act</a:t>
            </a:r>
            <a:br>
              <a:rPr lang="en-US" sz="4000" dirty="0" smtClean="0"/>
            </a:br>
            <a:r>
              <a:rPr lang="en-US" sz="2800" dirty="0" smtClean="0"/>
              <a:t>43.70.490 RCW, 38.52 RCW (SHB-1258)</a:t>
            </a:r>
            <a:br>
              <a:rPr lang="en-US" sz="2800" dirty="0" smtClean="0"/>
            </a:br>
            <a:r>
              <a:rPr lang="en-US" sz="2800" dirty="0" smtClean="0"/>
              <a:t/>
            </a:r>
            <a:br>
              <a:rPr lang="en-US" sz="2800" dirty="0" smtClean="0"/>
            </a:br>
            <a:r>
              <a:rPr lang="en-US" sz="1300" b="0" dirty="0" smtClean="0"/>
              <a:t>For more information or additional copies of this document contact</a:t>
            </a:r>
            <a:br>
              <a:rPr lang="en-US" sz="1300" b="0" dirty="0" smtClean="0"/>
            </a:br>
            <a:r>
              <a:rPr lang="en-US" sz="1300" b="0" dirty="0" smtClean="0"/>
              <a:t>Washington State Department of Health</a:t>
            </a:r>
            <a:br>
              <a:rPr lang="en-US" sz="1300" b="0" dirty="0" smtClean="0"/>
            </a:br>
            <a:r>
              <a:rPr lang="en-US" sz="1300" b="0" dirty="0" smtClean="0"/>
              <a:t>Office of Community Health Systems</a:t>
            </a:r>
            <a:br>
              <a:rPr lang="en-US" sz="1300" b="0" dirty="0" smtClean="0"/>
            </a:br>
            <a:r>
              <a:rPr lang="en-US" sz="1300" b="0" dirty="0" smtClean="0"/>
              <a:t>111 Israel Road SW</a:t>
            </a:r>
            <a:br>
              <a:rPr lang="en-US" sz="1300" b="0" dirty="0" smtClean="0"/>
            </a:br>
            <a:r>
              <a:rPr lang="en-US" sz="1300" b="0" dirty="0" smtClean="0"/>
              <a:t>Olympia, WA 98504-7424</a:t>
            </a:r>
            <a:br>
              <a:rPr lang="en-US" sz="1300" b="0" dirty="0" smtClean="0"/>
            </a:br>
            <a:r>
              <a:rPr lang="en-US" sz="1300" b="0" dirty="0" smtClean="0"/>
              <a:t>360-236-2840</a:t>
            </a:r>
            <a:r>
              <a:rPr lang="en-US" sz="1300" b="0" dirty="0"/>
              <a:t/>
            </a:r>
            <a:br>
              <a:rPr lang="en-US" sz="1300" b="0" dirty="0"/>
            </a:br>
            <a:r>
              <a:rPr lang="en-US" sz="1300" b="0" dirty="0" smtClean="0">
                <a:hlinkClick r:id="rId6"/>
              </a:rPr>
              <a:t>HSQA.EMS@doh.wa.gov</a:t>
            </a:r>
            <a:r>
              <a:rPr lang="en-US" sz="1300" b="0" dirty="0" smtClean="0"/>
              <a:t> </a:t>
            </a:r>
            <a:r>
              <a:rPr lang="en-US" sz="1100" b="0" dirty="0" smtClean="0"/>
              <a:t/>
            </a:r>
            <a:br>
              <a:rPr lang="en-US" sz="1100" b="0" dirty="0" smtClean="0"/>
            </a:br>
            <a:endParaRPr lang="en-US" sz="2200"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666713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a:xfrm>
            <a:off x="447907" y="1954213"/>
            <a:ext cx="5011570" cy="5105400"/>
          </a:xfrm>
        </p:spPr>
        <p:txBody>
          <a:bodyPr>
            <a:normAutofit/>
          </a:bodyPr>
          <a:lstStyle/>
          <a:p>
            <a:r>
              <a:rPr lang="en-US" dirty="0" smtClean="0"/>
              <a:t>Suggested Communication Techniques</a:t>
            </a:r>
          </a:p>
          <a:p>
            <a:pPr lvl="1"/>
            <a:r>
              <a:rPr lang="en-US" dirty="0"/>
              <a:t>Always ask the person how you can help before beginning any </a:t>
            </a:r>
            <a:r>
              <a:rPr lang="en-US" dirty="0" smtClean="0"/>
              <a:t>assistance</a:t>
            </a:r>
          </a:p>
          <a:p>
            <a:pPr lvl="1"/>
            <a:r>
              <a:rPr lang="en-US" dirty="0"/>
              <a:t>Do not make assumptions about the person’s abilities</a:t>
            </a:r>
            <a:endParaRPr lang="en-US" dirty="0" smtClean="0"/>
          </a:p>
          <a:p>
            <a:endParaRPr lang="en-US" dirty="0"/>
          </a:p>
          <a:p>
            <a:pPr marL="0" indent="0">
              <a:buNone/>
            </a:pP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917" y="2743200"/>
            <a:ext cx="3328531" cy="2133600"/>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231517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p:txBody>
          <a:bodyPr/>
          <a:lstStyle/>
          <a:p>
            <a:pPr>
              <a:lnSpc>
                <a:spcPct val="90000"/>
              </a:lnSpc>
            </a:pPr>
            <a:r>
              <a:rPr lang="en-US" dirty="0"/>
              <a:t>Providing Assistance and Removing </a:t>
            </a:r>
            <a:r>
              <a:rPr lang="en-US" dirty="0" smtClean="0"/>
              <a:t>Barriers</a:t>
            </a:r>
          </a:p>
          <a:p>
            <a:pPr lvl="1">
              <a:lnSpc>
                <a:spcPct val="90000"/>
              </a:lnSpc>
            </a:pPr>
            <a:r>
              <a:rPr lang="en-US" dirty="0"/>
              <a:t>Crutches, Canes or Other Mobility </a:t>
            </a:r>
            <a:r>
              <a:rPr lang="en-US" dirty="0" smtClean="0"/>
              <a:t>Devices</a:t>
            </a:r>
          </a:p>
          <a:p>
            <a:pPr lvl="1">
              <a:lnSpc>
                <a:spcPct val="90000"/>
              </a:lnSpc>
            </a:pPr>
            <a:r>
              <a:rPr lang="en-US" dirty="0"/>
              <a:t>Carrying </a:t>
            </a:r>
            <a:r>
              <a:rPr lang="en-US" dirty="0" smtClean="0"/>
              <a:t>Techniques </a:t>
            </a:r>
            <a:r>
              <a:rPr lang="en-US" dirty="0"/>
              <a:t>for </a:t>
            </a:r>
            <a:r>
              <a:rPr lang="en-US" dirty="0" smtClean="0"/>
              <a:t>People </a:t>
            </a:r>
            <a:r>
              <a:rPr lang="en-US" dirty="0"/>
              <a:t>who use </a:t>
            </a:r>
            <a:r>
              <a:rPr lang="en-US" dirty="0" smtClean="0"/>
              <a:t>Non-motorized </a:t>
            </a:r>
            <a:r>
              <a:rPr lang="en-US" dirty="0"/>
              <a:t>W</a:t>
            </a:r>
            <a:r>
              <a:rPr lang="en-US" dirty="0" smtClean="0"/>
              <a:t>heelchairs</a:t>
            </a:r>
          </a:p>
          <a:p>
            <a:pPr lvl="1">
              <a:lnSpc>
                <a:spcPct val="90000"/>
              </a:lnSpc>
            </a:pPr>
            <a:r>
              <a:rPr lang="en-US" dirty="0"/>
              <a:t>Motorized Wheelchairs </a:t>
            </a:r>
            <a:endParaRPr lang="en-US" dirty="0" smtClean="0"/>
          </a:p>
          <a:p>
            <a:pPr marL="457200" lvl="1" indent="0">
              <a:lnSpc>
                <a:spcPct val="90000"/>
              </a:lnSpc>
              <a:buNone/>
            </a:pPr>
            <a:endParaRPr lang="en-US" dirty="0" smtClean="0"/>
          </a:p>
          <a:p>
            <a:pPr marL="457200" lvl="1" indent="0">
              <a:lnSpc>
                <a:spcPct val="90000"/>
              </a:lnSpc>
              <a:buNone/>
            </a:pPr>
            <a:endParaRPr lang="en-US" dirty="0" smtClean="0"/>
          </a:p>
          <a:p>
            <a:pPr lvl="1">
              <a:lnSpc>
                <a:spcPct val="90000"/>
              </a:lnSpc>
            </a:pPr>
            <a:r>
              <a:rPr lang="en-US" dirty="0"/>
              <a:t>Training video for responders</a:t>
            </a:r>
          </a:p>
          <a:p>
            <a:pPr marL="0" indent="0">
              <a:lnSpc>
                <a:spcPct val="90000"/>
              </a:lnSpc>
              <a:buFont typeface="Arial" panose="020B0604020202020204" pitchFamily="34" charset="0"/>
              <a:buNone/>
            </a:pPr>
            <a:r>
              <a:rPr lang="en-US" sz="1800" u="sng" dirty="0" smtClean="0">
                <a:hlinkClick r:id="rId3"/>
              </a:rPr>
              <a:t>http</a:t>
            </a:r>
            <a:r>
              <a:rPr lang="en-US" sz="1800" u="sng" dirty="0">
                <a:hlinkClick r:id="rId3"/>
              </a:rPr>
              <a:t>://www.readysandiego.org/training/first-responder-access-functional-needs-training-series/#8</a:t>
            </a:r>
            <a:r>
              <a:rPr lang="en-US" sz="1800" dirty="0"/>
              <a:t> </a:t>
            </a:r>
            <a:endParaRPr lang="en-US" sz="1800"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009317"/>
            <a:ext cx="2667000" cy="2118309"/>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971031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2A: </a:t>
            </a:r>
            <a:r>
              <a:rPr lang="en-US" sz="3600" dirty="0"/>
              <a:t>d/Deaf, Hard of Hearing</a:t>
            </a:r>
            <a:endParaRPr lang="en-US" sz="3400" dirty="0"/>
          </a:p>
        </p:txBody>
      </p:sp>
      <p:sp>
        <p:nvSpPr>
          <p:cNvPr id="3" name="Content Placeholder 2"/>
          <p:cNvSpPr>
            <a:spLocks noGrp="1"/>
          </p:cNvSpPr>
          <p:nvPr>
            <p:ph idx="1"/>
          </p:nvPr>
        </p:nvSpPr>
        <p:spPr/>
        <p:txBody>
          <a:bodyPr/>
          <a:lstStyle/>
          <a:p>
            <a:r>
              <a:rPr lang="en-US" dirty="0" smtClean="0"/>
              <a:t>Definitions of Deaf, deaf, Deafened, Hard of Hearing, Hearing Impaired, Hearing</a:t>
            </a:r>
          </a:p>
          <a:p>
            <a:r>
              <a:rPr lang="en-US" dirty="0" smtClean="0"/>
              <a:t>Examples </a:t>
            </a:r>
            <a:r>
              <a:rPr lang="en-US" dirty="0"/>
              <a:t>of what a person who is d/Deaf or hard of hearing may display:</a:t>
            </a:r>
            <a:r>
              <a:rPr lang="en-US" dirty="0" smtClean="0"/>
              <a:t> </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061917236"/>
              </p:ext>
            </p:extLst>
          </p:nvPr>
        </p:nvGraphicFramePr>
        <p:xfrm>
          <a:off x="800100" y="3652045"/>
          <a:ext cx="7543800" cy="2686861"/>
        </p:xfrm>
        <a:graphic>
          <a:graphicData uri="http://schemas.openxmlformats.org/drawingml/2006/table">
            <a:tbl>
              <a:tblPr firstRow="1" bandRow="1">
                <a:tableStyleId>{5C22544A-7EE6-4342-B048-85BDC9FD1C3A}</a:tableStyleId>
              </a:tblPr>
              <a:tblGrid>
                <a:gridCol w="3695700"/>
                <a:gridCol w="3848100"/>
              </a:tblGrid>
              <a:tr h="314466">
                <a:tc gridSpan="2">
                  <a:txBody>
                    <a:bodyPr/>
                    <a:lstStyle/>
                    <a:p>
                      <a:pPr marL="182880"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643449">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not responding or inappropriately responds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doorbell, telecom equipment, TV captioning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1446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asking for repetition or clarification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using sign language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1446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staring intently at your face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hearing aid or cochlear implant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1446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Seems confused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(e.g. flashing) fire alarm system.</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643449">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pointing to his or her ears and mouth and shaking his or her head “no”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83540" marR="0">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456571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2A: </a:t>
            </a:r>
            <a:r>
              <a:rPr lang="en-US" sz="3600" dirty="0"/>
              <a:t>d/Deaf, Hard of Hearing</a:t>
            </a:r>
            <a:endParaRPr lang="en-US" sz="3400" dirty="0"/>
          </a:p>
        </p:txBody>
      </p:sp>
      <p:sp>
        <p:nvSpPr>
          <p:cNvPr id="3" name="Content Placeholder 2"/>
          <p:cNvSpPr>
            <a:spLocks noGrp="1"/>
          </p:cNvSpPr>
          <p:nvPr>
            <p:ph idx="1"/>
          </p:nvPr>
        </p:nvSpPr>
        <p:spPr>
          <a:xfrm>
            <a:off x="457200" y="1600200"/>
            <a:ext cx="7467600" cy="4525963"/>
          </a:xfrm>
        </p:spPr>
        <p:txBody>
          <a:bodyPr>
            <a:normAutofit/>
          </a:bodyPr>
          <a:lstStyle/>
          <a:p>
            <a:r>
              <a:rPr lang="en-US" dirty="0"/>
              <a:t>Essential Tips / Etiquette </a:t>
            </a:r>
            <a:endParaRPr lang="en-US" dirty="0" smtClean="0"/>
          </a:p>
          <a:p>
            <a:pPr lvl="1"/>
            <a:r>
              <a:rPr lang="en-US" dirty="0" smtClean="0"/>
              <a:t>"</a:t>
            </a:r>
            <a:r>
              <a:rPr lang="en-US" dirty="0"/>
              <a:t>People-first" language </a:t>
            </a:r>
            <a:r>
              <a:rPr lang="en-US" dirty="0" smtClean="0"/>
              <a:t>rejected</a:t>
            </a:r>
          </a:p>
          <a:p>
            <a:pPr lvl="1"/>
            <a:r>
              <a:rPr lang="en-US" dirty="0"/>
              <a:t>A person may present a pre-written note or </a:t>
            </a:r>
            <a:r>
              <a:rPr lang="en-US" dirty="0" smtClean="0"/>
              <a:t>card</a:t>
            </a:r>
          </a:p>
          <a:p>
            <a:pPr lvl="1"/>
            <a:endParaRPr lang="en-US" dirty="0"/>
          </a:p>
          <a:p>
            <a:pPr lvl="1"/>
            <a:endParaRPr lang="en-US" dirty="0" smtClean="0"/>
          </a:p>
          <a:p>
            <a:pPr lvl="1"/>
            <a:endParaRPr lang="en-US" dirty="0" smtClean="0"/>
          </a:p>
          <a:p>
            <a:pPr lvl="1"/>
            <a:r>
              <a:rPr lang="en-US" dirty="0" smtClean="0"/>
              <a:t>Wide </a:t>
            </a:r>
            <a:r>
              <a:rPr lang="en-US" dirty="0"/>
              <a:t>range of communication preferences and styles among people with hearing </a:t>
            </a:r>
            <a:r>
              <a:rPr lang="en-US" dirty="0" smtClean="0"/>
              <a:t>loss</a:t>
            </a:r>
            <a:endParaRPr lang="en-US" dirty="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a:stretch>
            <a:fillRect/>
          </a:stretch>
        </p:blipFill>
        <p:spPr>
          <a:xfrm>
            <a:off x="3124200" y="3211513"/>
            <a:ext cx="4252718" cy="1890097"/>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857925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2A: </a:t>
            </a:r>
            <a:r>
              <a:rPr lang="en-US" sz="3600" dirty="0"/>
              <a:t>d/Deaf, Hard of Hearing</a:t>
            </a:r>
            <a:endParaRPr lang="en-US" sz="3400" dirty="0"/>
          </a:p>
        </p:txBody>
      </p:sp>
      <p:sp>
        <p:nvSpPr>
          <p:cNvPr id="3" name="Content Placeholder 2"/>
          <p:cNvSpPr>
            <a:spLocks noGrp="1"/>
          </p:cNvSpPr>
          <p:nvPr>
            <p:ph idx="1"/>
          </p:nvPr>
        </p:nvSpPr>
        <p:spPr>
          <a:xfrm>
            <a:off x="457200" y="1600200"/>
            <a:ext cx="7467600" cy="4525963"/>
          </a:xfrm>
        </p:spPr>
        <p:txBody>
          <a:bodyPr>
            <a:normAutofit/>
          </a:bodyPr>
          <a:lstStyle/>
          <a:p>
            <a:r>
              <a:rPr lang="en-US" dirty="0" smtClean="0"/>
              <a:t>Suggested </a:t>
            </a:r>
            <a:r>
              <a:rPr lang="en-US" dirty="0"/>
              <a:t>Communication Techniques</a:t>
            </a:r>
          </a:p>
          <a:p>
            <a:pPr lvl="1"/>
            <a:r>
              <a:rPr lang="en-US" dirty="0" smtClean="0"/>
              <a:t>Look </a:t>
            </a:r>
            <a:r>
              <a:rPr lang="en-US" dirty="0"/>
              <a:t>at the person for whom the interpreter is interpreting; do not look at a sign language interpreter</a:t>
            </a:r>
            <a:r>
              <a:rPr lang="en-US" dirty="0" smtClean="0"/>
              <a:t>.</a:t>
            </a:r>
          </a:p>
          <a:p>
            <a:pPr lvl="1"/>
            <a:r>
              <a:rPr lang="en-US" dirty="0" smtClean="0"/>
              <a:t>Follow </a:t>
            </a:r>
            <a:r>
              <a:rPr lang="en-US" dirty="0"/>
              <a:t>the person’s cues to find out the communication style </a:t>
            </a:r>
            <a:r>
              <a:rPr lang="en-US" dirty="0" smtClean="0"/>
              <a:t>preference</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4449408"/>
            <a:ext cx="3201180" cy="196531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4017234"/>
            <a:ext cx="2302161" cy="2108929"/>
          </a:xfrm>
          <a:prstGeom prst="rect">
            <a:avLst/>
          </a:prstGeom>
        </p:spPr>
      </p:pic>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005981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020762"/>
          </a:xfrm>
        </p:spPr>
        <p:txBody>
          <a:bodyPr>
            <a:noAutofit/>
          </a:bodyPr>
          <a:lstStyle/>
          <a:p>
            <a:r>
              <a:rPr lang="en-US" sz="3600" dirty="0"/>
              <a:t>Module 2: People with Sensory Impairments</a:t>
            </a:r>
            <a:br>
              <a:rPr lang="en-US" sz="3600" dirty="0"/>
            </a:br>
            <a:r>
              <a:rPr lang="en-US" sz="3600" dirty="0"/>
              <a:t>2A: d/Deaf, Hard of Hearing</a:t>
            </a:r>
          </a:p>
        </p:txBody>
      </p:sp>
      <p:sp>
        <p:nvSpPr>
          <p:cNvPr id="3" name="Content Placeholder 2"/>
          <p:cNvSpPr>
            <a:spLocks noGrp="1"/>
          </p:cNvSpPr>
          <p:nvPr>
            <p:ph idx="1"/>
          </p:nvPr>
        </p:nvSpPr>
        <p:spPr>
          <a:xfrm>
            <a:off x="381000" y="1521708"/>
            <a:ext cx="8305800" cy="4525963"/>
          </a:xfrm>
        </p:spPr>
        <p:txBody>
          <a:bodyPr/>
          <a:lstStyle/>
          <a:p>
            <a:pPr>
              <a:lnSpc>
                <a:spcPct val="90000"/>
              </a:lnSpc>
            </a:pPr>
            <a:r>
              <a:rPr lang="en-US" dirty="0"/>
              <a:t>Providing Assistance and Removing </a:t>
            </a:r>
            <a:r>
              <a:rPr lang="en-US" dirty="0" smtClean="0"/>
              <a:t>Barriers</a:t>
            </a:r>
          </a:p>
          <a:p>
            <a:pPr lvl="1">
              <a:lnSpc>
                <a:spcPct val="90000"/>
              </a:lnSpc>
            </a:pPr>
            <a:r>
              <a:rPr lang="en-US" dirty="0"/>
              <a:t>Consider the use of phone communication </a:t>
            </a:r>
            <a:r>
              <a:rPr lang="en-US" dirty="0" smtClean="0"/>
              <a:t>applications</a:t>
            </a:r>
          </a:p>
          <a:p>
            <a:pPr lvl="1">
              <a:lnSpc>
                <a:spcPct val="90000"/>
              </a:lnSpc>
            </a:pPr>
            <a:r>
              <a:rPr lang="en-US" dirty="0"/>
              <a:t>Ask if he or she has assistive technology </a:t>
            </a:r>
            <a:endParaRPr lang="en-US" dirty="0" smtClean="0"/>
          </a:p>
          <a:p>
            <a:pPr lvl="1">
              <a:lnSpc>
                <a:spcPct val="90000"/>
              </a:lnSpc>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a:stretch>
            <a:fillRect/>
          </a:stretch>
        </p:blipFill>
        <p:spPr>
          <a:xfrm>
            <a:off x="6858000" y="3440112"/>
            <a:ext cx="2080453" cy="3417887"/>
          </a:xfrm>
          <a:prstGeom prst="rect">
            <a:avLst/>
          </a:prstGeom>
        </p:spPr>
      </p:pic>
      <p:pic>
        <p:nvPicPr>
          <p:cNvPr id="6" name="Picture 5"/>
          <p:cNvPicPr>
            <a:picLocks noChangeAspect="1"/>
          </p:cNvPicPr>
          <p:nvPr/>
        </p:nvPicPr>
        <p:blipFill>
          <a:blip r:embed="rId4"/>
          <a:stretch>
            <a:fillRect/>
          </a:stretch>
        </p:blipFill>
        <p:spPr>
          <a:xfrm>
            <a:off x="152400" y="3440113"/>
            <a:ext cx="2304488" cy="3353091"/>
          </a:xfrm>
          <a:prstGeom prst="rect">
            <a:avLst/>
          </a:prstGeom>
        </p:spPr>
      </p:pic>
      <p:pic>
        <p:nvPicPr>
          <p:cNvPr id="7" name="Picture 6"/>
          <p:cNvPicPr>
            <a:picLocks noChangeAspect="1"/>
          </p:cNvPicPr>
          <p:nvPr/>
        </p:nvPicPr>
        <p:blipFill>
          <a:blip r:embed="rId5"/>
          <a:stretch>
            <a:fillRect/>
          </a:stretch>
        </p:blipFill>
        <p:spPr>
          <a:xfrm>
            <a:off x="2456888" y="4013289"/>
            <a:ext cx="4395155" cy="2112874"/>
          </a:xfrm>
          <a:prstGeom prst="rect">
            <a:avLst/>
          </a:prstGeom>
        </p:spPr>
      </p:pic>
      <p:sp>
        <p:nvSpPr>
          <p:cNvPr id="8" name="TextBox 7"/>
          <p:cNvSpPr txBox="1"/>
          <p:nvPr/>
        </p:nvSpPr>
        <p:spPr>
          <a:xfrm>
            <a:off x="3276600" y="6482347"/>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457725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2B: </a:t>
            </a:r>
            <a:r>
              <a:rPr lang="en-US" sz="3600" dirty="0" smtClean="0"/>
              <a:t>Blind, Low Vision or Visual Impairment</a:t>
            </a:r>
            <a:endParaRPr lang="en-US" sz="3400" dirty="0"/>
          </a:p>
        </p:txBody>
      </p:sp>
      <p:sp>
        <p:nvSpPr>
          <p:cNvPr id="3" name="Content Placeholder 2"/>
          <p:cNvSpPr>
            <a:spLocks noGrp="1"/>
          </p:cNvSpPr>
          <p:nvPr>
            <p:ph idx="1"/>
          </p:nvPr>
        </p:nvSpPr>
        <p:spPr/>
        <p:txBody>
          <a:bodyPr/>
          <a:lstStyle/>
          <a:p>
            <a:r>
              <a:rPr lang="en-US" dirty="0" smtClean="0"/>
              <a:t>Definitions of Blind, Blindness, Legal Blindness, Low Vision, Visual Disorders, Visual Impairment</a:t>
            </a:r>
          </a:p>
          <a:p>
            <a:r>
              <a:rPr lang="en-US" dirty="0"/>
              <a:t>Examples of Possible Conditions That May Exhibit These </a:t>
            </a:r>
            <a:r>
              <a:rPr lang="en-US" dirty="0" smtClean="0"/>
              <a:t>Characteristics:</a:t>
            </a:r>
          </a:p>
          <a:p>
            <a:pPr marL="0"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56141325"/>
              </p:ext>
            </p:extLst>
          </p:nvPr>
        </p:nvGraphicFramePr>
        <p:xfrm>
          <a:off x="838200" y="3783984"/>
          <a:ext cx="7467600" cy="1778615"/>
        </p:xfrm>
        <a:graphic>
          <a:graphicData uri="http://schemas.openxmlformats.org/drawingml/2006/table">
            <a:tbl>
              <a:tblPr firstRow="1" bandRow="1"/>
              <a:tblGrid>
                <a:gridCol w="3733800"/>
                <a:gridCol w="3733800"/>
              </a:tblGrid>
              <a:tr h="270180">
                <a:tc gridSpan="2">
                  <a:txBody>
                    <a:bodyPr/>
                    <a:lstStyle/>
                    <a:p>
                      <a:pPr marL="0" marR="0" algn="ctr">
                        <a:lnSpc>
                          <a:spcPct val="107000"/>
                        </a:lnSpc>
                        <a:spcBef>
                          <a:spcPts val="0"/>
                        </a:spcBef>
                        <a:spcAft>
                          <a:spcPts val="0"/>
                        </a:spcAft>
                      </a:pPr>
                      <a:r>
                        <a:rPr lang="en-US" sz="14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Sensory Deficits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r>
              <a:tr h="2476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Ocular complications of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diabetes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Glaucoma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7018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Macular degeneration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Chemical poisoning</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476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Ocular inflammatory disease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Retinitis pigmentosa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49530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Primary or secondary malignancies of the eye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Congenital abnormalities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476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Hereditary diseases of the eye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Injury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193638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2B: Blind, Low Vision or Visual Impairment</a:t>
            </a:r>
          </a:p>
        </p:txBody>
      </p:sp>
      <p:sp>
        <p:nvSpPr>
          <p:cNvPr id="3" name="Content Placeholder 2"/>
          <p:cNvSpPr>
            <a:spLocks noGrp="1"/>
          </p:cNvSpPr>
          <p:nvPr>
            <p:ph idx="1"/>
          </p:nvPr>
        </p:nvSpPr>
        <p:spPr>
          <a:xfrm>
            <a:off x="457200" y="1600200"/>
            <a:ext cx="5638800" cy="4525963"/>
          </a:xfrm>
        </p:spPr>
        <p:txBody>
          <a:bodyPr>
            <a:normAutofit/>
          </a:bodyPr>
          <a:lstStyle/>
          <a:p>
            <a:r>
              <a:rPr lang="en-US" dirty="0"/>
              <a:t>Essential Tips / Etiquette </a:t>
            </a:r>
            <a:endParaRPr lang="en-US" dirty="0" smtClean="0"/>
          </a:p>
          <a:p>
            <a:pPr lvl="1"/>
            <a:r>
              <a:rPr lang="en-US" dirty="0" smtClean="0"/>
              <a:t>Always </a:t>
            </a:r>
            <a:r>
              <a:rPr lang="en-US" dirty="0"/>
              <a:t>communicate any written information orally</a:t>
            </a:r>
          </a:p>
          <a:p>
            <a:pPr lvl="1"/>
            <a:r>
              <a:rPr lang="en-US" dirty="0" smtClean="0"/>
              <a:t>Most </a:t>
            </a:r>
            <a:r>
              <a:rPr lang="en-US" dirty="0"/>
              <a:t>people who are blind or have low-vision are extremely </a:t>
            </a:r>
            <a:r>
              <a:rPr lang="en-US" dirty="0" smtClean="0"/>
              <a:t>self-sufficient </a:t>
            </a:r>
          </a:p>
          <a:p>
            <a:pPr lvl="1"/>
            <a:r>
              <a:rPr lang="en-US" dirty="0" smtClean="0"/>
              <a:t>Service </a:t>
            </a:r>
            <a:r>
              <a:rPr lang="en-US" dirty="0"/>
              <a:t>animals should be transported with the </a:t>
            </a:r>
            <a:r>
              <a:rPr lang="en-US" dirty="0" smtClean="0"/>
              <a:t>person </a:t>
            </a:r>
          </a:p>
          <a:p>
            <a:pPr marL="457200" lvl="1" indent="0">
              <a:buNone/>
            </a:pPr>
            <a:endParaRPr lang="en-US" dirty="0" smtClean="0"/>
          </a:p>
          <a:p>
            <a:pPr marL="457200" lvl="1"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845" y="2309564"/>
            <a:ext cx="2852885" cy="2261097"/>
          </a:xfrm>
          <a:prstGeom prst="rect">
            <a:avLst/>
          </a:prstGeom>
        </p:spPr>
      </p:pic>
      <p:sp>
        <p:nvSpPr>
          <p:cNvPr id="4" name="TextBox 3"/>
          <p:cNvSpPr txBox="1"/>
          <p:nvPr/>
        </p:nvSpPr>
        <p:spPr>
          <a:xfrm>
            <a:off x="6059488" y="4591994"/>
            <a:ext cx="1872155" cy="230832"/>
          </a:xfrm>
          <a:prstGeom prst="rect">
            <a:avLst/>
          </a:prstGeom>
          <a:noFill/>
        </p:spPr>
        <p:txBody>
          <a:bodyPr wrap="square" rtlCol="0">
            <a:spAutoFit/>
          </a:bodyPr>
          <a:lstStyle/>
          <a:p>
            <a:r>
              <a:rPr lang="en-US" sz="900" dirty="0" smtClean="0"/>
              <a:t>Brigadoon Dogs- Ariane &amp; </a:t>
            </a:r>
            <a:r>
              <a:rPr lang="en-US" sz="900" dirty="0" err="1" smtClean="0"/>
              <a:t>Mr.Chips</a:t>
            </a:r>
            <a:endParaRPr lang="en-US" sz="900" dirty="0"/>
          </a:p>
        </p:txBody>
      </p:sp>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215710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2B: Blind, Low Vision or Visual Impairment</a:t>
            </a:r>
          </a:p>
        </p:txBody>
      </p:sp>
      <p:sp>
        <p:nvSpPr>
          <p:cNvPr id="3" name="Content Placeholder 2"/>
          <p:cNvSpPr>
            <a:spLocks noGrp="1"/>
          </p:cNvSpPr>
          <p:nvPr>
            <p:ph idx="1"/>
          </p:nvPr>
        </p:nvSpPr>
        <p:spPr>
          <a:xfrm>
            <a:off x="457200" y="1600200"/>
            <a:ext cx="7848600" cy="4525963"/>
          </a:xfrm>
        </p:spPr>
        <p:txBody>
          <a:bodyPr>
            <a:normAutofit/>
          </a:bodyPr>
          <a:lstStyle/>
          <a:p>
            <a:r>
              <a:rPr lang="en-US" dirty="0"/>
              <a:t>Suggested Communication </a:t>
            </a:r>
            <a:r>
              <a:rPr lang="en-US" dirty="0" smtClean="0"/>
              <a:t>Techniques</a:t>
            </a:r>
          </a:p>
          <a:p>
            <a:pPr lvl="1"/>
            <a:r>
              <a:rPr lang="en-US" dirty="0"/>
              <a:t>A person who is blind might communicate using written messages or pre-recorded </a:t>
            </a:r>
            <a:r>
              <a:rPr lang="en-US" dirty="0" smtClean="0"/>
              <a:t>messages</a:t>
            </a:r>
          </a:p>
          <a:p>
            <a:pPr lvl="1"/>
            <a:r>
              <a:rPr lang="en-US" dirty="0" smtClean="0"/>
              <a:t>Establish </a:t>
            </a:r>
            <a:r>
              <a:rPr lang="en-US" dirty="0"/>
              <a:t>eye contact if possible and appropriate</a:t>
            </a:r>
          </a:p>
          <a:p>
            <a:pPr lvl="1"/>
            <a:r>
              <a:rPr lang="en-US" dirty="0" smtClean="0"/>
              <a:t>Ask </a:t>
            </a:r>
            <a:r>
              <a:rPr lang="en-US" dirty="0"/>
              <a:t>people who are blind or have low-vision, “Where do you want me to stand?”</a:t>
            </a:r>
            <a:endParaRPr lang="en-US" dirty="0" smtClean="0"/>
          </a:p>
          <a:p>
            <a:pPr lvl="1"/>
            <a:endParaRPr lang="en-US" sz="3700"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102892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2B: Blind, Low Vision or Visual Impairment</a:t>
            </a:r>
          </a:p>
        </p:txBody>
      </p:sp>
      <p:sp>
        <p:nvSpPr>
          <p:cNvPr id="3" name="Content Placeholder 2"/>
          <p:cNvSpPr>
            <a:spLocks noGrp="1"/>
          </p:cNvSpPr>
          <p:nvPr>
            <p:ph idx="1"/>
          </p:nvPr>
        </p:nvSpPr>
        <p:spPr>
          <a:xfrm>
            <a:off x="457200" y="1600200"/>
            <a:ext cx="7848600" cy="4525963"/>
          </a:xfrm>
        </p:spPr>
        <p:txBody>
          <a:bodyPr>
            <a:normAutofit/>
          </a:bodyPr>
          <a:lstStyle/>
          <a:p>
            <a:r>
              <a:rPr lang="en-US" dirty="0" smtClean="0"/>
              <a:t>Providing Assistance and Removing Barriers</a:t>
            </a:r>
          </a:p>
          <a:p>
            <a:pPr lvl="1"/>
            <a:r>
              <a:rPr lang="en-US" dirty="0" smtClean="0"/>
              <a:t>Offer print materials in alternate formats </a:t>
            </a:r>
          </a:p>
          <a:p>
            <a:pPr marL="457200" lvl="1" indent="0">
              <a:buNone/>
            </a:pPr>
            <a:endParaRPr lang="en-US" dirty="0"/>
          </a:p>
          <a:p>
            <a:pPr lvl="1"/>
            <a:endParaRPr lang="en-US" dirty="0" smtClean="0"/>
          </a:p>
          <a:p>
            <a:pPr lvl="1"/>
            <a:endParaRPr lang="en-US" dirty="0"/>
          </a:p>
          <a:p>
            <a:pPr lvl="1"/>
            <a:endParaRPr lang="en-US" dirty="0" smtClean="0"/>
          </a:p>
          <a:p>
            <a:pPr lvl="1"/>
            <a:r>
              <a:rPr lang="en-US" dirty="0" smtClean="0"/>
              <a:t>Drawing an </a:t>
            </a:r>
            <a:r>
              <a:rPr lang="en-US" dirty="0"/>
              <a:t>“X” on the person’s back, or near his or her shoulder, </a:t>
            </a:r>
            <a:r>
              <a:rPr lang="en-US" dirty="0" smtClean="0"/>
              <a:t>is </a:t>
            </a:r>
            <a:r>
              <a:rPr lang="en-US" dirty="0"/>
              <a:t>an indication that there is an </a:t>
            </a:r>
            <a:r>
              <a:rPr lang="en-US" dirty="0" smtClean="0"/>
              <a:t>emergency</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a:stretch>
            <a:fillRect/>
          </a:stretch>
        </p:blipFill>
        <p:spPr>
          <a:xfrm>
            <a:off x="2628900" y="2667000"/>
            <a:ext cx="3505200" cy="2074359"/>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77300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Goals of Travis Alert Act</a:t>
            </a:r>
            <a:endParaRPr lang="en-US" dirty="0"/>
          </a:p>
        </p:txBody>
      </p:sp>
      <p:sp>
        <p:nvSpPr>
          <p:cNvPr id="3" name="Content Placeholder 2"/>
          <p:cNvSpPr>
            <a:spLocks noGrp="1"/>
          </p:cNvSpPr>
          <p:nvPr>
            <p:ph idx="1"/>
          </p:nvPr>
        </p:nvSpPr>
        <p:spPr/>
        <p:txBody>
          <a:bodyPr/>
          <a:lstStyle/>
          <a:p>
            <a:r>
              <a:rPr lang="en-US" dirty="0" smtClean="0"/>
              <a:t>Maximize the safety of persons with disabilities</a:t>
            </a:r>
          </a:p>
          <a:p>
            <a:r>
              <a:rPr lang="en-US" dirty="0" smtClean="0"/>
              <a:t>Minimize the likelihood of injury to persons with disabilities</a:t>
            </a:r>
          </a:p>
          <a:p>
            <a:r>
              <a:rPr lang="en-US" dirty="0" smtClean="0"/>
              <a:t>Promote the safety of all persons present</a:t>
            </a:r>
          </a:p>
          <a:p>
            <a:r>
              <a:rPr lang="en-US" dirty="0" smtClean="0"/>
              <a:t>Provide tools for fire departments and emergency medical services personnel to easily and quickly determine the specific scenario into which they are entering</a:t>
            </a:r>
            <a:endParaRPr lang="en-US" dirty="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579578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2C: Deaf-</a:t>
            </a:r>
            <a:r>
              <a:rPr lang="en-US" sz="3600" dirty="0" smtClean="0"/>
              <a:t>Blind</a:t>
            </a:r>
            <a:endParaRPr lang="en-US" sz="3400" dirty="0"/>
          </a:p>
        </p:txBody>
      </p:sp>
      <p:sp>
        <p:nvSpPr>
          <p:cNvPr id="3" name="Content Placeholder 2"/>
          <p:cNvSpPr>
            <a:spLocks noGrp="1"/>
          </p:cNvSpPr>
          <p:nvPr>
            <p:ph idx="1"/>
          </p:nvPr>
        </p:nvSpPr>
        <p:spPr/>
        <p:txBody>
          <a:bodyPr/>
          <a:lstStyle/>
          <a:p>
            <a:r>
              <a:rPr lang="en-US" dirty="0" smtClean="0"/>
              <a:t>Definitions of Deaf-Blindness, Person who is Deaf-Blind</a:t>
            </a:r>
          </a:p>
          <a:p>
            <a:r>
              <a:rPr lang="en-US" dirty="0"/>
              <a:t>Examples of </a:t>
            </a:r>
            <a:r>
              <a:rPr lang="en-US" dirty="0" smtClean="0"/>
              <a:t>what a Person who is Deaf-Blind may Display:</a:t>
            </a:r>
          </a:p>
          <a:p>
            <a:pPr marL="0"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55504307"/>
              </p:ext>
            </p:extLst>
          </p:nvPr>
        </p:nvGraphicFramePr>
        <p:xfrm>
          <a:off x="990600" y="3733798"/>
          <a:ext cx="7162800" cy="2514602"/>
        </p:xfrm>
        <a:graphic>
          <a:graphicData uri="http://schemas.openxmlformats.org/drawingml/2006/table">
            <a:tbl>
              <a:tblPr firstRow="1" bandRow="1">
                <a:tableStyleId>{5C22544A-7EE6-4342-B048-85BDC9FD1C3A}</a:tableStyleId>
              </a:tblPr>
              <a:tblGrid>
                <a:gridCol w="3581400"/>
                <a:gridCol w="3581400"/>
              </a:tblGrid>
              <a:tr h="246901">
                <a:tc gridSpan="2">
                  <a:txBody>
                    <a:bodyPr/>
                    <a:lstStyle/>
                    <a:p>
                      <a:pPr marL="219075"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not responding or inappropriately responds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hearing aid or cochlear implant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246901">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asking for repetition or clarification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using sign language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staring intently at your face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doorbell, telecom equipment, TV captioning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Seems confused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(e.g. flashing) fire alarm system.</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pointing to his or her ears and mouth and shaking his or her head “no”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219075" marR="0" algn="l">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537875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2C: Deaf-Blind</a:t>
            </a:r>
          </a:p>
        </p:txBody>
      </p:sp>
      <p:sp>
        <p:nvSpPr>
          <p:cNvPr id="3" name="Content Placeholder 2"/>
          <p:cNvSpPr>
            <a:spLocks noGrp="1"/>
          </p:cNvSpPr>
          <p:nvPr>
            <p:ph idx="1"/>
          </p:nvPr>
        </p:nvSpPr>
        <p:spPr>
          <a:xfrm>
            <a:off x="221706" y="1371600"/>
            <a:ext cx="5837782" cy="4724400"/>
          </a:xfrm>
        </p:spPr>
        <p:txBody>
          <a:bodyPr>
            <a:normAutofit/>
          </a:bodyPr>
          <a:lstStyle/>
          <a:p>
            <a:r>
              <a:rPr lang="en-US" dirty="0"/>
              <a:t>Essential Tips / Etiquette </a:t>
            </a:r>
            <a:endParaRPr lang="en-US" dirty="0" smtClean="0"/>
          </a:p>
          <a:p>
            <a:pPr lvl="1"/>
            <a:r>
              <a:rPr lang="en-US" dirty="0" smtClean="0"/>
              <a:t>People who are deaf-blind may not be immediately identifiable</a:t>
            </a:r>
          </a:p>
          <a:p>
            <a:pPr lvl="1"/>
            <a:r>
              <a:rPr lang="en-US" dirty="0" smtClean="0"/>
              <a:t>Deaf-Blind </a:t>
            </a:r>
            <a:r>
              <a:rPr lang="en-US" dirty="0"/>
              <a:t>does not always mean totally deaf and blind</a:t>
            </a:r>
          </a:p>
          <a:p>
            <a:pPr lvl="1"/>
            <a:r>
              <a:rPr lang="en-US" dirty="0" smtClean="0"/>
              <a:t>If </a:t>
            </a:r>
            <a:r>
              <a:rPr lang="en-US" dirty="0"/>
              <a:t>someone reaches for your hands (tactile sign) or your face/lips (Tadoma – tactile lip-reading) it may be an attempt to </a:t>
            </a:r>
            <a:r>
              <a:rPr lang="en-US" dirty="0" smtClean="0"/>
              <a:t>communicate  </a:t>
            </a:r>
          </a:p>
          <a:p>
            <a:pPr marL="457200" lvl="1" indent="0">
              <a:buNone/>
            </a:pPr>
            <a:endParaRPr lang="en-US" dirty="0" smtClean="0"/>
          </a:p>
          <a:p>
            <a:pPr marL="457200" lvl="1"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a:stretch>
            <a:fillRect/>
          </a:stretch>
        </p:blipFill>
        <p:spPr>
          <a:xfrm>
            <a:off x="5926451" y="3244922"/>
            <a:ext cx="2955073" cy="2025714"/>
          </a:xfrm>
          <a:prstGeom prst="rect">
            <a:avLst/>
          </a:prstGeom>
        </p:spPr>
      </p:pic>
      <p:sp>
        <p:nvSpPr>
          <p:cNvPr id="8" name="TextBox 7"/>
          <p:cNvSpPr txBox="1"/>
          <p:nvPr/>
        </p:nvSpPr>
        <p:spPr>
          <a:xfrm>
            <a:off x="5926451" y="5379352"/>
            <a:ext cx="2955073" cy="230832"/>
          </a:xfrm>
          <a:prstGeom prst="rect">
            <a:avLst/>
          </a:prstGeom>
          <a:solidFill>
            <a:schemeClr val="accent1">
              <a:lumMod val="20000"/>
              <a:lumOff val="80000"/>
            </a:schemeClr>
          </a:solidFill>
        </p:spPr>
        <p:txBody>
          <a:bodyPr wrap="square" rtlCol="0">
            <a:spAutoFit/>
          </a:bodyPr>
          <a:lstStyle/>
          <a:p>
            <a:pPr algn="ctr"/>
            <a:r>
              <a:rPr lang="en-US" sz="900" dirty="0" smtClean="0"/>
              <a:t>Deafblind Perspectives CIC</a:t>
            </a:r>
            <a:endParaRPr lang="en-US" sz="900" dirty="0"/>
          </a:p>
        </p:txBody>
      </p:sp>
      <p:sp>
        <p:nvSpPr>
          <p:cNvPr id="9" name="TextBox 8"/>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882093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2C: Deaf-Blind</a:t>
            </a:r>
          </a:p>
        </p:txBody>
      </p:sp>
      <p:sp>
        <p:nvSpPr>
          <p:cNvPr id="3" name="Content Placeholder 2"/>
          <p:cNvSpPr>
            <a:spLocks noGrp="1"/>
          </p:cNvSpPr>
          <p:nvPr>
            <p:ph idx="1"/>
          </p:nvPr>
        </p:nvSpPr>
        <p:spPr>
          <a:xfrm>
            <a:off x="457200" y="1256329"/>
            <a:ext cx="8077200" cy="5068271"/>
          </a:xfrm>
        </p:spPr>
        <p:txBody>
          <a:bodyPr>
            <a:normAutofit fontScale="92500" lnSpcReduction="20000"/>
          </a:bodyPr>
          <a:lstStyle/>
          <a:p>
            <a:r>
              <a:rPr lang="en-US" sz="3200" dirty="0"/>
              <a:t>Suggested Communication </a:t>
            </a:r>
            <a:r>
              <a:rPr lang="en-US" sz="3200" dirty="0" smtClean="0"/>
              <a:t>Techniques</a:t>
            </a:r>
          </a:p>
          <a:p>
            <a:pPr lvl="1"/>
            <a:r>
              <a:rPr lang="en-US" sz="3000" dirty="0"/>
              <a:t>A person who is blind might communicate using written messages or pre-recorded </a:t>
            </a:r>
            <a:r>
              <a:rPr lang="en-US" sz="3000" dirty="0" smtClean="0"/>
              <a:t>messages</a:t>
            </a:r>
          </a:p>
          <a:p>
            <a:pPr lvl="1"/>
            <a:endParaRPr lang="en-US" dirty="0"/>
          </a:p>
          <a:p>
            <a:pPr lvl="1"/>
            <a:endParaRPr lang="en-US" dirty="0" smtClean="0"/>
          </a:p>
          <a:p>
            <a:pPr lvl="1"/>
            <a:endParaRPr lang="en-US" dirty="0" smtClean="0"/>
          </a:p>
          <a:p>
            <a:pPr marL="457200" lvl="1" indent="0">
              <a:buNone/>
            </a:pPr>
            <a:endParaRPr lang="en-US" dirty="0" smtClean="0"/>
          </a:p>
          <a:p>
            <a:pPr marL="457200" lvl="1" indent="0">
              <a:buNone/>
            </a:pPr>
            <a:endParaRPr lang="en-US" dirty="0" smtClean="0"/>
          </a:p>
          <a:p>
            <a:pPr marL="457200" lvl="1" indent="0">
              <a:buNone/>
            </a:pPr>
            <a:endParaRPr lang="en-US" dirty="0" smtClean="0"/>
          </a:p>
          <a:p>
            <a:pPr lvl="1"/>
            <a:r>
              <a:rPr lang="en-US" sz="3000" dirty="0" smtClean="0"/>
              <a:t>Establish </a:t>
            </a:r>
            <a:r>
              <a:rPr lang="en-US" sz="3000" dirty="0"/>
              <a:t>eye contact if possible and appropriate</a:t>
            </a:r>
          </a:p>
          <a:p>
            <a:pPr lvl="1"/>
            <a:r>
              <a:rPr lang="en-US" sz="3000" dirty="0" smtClean="0"/>
              <a:t>Ask </a:t>
            </a:r>
            <a:r>
              <a:rPr lang="en-US" sz="3000" dirty="0"/>
              <a:t>people who are blind or have low-vision, “Where do you want me to stand?”</a:t>
            </a:r>
            <a:endParaRPr lang="en-US" sz="3000" dirty="0" smtClean="0"/>
          </a:p>
          <a:p>
            <a:pPr lvl="1"/>
            <a:endParaRPr lang="en-US" sz="3700"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rotWithShape="1">
          <a:blip r:embed="rId3"/>
          <a:srcRect l="2941" t="8975" r="14235" b="3845"/>
          <a:stretch/>
        </p:blipFill>
        <p:spPr>
          <a:xfrm>
            <a:off x="2667000" y="2590800"/>
            <a:ext cx="3810000" cy="2208068"/>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994813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2C: Deaf-Blind</a:t>
            </a:r>
          </a:p>
        </p:txBody>
      </p:sp>
      <p:sp>
        <p:nvSpPr>
          <p:cNvPr id="3" name="Content Placeholder 2"/>
          <p:cNvSpPr>
            <a:spLocks noGrp="1"/>
          </p:cNvSpPr>
          <p:nvPr>
            <p:ph idx="1"/>
          </p:nvPr>
        </p:nvSpPr>
        <p:spPr>
          <a:xfrm>
            <a:off x="457200" y="1600200"/>
            <a:ext cx="7848600" cy="4525963"/>
          </a:xfrm>
        </p:spPr>
        <p:txBody>
          <a:bodyPr>
            <a:normAutofit/>
          </a:bodyPr>
          <a:lstStyle/>
          <a:p>
            <a:r>
              <a:rPr lang="en-US" dirty="0" smtClean="0"/>
              <a:t>Providing Assistance and Removing Barriers</a:t>
            </a:r>
          </a:p>
          <a:p>
            <a:pPr lvl="1"/>
            <a:r>
              <a:rPr lang="en-US" dirty="0" smtClean="0"/>
              <a:t>Check </a:t>
            </a:r>
            <a:r>
              <a:rPr lang="en-US" dirty="0"/>
              <a:t>frequently for understanding</a:t>
            </a:r>
          </a:p>
          <a:p>
            <a:pPr lvl="1"/>
            <a:r>
              <a:rPr lang="en-US" dirty="0"/>
              <a:t>Drawing an “X” on the person’s back, or near his or her shoulder, is an indication that there is an </a:t>
            </a:r>
            <a:r>
              <a:rPr lang="en-US" dirty="0" smtClean="0"/>
              <a:t>emergency</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3"/>
          <a:stretch>
            <a:fillRect/>
          </a:stretch>
        </p:blipFill>
        <p:spPr>
          <a:xfrm>
            <a:off x="3962400" y="3758634"/>
            <a:ext cx="3505200" cy="2417633"/>
          </a:xfrm>
          <a:prstGeom prst="rect">
            <a:avLst/>
          </a:prstGeom>
        </p:spPr>
      </p:pic>
      <p:pic>
        <p:nvPicPr>
          <p:cNvPr id="4" name="Picture 3"/>
          <p:cNvPicPr>
            <a:picLocks noChangeAspect="1"/>
          </p:cNvPicPr>
          <p:nvPr/>
        </p:nvPicPr>
        <p:blipFill>
          <a:blip r:embed="rId4"/>
          <a:stretch>
            <a:fillRect/>
          </a:stretch>
        </p:blipFill>
        <p:spPr>
          <a:xfrm>
            <a:off x="4236592" y="6176267"/>
            <a:ext cx="2956816" cy="262151"/>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4289844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0661"/>
            <a:ext cx="8686800" cy="1511939"/>
          </a:xfrm>
        </p:spPr>
        <p:txBody>
          <a:bodyPr>
            <a:noAutofit/>
          </a:bodyPr>
          <a:lstStyle/>
          <a:p>
            <a:r>
              <a:rPr lang="en-US" sz="3400" dirty="0" smtClean="0"/>
              <a:t>Module 3: People with </a:t>
            </a:r>
            <a:br>
              <a:rPr lang="en-US" sz="3400" dirty="0" smtClean="0"/>
            </a:br>
            <a:r>
              <a:rPr lang="en-US" sz="3400" dirty="0"/>
              <a:t>Mental Health, Cognitive, Intellectual, Developmental Impairments </a:t>
            </a:r>
          </a:p>
        </p:txBody>
      </p:sp>
      <p:sp>
        <p:nvSpPr>
          <p:cNvPr id="3" name="Content Placeholder 2"/>
          <p:cNvSpPr>
            <a:spLocks noGrp="1"/>
          </p:cNvSpPr>
          <p:nvPr>
            <p:ph idx="1"/>
          </p:nvPr>
        </p:nvSpPr>
        <p:spPr>
          <a:xfrm>
            <a:off x="457200" y="1885002"/>
            <a:ext cx="8229600" cy="4297363"/>
          </a:xfrm>
        </p:spPr>
        <p:txBody>
          <a:bodyPr/>
          <a:lstStyle/>
          <a:p>
            <a:r>
              <a:rPr lang="en-US" dirty="0" smtClean="0"/>
              <a:t>Definition of Cognitive/Mental Health Conditions</a:t>
            </a:r>
          </a:p>
          <a:p>
            <a:r>
              <a:rPr lang="en-US" dirty="0" smtClean="0"/>
              <a:t>General Awareness</a:t>
            </a:r>
          </a:p>
          <a:p>
            <a:pPr lvl="1"/>
            <a:r>
              <a:rPr lang="en-US" dirty="0" smtClean="0"/>
              <a:t>Behaviors that people may display</a:t>
            </a:r>
          </a:p>
          <a:p>
            <a:pPr lvl="1"/>
            <a:r>
              <a:rPr lang="en-US" dirty="0" smtClean="0"/>
              <a:t>Abilities that people may not have</a:t>
            </a:r>
          </a:p>
          <a:p>
            <a:pPr lvl="1"/>
            <a:r>
              <a:rPr lang="en-US" dirty="0" smtClean="0"/>
              <a:t>Signs of stress and/or </a:t>
            </a:r>
          </a:p>
          <a:p>
            <a:pPr marL="457200" lvl="1" indent="0">
              <a:buNone/>
            </a:pPr>
            <a:r>
              <a:rPr lang="en-US" dirty="0"/>
              <a:t>	</a:t>
            </a:r>
            <a:r>
              <a:rPr lang="en-US" dirty="0" smtClean="0"/>
              <a:t>confusion</a:t>
            </a:r>
          </a:p>
          <a:p>
            <a:pPr marL="0" indent="0">
              <a:buNone/>
            </a:pPr>
            <a:r>
              <a:rPr lang="en-US" dirty="0"/>
              <a:t> </a:t>
            </a: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a:stretch>
            <a:fillRect/>
          </a:stretch>
        </p:blipFill>
        <p:spPr>
          <a:xfrm>
            <a:off x="5181600" y="4033683"/>
            <a:ext cx="3377477" cy="2200847"/>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095243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325562"/>
          </a:xfrm>
        </p:spPr>
        <p:txBody>
          <a:bodyPr>
            <a:noAutofit/>
          </a:bodyPr>
          <a:lstStyle/>
          <a:p>
            <a:r>
              <a:rPr lang="en-US" sz="3400" dirty="0" smtClean="0"/>
              <a:t>Module 3: People with </a:t>
            </a:r>
            <a:br>
              <a:rPr lang="en-US" sz="3400" dirty="0" smtClean="0"/>
            </a:br>
            <a:r>
              <a:rPr lang="en-US" sz="3400" dirty="0"/>
              <a:t>Mental Health, Cognitive, Intellectual, Developmental Impairments </a:t>
            </a:r>
          </a:p>
        </p:txBody>
      </p:sp>
      <p:sp>
        <p:nvSpPr>
          <p:cNvPr id="3" name="Content Placeholder 2"/>
          <p:cNvSpPr>
            <a:spLocks noGrp="1"/>
          </p:cNvSpPr>
          <p:nvPr>
            <p:ph idx="1"/>
          </p:nvPr>
        </p:nvSpPr>
        <p:spPr>
          <a:xfrm>
            <a:off x="457200" y="1885002"/>
            <a:ext cx="8229600" cy="4297363"/>
          </a:xfrm>
        </p:spPr>
        <p:txBody>
          <a:bodyPr/>
          <a:lstStyle/>
          <a:p>
            <a:r>
              <a:rPr lang="en-US" dirty="0" smtClean="0"/>
              <a:t>General Etiquette</a:t>
            </a:r>
          </a:p>
          <a:p>
            <a:pPr lvl="1"/>
            <a:r>
              <a:rPr lang="en-US" dirty="0" smtClean="0"/>
              <a:t>Allow </a:t>
            </a:r>
            <a:r>
              <a:rPr lang="en-US" dirty="0"/>
              <a:t>the person to complete his or her sentence or </a:t>
            </a:r>
            <a:r>
              <a:rPr lang="en-US" dirty="0" smtClean="0"/>
              <a:t>reply</a:t>
            </a:r>
          </a:p>
          <a:p>
            <a:pPr lvl="1"/>
            <a:r>
              <a:rPr lang="en-US" dirty="0" smtClean="0"/>
              <a:t>Be </a:t>
            </a:r>
            <a:r>
              <a:rPr lang="en-US" dirty="0"/>
              <a:t>empathetic toward the </a:t>
            </a:r>
            <a:r>
              <a:rPr lang="en-US" dirty="0" smtClean="0"/>
              <a:t>person</a:t>
            </a:r>
          </a:p>
          <a:p>
            <a:pPr lvl="1"/>
            <a:r>
              <a:rPr lang="en-US" dirty="0" smtClean="0"/>
              <a:t>Remove </a:t>
            </a:r>
            <a:r>
              <a:rPr lang="en-US" dirty="0"/>
              <a:t>a person with cognitive/mental health conditions from confusion and reduce distractions</a:t>
            </a: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130489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431133"/>
            <a:ext cx="4419600" cy="2302668"/>
          </a:xfrm>
        </p:spPr>
        <p:txBody>
          <a:bodyPr/>
          <a:lstStyle/>
          <a:p>
            <a:r>
              <a:rPr lang="en-US" dirty="0" smtClean="0"/>
              <a:t>Definitions </a:t>
            </a:r>
          </a:p>
          <a:p>
            <a:pPr lvl="1"/>
            <a:r>
              <a:rPr lang="en-US" dirty="0" smtClean="0"/>
              <a:t>Mental Illness                     </a:t>
            </a:r>
          </a:p>
          <a:p>
            <a:pPr lvl="1"/>
            <a:r>
              <a:rPr lang="en-US" dirty="0" smtClean="0"/>
              <a:t>Anxiety Disorders</a:t>
            </a:r>
          </a:p>
          <a:p>
            <a:pPr lvl="1"/>
            <a:r>
              <a:rPr lang="en-US" dirty="0" smtClean="0"/>
              <a:t>Schizophrenia </a:t>
            </a:r>
            <a:r>
              <a:rPr lang="en-US" dirty="0"/>
              <a:t>Disorders</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Content Placeholder 2"/>
          <p:cNvSpPr txBox="1">
            <a:spLocks/>
          </p:cNvSpPr>
          <p:nvPr/>
        </p:nvSpPr>
        <p:spPr>
          <a:xfrm>
            <a:off x="4495800" y="1431132"/>
            <a:ext cx="4419600" cy="2008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lvl="1"/>
            <a:r>
              <a:rPr lang="en-US" dirty="0" smtClean="0"/>
              <a:t>Psychiatric Disability</a:t>
            </a:r>
          </a:p>
          <a:p>
            <a:pPr lvl="1"/>
            <a:r>
              <a:rPr lang="en-US" dirty="0" smtClean="0"/>
              <a:t>Mood Disorders</a:t>
            </a:r>
          </a:p>
        </p:txBody>
      </p:sp>
      <p:sp>
        <p:nvSpPr>
          <p:cNvPr id="8" name="Rectangle 7"/>
          <p:cNvSpPr/>
          <p:nvPr/>
        </p:nvSpPr>
        <p:spPr>
          <a:xfrm>
            <a:off x="533400" y="3733801"/>
            <a:ext cx="8153400" cy="1015663"/>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000" dirty="0">
                <a:solidFill>
                  <a:srgbClr val="13288F"/>
                </a:solidFill>
              </a:rPr>
              <a:t>Examples of Possible Conditions That May Mimic Mental Health </a:t>
            </a:r>
            <a:r>
              <a:rPr lang="en-US" sz="3000" dirty="0" smtClean="0">
                <a:solidFill>
                  <a:srgbClr val="13288F"/>
                </a:solidFill>
              </a:rPr>
              <a:t>Disorders:</a:t>
            </a:r>
            <a:endParaRPr lang="en-US" sz="3000" dirty="0">
              <a:solidFill>
                <a:srgbClr val="13288F"/>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297325152"/>
              </p:ext>
            </p:extLst>
          </p:nvPr>
        </p:nvGraphicFramePr>
        <p:xfrm>
          <a:off x="914400" y="4841156"/>
          <a:ext cx="7315200" cy="1180308"/>
        </p:xfrm>
        <a:graphic>
          <a:graphicData uri="http://schemas.openxmlformats.org/drawingml/2006/table">
            <a:tbl>
              <a:tblPr firstRow="1" firstCol="1" bandRow="1"/>
              <a:tblGrid>
                <a:gridCol w="3657600"/>
                <a:gridCol w="3657600"/>
              </a:tblGrid>
              <a:tr h="295077">
                <a:tc>
                  <a:txBody>
                    <a:bodyPr/>
                    <a:lstStyle/>
                    <a:p>
                      <a:pPr marL="0" marR="0" algn="ctr">
                        <a:lnSpc>
                          <a:spcPct val="107000"/>
                        </a:lnSpc>
                        <a:spcBef>
                          <a:spcPts val="0"/>
                        </a:spcBef>
                        <a:spcAft>
                          <a:spcPts val="0"/>
                        </a:spcAft>
                      </a:pPr>
                      <a:r>
                        <a:rPr lang="en-US" sz="1200" b="1" u="none" strike="noStrike"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411480" marR="0" indent="-350520" algn="ctr">
                        <a:lnSpc>
                          <a:spcPct val="107000"/>
                        </a:lnSpc>
                        <a:spcBef>
                          <a:spcPts val="0"/>
                        </a:spcBef>
                        <a:spcAft>
                          <a:spcPts val="0"/>
                        </a:spcAft>
                      </a:pPr>
                      <a:r>
                        <a:rPr lang="en-US" sz="1200" b="1" u="none" strike="noStrike"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29507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Learning disability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Developmental disability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9507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Intellectual disability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Autism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9507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Cognitive disability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Traumatic brain injury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sp>
        <p:nvSpPr>
          <p:cNvPr id="9" name="TextBox 8"/>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818268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431132"/>
            <a:ext cx="8229600" cy="4525963"/>
          </a:xfrm>
        </p:spPr>
        <p:txBody>
          <a:bodyPr/>
          <a:lstStyle/>
          <a:p>
            <a:r>
              <a:rPr lang="en-US" dirty="0"/>
              <a:t>Essential Tips / Etiquette </a:t>
            </a:r>
            <a:endParaRPr lang="en-US" dirty="0" smtClean="0"/>
          </a:p>
          <a:p>
            <a:pPr lvl="1"/>
            <a:r>
              <a:rPr lang="en-US" dirty="0"/>
              <a:t>Most people who are mentally ill are no more likely to be dangerous than the general population</a:t>
            </a:r>
          </a:p>
          <a:p>
            <a:pPr lvl="1"/>
            <a:r>
              <a:rPr lang="en-US" dirty="0" smtClean="0"/>
              <a:t>Respect </a:t>
            </a:r>
            <a:r>
              <a:rPr lang="en-US" dirty="0"/>
              <a:t>personal space, and do not touch the person, or his or her </a:t>
            </a:r>
            <a:r>
              <a:rPr lang="en-US" dirty="0" smtClean="0"/>
              <a:t>belongings</a:t>
            </a:r>
          </a:p>
          <a:p>
            <a:pPr lvl="1"/>
            <a:r>
              <a:rPr lang="en-US" dirty="0"/>
              <a:t>Consider differential diagnosis – do not get tunnel </a:t>
            </a:r>
            <a:r>
              <a:rPr lang="en-US" dirty="0" smtClean="0"/>
              <a:t>vision</a:t>
            </a:r>
          </a:p>
          <a:p>
            <a:pPr lvl="1"/>
            <a:r>
              <a:rPr lang="en-US" dirty="0"/>
              <a:t>Do not give multiple commands – ask or state one thing at a time</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582255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Suggested Communication Techniques</a:t>
            </a:r>
          </a:p>
          <a:p>
            <a:pPr lvl="1"/>
            <a:r>
              <a:rPr lang="en-US" dirty="0" smtClean="0"/>
              <a:t>Relax</a:t>
            </a:r>
            <a:r>
              <a:rPr lang="en-US" dirty="0"/>
              <a:t>, stay calm and present an open </a:t>
            </a:r>
            <a:r>
              <a:rPr lang="en-US" dirty="0" smtClean="0"/>
              <a:t>stance</a:t>
            </a:r>
          </a:p>
          <a:p>
            <a:pPr lvl="1"/>
            <a:r>
              <a:rPr lang="en-US" dirty="0" smtClean="0"/>
              <a:t>Listen </a:t>
            </a:r>
            <a:r>
              <a:rPr lang="en-US" dirty="0"/>
              <a:t>to the person and try to understand what he or she is communicating </a:t>
            </a:r>
            <a:endParaRPr lang="en-US" dirty="0" smtClean="0"/>
          </a:p>
          <a:p>
            <a:pPr lvl="1"/>
            <a:r>
              <a:rPr lang="en-US" dirty="0" smtClean="0"/>
              <a:t>Watch </a:t>
            </a:r>
            <a:r>
              <a:rPr lang="en-US" dirty="0"/>
              <a:t>out for contradictory messages between verbal and non-verbal messages</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501467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a:t>Providing Assistance and Removing Barriers</a:t>
            </a:r>
          </a:p>
          <a:p>
            <a:pPr lvl="1"/>
            <a:r>
              <a:rPr lang="en-US" dirty="0" smtClean="0"/>
              <a:t>Turn off emergency lights and sirens if possible</a:t>
            </a:r>
          </a:p>
          <a:p>
            <a:pPr lvl="1"/>
            <a:r>
              <a:rPr lang="en-US" dirty="0" smtClean="0"/>
              <a:t>Maintain continuity of care and avoid transferring the person from one responder to another if possible</a:t>
            </a:r>
          </a:p>
          <a:p>
            <a:pPr lvl="1"/>
            <a:r>
              <a:rPr lang="en-US" dirty="0" smtClean="0"/>
              <a:t>Call for help from mental health professionals if needed</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rotWithShape="1">
          <a:blip r:embed="rId3"/>
          <a:srcRect l="11291" t="2688" r="4838" b="22760"/>
          <a:stretch/>
        </p:blipFill>
        <p:spPr>
          <a:xfrm>
            <a:off x="2667000" y="4648200"/>
            <a:ext cx="4114800" cy="1858963"/>
          </a:xfrm>
          <a:prstGeom prst="rect">
            <a:avLst/>
          </a:prstGeom>
        </p:spPr>
      </p:pic>
      <p:pic>
        <p:nvPicPr>
          <p:cNvPr id="6" name="Picture 5"/>
          <p:cNvPicPr>
            <a:picLocks noChangeAspect="1"/>
          </p:cNvPicPr>
          <p:nvPr/>
        </p:nvPicPr>
        <p:blipFill>
          <a:blip r:embed="rId4"/>
          <a:stretch>
            <a:fillRect/>
          </a:stretch>
        </p:blipFill>
        <p:spPr>
          <a:xfrm>
            <a:off x="6019800" y="5633404"/>
            <a:ext cx="762000" cy="873759"/>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880717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Program Goals</a:t>
            </a:r>
            <a:endParaRPr lang="en-US" dirty="0"/>
          </a:p>
        </p:txBody>
      </p:sp>
      <p:sp>
        <p:nvSpPr>
          <p:cNvPr id="3" name="Content Placeholder 2"/>
          <p:cNvSpPr>
            <a:spLocks noGrp="1"/>
          </p:cNvSpPr>
          <p:nvPr>
            <p:ph idx="1"/>
          </p:nvPr>
        </p:nvSpPr>
        <p:spPr>
          <a:xfrm>
            <a:off x="457200" y="1407128"/>
            <a:ext cx="8229600" cy="5105400"/>
          </a:xfrm>
        </p:spPr>
        <p:txBody>
          <a:bodyPr>
            <a:normAutofit fontScale="92500" lnSpcReduction="20000"/>
          </a:bodyPr>
          <a:lstStyle/>
          <a:p>
            <a:r>
              <a:rPr lang="en-US" dirty="0" smtClean="0"/>
              <a:t>Cognitive Goals</a:t>
            </a:r>
          </a:p>
          <a:p>
            <a:pPr lvl="1"/>
            <a:r>
              <a:rPr lang="en-US" dirty="0"/>
              <a:t>Identify ways to maximize the safety on the scene for patients, providers and the public.</a:t>
            </a:r>
          </a:p>
          <a:p>
            <a:pPr lvl="1"/>
            <a:r>
              <a:rPr lang="en-US" dirty="0"/>
              <a:t>Identify ways to minimize the likelihood of injury to a person</a:t>
            </a:r>
            <a:r>
              <a:rPr lang="en-US" sz="1400" dirty="0"/>
              <a:t> </a:t>
            </a:r>
            <a:r>
              <a:rPr lang="en-US" dirty="0"/>
              <a:t> with disabilities on the scene of an emergency. </a:t>
            </a:r>
            <a:endParaRPr lang="en-US" dirty="0" smtClean="0"/>
          </a:p>
          <a:p>
            <a:pPr lvl="1"/>
            <a:r>
              <a:rPr lang="en-US" dirty="0" smtClean="0"/>
              <a:t>Identify </a:t>
            </a:r>
            <a:r>
              <a:rPr lang="en-US" dirty="0"/>
              <a:t>the following for each main disability topic</a:t>
            </a:r>
            <a:r>
              <a:rPr lang="en-US" dirty="0" smtClean="0"/>
              <a:t>:</a:t>
            </a:r>
          </a:p>
          <a:p>
            <a:pPr lvl="2"/>
            <a:r>
              <a:rPr lang="en-US" dirty="0" smtClean="0"/>
              <a:t>Definitions,</a:t>
            </a:r>
          </a:p>
          <a:p>
            <a:pPr lvl="2"/>
            <a:r>
              <a:rPr lang="en-US" dirty="0" smtClean="0"/>
              <a:t>Essential tips and etiquette,</a:t>
            </a:r>
          </a:p>
          <a:p>
            <a:pPr lvl="2"/>
            <a:r>
              <a:rPr lang="en-US" dirty="0" smtClean="0"/>
              <a:t>Best practices for communication techniques,</a:t>
            </a:r>
          </a:p>
          <a:p>
            <a:pPr lvl="2"/>
            <a:r>
              <a:rPr lang="en-US" dirty="0"/>
              <a:t>Best practices for providing assistance &amp; removing barriers. </a:t>
            </a:r>
          </a:p>
          <a:p>
            <a:pPr lvl="1"/>
            <a:r>
              <a:rPr lang="en-US" dirty="0" smtClean="0"/>
              <a:t>Apply </a:t>
            </a:r>
            <a:r>
              <a:rPr lang="en-US" dirty="0"/>
              <a:t>the </a:t>
            </a:r>
            <a:r>
              <a:rPr lang="en-US" dirty="0" smtClean="0"/>
              <a:t>checklist for disabilities.</a:t>
            </a:r>
            <a:endParaRPr lang="en-US" dirty="0"/>
          </a:p>
          <a:p>
            <a:pPr lvl="1"/>
            <a:r>
              <a:rPr lang="en-US" dirty="0"/>
              <a:t>Identify resources for information related to different disabilities.</a:t>
            </a:r>
          </a:p>
          <a:p>
            <a:pPr lvl="2"/>
            <a:endParaRPr lang="en-US" dirty="0" smtClean="0"/>
          </a:p>
          <a:p>
            <a:pPr lvl="2"/>
            <a:endParaRPr lang="en-US" dirty="0"/>
          </a:p>
          <a:p>
            <a:pPr lvl="1"/>
            <a:endParaRPr lang="en-US" sz="2600" dirty="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844063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3B: Cognitive</a:t>
            </a:r>
            <a:br>
              <a:rPr lang="en-US" sz="3400" dirty="0" smtClean="0"/>
            </a:br>
            <a:r>
              <a:rPr lang="en-US" sz="3400" dirty="0"/>
              <a:t>(Learning, Intellectual, Developmental, TBI)</a:t>
            </a:r>
            <a:r>
              <a:rPr lang="en-US" sz="3400" dirty="0" smtClean="0"/>
              <a:t/>
            </a:r>
            <a:br>
              <a:rPr lang="en-US" sz="3400" dirty="0" smtClean="0"/>
            </a:br>
            <a:endParaRPr lang="en-US" sz="3400" dirty="0"/>
          </a:p>
        </p:txBody>
      </p:sp>
      <p:sp>
        <p:nvSpPr>
          <p:cNvPr id="3" name="Content Placeholder 2"/>
          <p:cNvSpPr>
            <a:spLocks noGrp="1"/>
          </p:cNvSpPr>
          <p:nvPr>
            <p:ph idx="1"/>
          </p:nvPr>
        </p:nvSpPr>
        <p:spPr>
          <a:xfrm>
            <a:off x="304800" y="1431133"/>
            <a:ext cx="5029200" cy="2022782"/>
          </a:xfrm>
        </p:spPr>
        <p:txBody>
          <a:bodyPr>
            <a:normAutofit lnSpcReduction="10000"/>
          </a:bodyPr>
          <a:lstStyle/>
          <a:p>
            <a:r>
              <a:rPr lang="en-US" sz="2800" dirty="0" smtClean="0"/>
              <a:t>Definitions </a:t>
            </a:r>
          </a:p>
          <a:p>
            <a:pPr lvl="1"/>
            <a:r>
              <a:rPr lang="en-US" dirty="0" smtClean="0"/>
              <a:t>Cognitive Disability</a:t>
            </a:r>
          </a:p>
          <a:p>
            <a:pPr lvl="1"/>
            <a:r>
              <a:rPr lang="en-US" dirty="0" smtClean="0"/>
              <a:t>Developmental Disabilities</a:t>
            </a:r>
          </a:p>
          <a:p>
            <a:pPr lvl="1"/>
            <a:r>
              <a:rPr lang="en-US" dirty="0" smtClean="0"/>
              <a:t>Traumatic Brain Injury (TBI) </a:t>
            </a:r>
          </a:p>
        </p:txBody>
      </p:sp>
      <p:sp>
        <p:nvSpPr>
          <p:cNvPr id="7" name="Content Placeholder 2"/>
          <p:cNvSpPr txBox="1">
            <a:spLocks/>
          </p:cNvSpPr>
          <p:nvPr/>
        </p:nvSpPr>
        <p:spPr>
          <a:xfrm>
            <a:off x="4953000" y="1332067"/>
            <a:ext cx="4038600" cy="2008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lvl="1"/>
            <a:r>
              <a:rPr lang="en-US" dirty="0" smtClean="0"/>
              <a:t>Learning Disabilities</a:t>
            </a:r>
          </a:p>
          <a:p>
            <a:pPr lvl="1"/>
            <a:r>
              <a:rPr lang="en-US" dirty="0" smtClean="0"/>
              <a:t>Dementia</a:t>
            </a:r>
          </a:p>
        </p:txBody>
      </p:sp>
      <p:sp>
        <p:nvSpPr>
          <p:cNvPr id="8" name="Rectangle 7"/>
          <p:cNvSpPr/>
          <p:nvPr/>
        </p:nvSpPr>
        <p:spPr>
          <a:xfrm>
            <a:off x="304800" y="3257527"/>
            <a:ext cx="8153400" cy="954107"/>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800" dirty="0">
                <a:solidFill>
                  <a:srgbClr val="13288F"/>
                </a:solidFill>
              </a:rPr>
              <a:t>Examples of Possible Conditions That May Exhibit These </a:t>
            </a:r>
            <a:r>
              <a:rPr lang="en-US" sz="2800" dirty="0" smtClean="0">
                <a:solidFill>
                  <a:srgbClr val="13288F"/>
                </a:solidFill>
              </a:rPr>
              <a:t>Characteristics:</a:t>
            </a:r>
            <a:endParaRPr lang="en-US" sz="2800" dirty="0">
              <a:solidFill>
                <a:srgbClr val="13288F"/>
              </a:solidFill>
            </a:endParaRPr>
          </a:p>
        </p:txBody>
      </p:sp>
      <p:sp>
        <p:nvSpPr>
          <p:cNvPr id="9" name="Rectangle 1"/>
          <p:cNvSpPr>
            <a:spLocks noChangeArrowheads="1"/>
          </p:cNvSpPr>
          <p:nvPr/>
        </p:nvSpPr>
        <p:spPr bwMode="auto">
          <a:xfrm>
            <a:off x="1371283" y="4487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38322809"/>
              </p:ext>
            </p:extLst>
          </p:nvPr>
        </p:nvGraphicFramePr>
        <p:xfrm>
          <a:off x="1567180" y="4114512"/>
          <a:ext cx="6009640" cy="2331593"/>
        </p:xfrm>
        <a:graphic>
          <a:graphicData uri="http://schemas.openxmlformats.org/drawingml/2006/table">
            <a:tbl>
              <a:tblPr firstRow="1" bandRow="1"/>
              <a:tblGrid>
                <a:gridCol w="3004820"/>
                <a:gridCol w="3004820"/>
              </a:tblGrid>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Auditory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Visual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Aphasia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Cerebral palsy</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Dyscalculia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Spina bifida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Dysgraphia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Brain aneurysm</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Dyspraxia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Subdural hematoma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Sensory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Concussion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Short- and long-term memory problems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Attention-deficit / hyperactivity disorder (ADHD)</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Fragile X</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Traumatic brain injury</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Down syndrome</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Autism spectrum disorders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Other intellectual disabilities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Visual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sp>
        <p:nvSpPr>
          <p:cNvPr id="10" name="TextBox 9"/>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476929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a:t/>
            </a:r>
            <a:br>
              <a:rPr lang="en-US" sz="3400" dirty="0"/>
            </a:br>
            <a:r>
              <a:rPr lang="en-US" sz="3400" dirty="0"/>
              <a:t>Module 3B: Cognitive</a:t>
            </a:r>
            <a:br>
              <a:rPr lang="en-US" sz="3400" dirty="0"/>
            </a:br>
            <a:r>
              <a:rPr lang="en-US" sz="3400" dirty="0"/>
              <a:t>(Learning, Intellectual, Developmental, TBI)</a:t>
            </a:r>
            <a:r>
              <a:rPr lang="en-US" sz="3400" dirty="0" smtClean="0"/>
              <a:t/>
            </a:r>
            <a:br>
              <a:rPr lang="en-US" sz="3400" dirty="0" smtClean="0"/>
            </a:br>
            <a:endParaRPr lang="en-US" sz="3400" dirty="0"/>
          </a:p>
        </p:txBody>
      </p:sp>
      <p:sp>
        <p:nvSpPr>
          <p:cNvPr id="3" name="Content Placeholder 2"/>
          <p:cNvSpPr>
            <a:spLocks noGrp="1"/>
          </p:cNvSpPr>
          <p:nvPr>
            <p:ph idx="1"/>
          </p:nvPr>
        </p:nvSpPr>
        <p:spPr>
          <a:xfrm>
            <a:off x="381000" y="1676400"/>
            <a:ext cx="8229600" cy="4525963"/>
          </a:xfrm>
        </p:spPr>
        <p:txBody>
          <a:bodyPr/>
          <a:lstStyle/>
          <a:p>
            <a:r>
              <a:rPr lang="en-US" dirty="0"/>
              <a:t>Essential Tips / Etiquette </a:t>
            </a:r>
            <a:endParaRPr lang="en-US" dirty="0" smtClean="0"/>
          </a:p>
          <a:p>
            <a:pPr lvl="1"/>
            <a:r>
              <a:rPr lang="en-US" dirty="0" smtClean="0"/>
              <a:t>Be </a:t>
            </a:r>
            <a:r>
              <a:rPr lang="en-US" dirty="0"/>
              <a:t>patient, allow the person time to think, and answer any questions </a:t>
            </a:r>
            <a:r>
              <a:rPr lang="en-US" dirty="0" smtClean="0"/>
              <a:t>independently</a:t>
            </a:r>
          </a:p>
          <a:p>
            <a:pPr lvl="1"/>
            <a:r>
              <a:rPr lang="en-US" dirty="0" smtClean="0"/>
              <a:t>Ask about the best </a:t>
            </a:r>
            <a:r>
              <a:rPr lang="en-US" dirty="0"/>
              <a:t>way to relay </a:t>
            </a:r>
            <a:r>
              <a:rPr lang="en-US" dirty="0" smtClean="0"/>
              <a:t>information</a:t>
            </a:r>
          </a:p>
          <a:p>
            <a:pPr lvl="1"/>
            <a:r>
              <a:rPr lang="en-US" dirty="0" smtClean="0"/>
              <a:t>Use </a:t>
            </a:r>
            <a:r>
              <a:rPr lang="en-US" dirty="0"/>
              <a:t>clear sentences and concrete </a:t>
            </a:r>
            <a:r>
              <a:rPr lang="en-US" dirty="0" smtClean="0"/>
              <a:t>concepts</a:t>
            </a:r>
          </a:p>
          <a:p>
            <a:pPr lvl="1"/>
            <a:r>
              <a:rPr lang="en-US" dirty="0" smtClean="0"/>
              <a:t>If </a:t>
            </a:r>
            <a:r>
              <a:rPr lang="en-US" dirty="0"/>
              <a:t>you are not sure whether you have understood, you can repeat for verification</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278324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a:t/>
            </a:r>
            <a:br>
              <a:rPr lang="en-US" sz="3400" dirty="0"/>
            </a:br>
            <a:r>
              <a:rPr lang="en-US" sz="3400" dirty="0"/>
              <a:t>Module 3B: Cognitive</a:t>
            </a:r>
            <a:br>
              <a:rPr lang="en-US" sz="3400" dirty="0"/>
            </a:br>
            <a:r>
              <a:rPr lang="en-US" sz="3400" dirty="0"/>
              <a:t>(Learning, Intellectual, Developmental, TBI)</a:t>
            </a:r>
            <a:r>
              <a:rPr lang="en-US" sz="3400" dirty="0" smtClean="0"/>
              <a:t/>
            </a:r>
            <a:br>
              <a:rPr lang="en-US" sz="3400" dirty="0" smtClean="0"/>
            </a:br>
            <a:endParaRPr lang="en-US" sz="3400" dirty="0"/>
          </a:p>
        </p:txBody>
      </p:sp>
      <p:sp>
        <p:nvSpPr>
          <p:cNvPr id="3" name="Content Placeholder 2"/>
          <p:cNvSpPr>
            <a:spLocks noGrp="1"/>
          </p:cNvSpPr>
          <p:nvPr>
            <p:ph idx="1"/>
          </p:nvPr>
        </p:nvSpPr>
        <p:spPr>
          <a:xfrm>
            <a:off x="381000" y="1676400"/>
            <a:ext cx="8229600" cy="4525963"/>
          </a:xfrm>
        </p:spPr>
        <p:txBody>
          <a:bodyPr/>
          <a:lstStyle/>
          <a:p>
            <a:r>
              <a:rPr lang="en-US" dirty="0" smtClean="0"/>
              <a:t>Suggested Communication Techniques</a:t>
            </a:r>
          </a:p>
          <a:p>
            <a:pPr lvl="1"/>
            <a:r>
              <a:rPr lang="en-US" dirty="0" smtClean="0"/>
              <a:t>Establish Rapport</a:t>
            </a:r>
          </a:p>
          <a:p>
            <a:pPr lvl="1"/>
            <a:r>
              <a:rPr lang="en-US" dirty="0" smtClean="0"/>
              <a:t>Choose the Appropriate Language</a:t>
            </a:r>
          </a:p>
          <a:p>
            <a:pPr lvl="1"/>
            <a:r>
              <a:rPr lang="en-US" dirty="0" smtClean="0"/>
              <a:t>Listening</a:t>
            </a:r>
          </a:p>
          <a:p>
            <a:pPr lvl="1"/>
            <a:r>
              <a:rPr lang="en-US" dirty="0" smtClean="0"/>
              <a:t>Explaining Clearly</a:t>
            </a:r>
          </a:p>
          <a:p>
            <a:pPr lvl="1"/>
            <a:r>
              <a:rPr lang="en-US" dirty="0" smtClean="0"/>
              <a:t>Communicating without Words</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106126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81000" y="1177131"/>
            <a:ext cx="4876800" cy="4525963"/>
          </a:xfrm>
        </p:spPr>
        <p:txBody>
          <a:bodyPr/>
          <a:lstStyle/>
          <a:p>
            <a:r>
              <a:rPr lang="en-US" dirty="0" smtClean="0"/>
              <a:t>Definitions </a:t>
            </a:r>
            <a:r>
              <a:rPr lang="en-US" dirty="0"/>
              <a:t>of Autism </a:t>
            </a:r>
            <a:r>
              <a:rPr lang="en-US" dirty="0" smtClean="0"/>
              <a:t>Spectrum Disorder </a:t>
            </a:r>
            <a:r>
              <a:rPr lang="en-US" dirty="0"/>
              <a:t>(ASD)</a:t>
            </a:r>
            <a:endParaRPr lang="en-US" dirty="0" smtClean="0"/>
          </a:p>
          <a:p>
            <a:endParaRPr lang="en-US" dirty="0" smtClean="0"/>
          </a:p>
          <a:p>
            <a:r>
              <a:rPr lang="en-US" dirty="0" smtClean="0"/>
              <a:t>Examples </a:t>
            </a:r>
            <a:r>
              <a:rPr lang="en-US" dirty="0"/>
              <a:t>of Possible Conditions That May Exhibit Similar </a:t>
            </a:r>
            <a:r>
              <a:rPr lang="en-US" dirty="0" smtClean="0"/>
              <a:t>Characteristics:</a:t>
            </a:r>
          </a:p>
          <a:p>
            <a:pPr marL="0"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68267909"/>
              </p:ext>
            </p:extLst>
          </p:nvPr>
        </p:nvGraphicFramePr>
        <p:xfrm>
          <a:off x="381000" y="4342287"/>
          <a:ext cx="7485062" cy="2057400"/>
        </p:xfrm>
        <a:graphic>
          <a:graphicData uri="http://schemas.openxmlformats.org/presentationml/2006/ole">
            <mc:AlternateContent xmlns:mc="http://schemas.openxmlformats.org/markup-compatibility/2006">
              <mc:Choice xmlns:v="urn:schemas-microsoft-com:vml" Requires="v">
                <p:oleObj spid="_x0000_s25684" name="Document" r:id="rId5" imgW="6590166" imgH="1816833" progId="Word.Document.12">
                  <p:embed/>
                </p:oleObj>
              </mc:Choice>
              <mc:Fallback>
                <p:oleObj name="Document" r:id="rId5" imgW="6590166" imgH="1816833" progId="Word.Document.12">
                  <p:embed/>
                  <p:pic>
                    <p:nvPicPr>
                      <p:cNvPr id="0" name=""/>
                      <p:cNvPicPr/>
                      <p:nvPr/>
                    </p:nvPicPr>
                    <p:blipFill>
                      <a:blip r:embed="rId6"/>
                      <a:stretch>
                        <a:fillRect/>
                      </a:stretch>
                    </p:blipFill>
                    <p:spPr>
                      <a:xfrm>
                        <a:off x="381000" y="4342287"/>
                        <a:ext cx="7485062" cy="2057400"/>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6063205" y="998931"/>
            <a:ext cx="2353448" cy="3202861"/>
          </a:xfrm>
          <a:prstGeom prst="rect">
            <a:avLst/>
          </a:prstGeom>
        </p:spPr>
      </p:pic>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288676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42900" y="1219200"/>
            <a:ext cx="8458200" cy="4724400"/>
          </a:xfrm>
        </p:spPr>
        <p:txBody>
          <a:bodyPr>
            <a:normAutofit/>
          </a:bodyPr>
          <a:lstStyle/>
          <a:p>
            <a:r>
              <a:rPr lang="en-US" dirty="0" smtClean="0"/>
              <a:t>Essential Tips / Etiquette</a:t>
            </a:r>
          </a:p>
          <a:p>
            <a:pPr lvl="1"/>
            <a:r>
              <a:rPr lang="en-US" dirty="0" smtClean="0"/>
              <a:t>When </a:t>
            </a:r>
            <a:r>
              <a:rPr lang="en-US" dirty="0"/>
              <a:t>interacting with people with autism:</a:t>
            </a:r>
          </a:p>
          <a:p>
            <a:pPr lvl="2"/>
            <a:r>
              <a:rPr lang="en-US" sz="2600" dirty="0" smtClean="0"/>
              <a:t>Be </a:t>
            </a:r>
            <a:r>
              <a:rPr lang="en-US" sz="2600" dirty="0"/>
              <a:t>clear and direct, avoid figurative </a:t>
            </a:r>
            <a:r>
              <a:rPr lang="en-US" sz="2600" dirty="0" smtClean="0"/>
              <a:t>language</a:t>
            </a:r>
          </a:p>
          <a:p>
            <a:pPr lvl="2"/>
            <a:r>
              <a:rPr lang="en-US" sz="2600" dirty="0" smtClean="0"/>
              <a:t>Approach </a:t>
            </a:r>
            <a:r>
              <a:rPr lang="en-US" sz="2600" dirty="0"/>
              <a:t>the person in a quiet, non-threatening manner, giving them plenty of space and time to </a:t>
            </a:r>
            <a:r>
              <a:rPr lang="en-US" sz="2600" dirty="0" smtClean="0"/>
              <a:t>respond</a:t>
            </a:r>
          </a:p>
          <a:p>
            <a:pPr lvl="2"/>
            <a:r>
              <a:rPr lang="en-US" sz="2600" dirty="0" smtClean="0"/>
              <a:t>Do </a:t>
            </a:r>
            <a:r>
              <a:rPr lang="en-US" sz="2600" dirty="0"/>
              <a:t>not threaten the person with </a:t>
            </a:r>
            <a:r>
              <a:rPr lang="en-US" sz="2600" dirty="0" smtClean="0"/>
              <a:t>punishment</a:t>
            </a:r>
            <a:endParaRPr lang="en-US" sz="2600" dirty="0"/>
          </a:p>
          <a:p>
            <a:pPr lvl="1"/>
            <a:r>
              <a:rPr lang="en-US" dirty="0" smtClean="0"/>
              <a:t>When </a:t>
            </a:r>
            <a:r>
              <a:rPr lang="en-US" dirty="0"/>
              <a:t>interacting with caregivers and </a:t>
            </a:r>
            <a:r>
              <a:rPr lang="en-US" dirty="0" smtClean="0"/>
              <a:t>parents:</a:t>
            </a:r>
          </a:p>
          <a:p>
            <a:pPr lvl="2"/>
            <a:r>
              <a:rPr lang="en-US" sz="2600" dirty="0" smtClean="0"/>
              <a:t>Allow </a:t>
            </a:r>
            <a:r>
              <a:rPr lang="en-US" sz="2600" dirty="0"/>
              <a:t>them to explain the situation before </a:t>
            </a:r>
            <a:r>
              <a:rPr lang="en-US" sz="2600" dirty="0" smtClean="0"/>
              <a:t>reacting</a:t>
            </a:r>
            <a:endParaRPr lang="en-US" dirty="0" smtClean="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858283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42900" y="1447800"/>
            <a:ext cx="8458200" cy="4724400"/>
          </a:xfrm>
        </p:spPr>
        <p:txBody>
          <a:bodyPr>
            <a:normAutofit/>
          </a:bodyPr>
          <a:lstStyle/>
          <a:p>
            <a:r>
              <a:rPr lang="en-US" dirty="0" smtClean="0"/>
              <a:t>Suggested </a:t>
            </a:r>
            <a:r>
              <a:rPr lang="en-US" dirty="0"/>
              <a:t>C</a:t>
            </a:r>
            <a:r>
              <a:rPr lang="en-US" dirty="0" smtClean="0"/>
              <a:t>ommunication Techniques</a:t>
            </a:r>
          </a:p>
          <a:p>
            <a:pPr lvl="1"/>
            <a:r>
              <a:rPr lang="en-US" dirty="0" smtClean="0"/>
              <a:t>Use </a:t>
            </a:r>
            <a:r>
              <a:rPr lang="en-US" dirty="0"/>
              <a:t>a calm voice, simplistic and short </a:t>
            </a:r>
            <a:r>
              <a:rPr lang="en-US" dirty="0" smtClean="0"/>
              <a:t>sentences </a:t>
            </a:r>
          </a:p>
          <a:p>
            <a:pPr lvl="1"/>
            <a:r>
              <a:rPr lang="en-US" dirty="0" smtClean="0"/>
              <a:t>Sensory </a:t>
            </a:r>
            <a:r>
              <a:rPr lang="en-US" dirty="0"/>
              <a:t>overload is the major barrier to communication and compliance</a:t>
            </a:r>
            <a:endParaRPr lang="en-US" dirty="0" smtClean="0"/>
          </a:p>
          <a:p>
            <a:pPr lvl="1"/>
            <a:r>
              <a:rPr lang="en-US" dirty="0" smtClean="0"/>
              <a:t>Be </a:t>
            </a:r>
            <a:r>
              <a:rPr lang="en-US" dirty="0"/>
              <a:t>clear and direct, avoid figurative </a:t>
            </a:r>
            <a:r>
              <a:rPr lang="en-US" dirty="0" smtClean="0"/>
              <a:t>language</a:t>
            </a:r>
          </a:p>
          <a:p>
            <a:pPr lvl="1"/>
            <a:r>
              <a:rPr lang="en-US" dirty="0" smtClean="0"/>
              <a:t>Create </a:t>
            </a:r>
            <a:r>
              <a:rPr lang="en-US" dirty="0"/>
              <a:t>a calm, quiet space</a:t>
            </a:r>
            <a:endParaRPr lang="en-US" dirty="0" smtClean="0"/>
          </a:p>
          <a:p>
            <a:pPr lvl="1"/>
            <a:endParaRPr lang="en-US" dirty="0" smtClean="0"/>
          </a:p>
          <a:p>
            <a:pPr marL="457200" lvl="1" indent="0">
              <a:buNone/>
            </a:pPr>
            <a:endParaRPr lang="en-US" dirty="0" smtClean="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337154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42900" y="1447800"/>
            <a:ext cx="8458200" cy="4724400"/>
          </a:xfrm>
        </p:spPr>
        <p:txBody>
          <a:bodyPr>
            <a:normAutofit/>
          </a:bodyPr>
          <a:lstStyle/>
          <a:p>
            <a:r>
              <a:rPr lang="en-US" dirty="0" smtClean="0"/>
              <a:t>Providing Assistance and Removing Barriers</a:t>
            </a:r>
          </a:p>
          <a:p>
            <a:pPr lvl="1"/>
            <a:r>
              <a:rPr lang="en-US" dirty="0" smtClean="0"/>
              <a:t>Remind </a:t>
            </a:r>
            <a:r>
              <a:rPr lang="en-US" dirty="0"/>
              <a:t>Search &amp; Rescue personnel to consider looking in and around nearby bodies of water when searching for a missing child with ASD, under the age of </a:t>
            </a:r>
            <a:r>
              <a:rPr lang="en-US" dirty="0" smtClean="0"/>
              <a:t>14 </a:t>
            </a:r>
          </a:p>
          <a:p>
            <a:pPr lvl="1"/>
            <a:r>
              <a:rPr lang="en-US" dirty="0" smtClean="0"/>
              <a:t>Step </a:t>
            </a:r>
            <a:r>
              <a:rPr lang="en-US" dirty="0"/>
              <a:t>back and consider what </a:t>
            </a:r>
            <a:r>
              <a:rPr lang="en-US" dirty="0" smtClean="0"/>
              <a:t>behavior is necessitating EMS response </a:t>
            </a:r>
          </a:p>
          <a:p>
            <a:pPr lvl="1"/>
            <a:r>
              <a:rPr lang="en-US" dirty="0" smtClean="0"/>
              <a:t>Identify </a:t>
            </a:r>
            <a:r>
              <a:rPr lang="en-US" dirty="0"/>
              <a:t>resources </a:t>
            </a:r>
            <a:r>
              <a:rPr lang="en-US" dirty="0" smtClean="0"/>
              <a:t>that can be used </a:t>
            </a:r>
            <a:r>
              <a:rPr lang="en-US" dirty="0"/>
              <a:t>to stabilize the </a:t>
            </a:r>
            <a:r>
              <a:rPr lang="en-US" dirty="0" smtClean="0"/>
              <a:t>person/situation</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213767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a:t>
            </a:r>
            <a:r>
              <a:rPr lang="en-US" sz="3600" dirty="0" smtClean="0"/>
              <a:t>4: People with Service Animals</a:t>
            </a:r>
            <a:endParaRPr lang="en-US" sz="3600" dirty="0"/>
          </a:p>
        </p:txBody>
      </p:sp>
      <p:sp>
        <p:nvSpPr>
          <p:cNvPr id="3" name="Content Placeholder 2"/>
          <p:cNvSpPr>
            <a:spLocks noGrp="1"/>
          </p:cNvSpPr>
          <p:nvPr>
            <p:ph idx="1"/>
          </p:nvPr>
        </p:nvSpPr>
        <p:spPr>
          <a:xfrm>
            <a:off x="126380" y="1143000"/>
            <a:ext cx="8763000" cy="4539127"/>
          </a:xfrm>
        </p:spPr>
        <p:txBody>
          <a:bodyPr>
            <a:normAutofit/>
          </a:bodyPr>
          <a:lstStyle/>
          <a:p>
            <a:r>
              <a:rPr lang="en-US" sz="3200" dirty="0" smtClean="0"/>
              <a:t>Definitions </a:t>
            </a:r>
            <a:r>
              <a:rPr lang="en-US" sz="3200" dirty="0"/>
              <a:t>of </a:t>
            </a:r>
            <a:r>
              <a:rPr lang="en-US" sz="3200" dirty="0" smtClean="0"/>
              <a:t>Dog Guide &amp; Service Animal</a:t>
            </a:r>
          </a:p>
          <a:p>
            <a:pPr lvl="1"/>
            <a:r>
              <a:rPr lang="en-US" dirty="0" smtClean="0"/>
              <a:t>To include miniature horses</a:t>
            </a:r>
          </a:p>
          <a:p>
            <a:pPr marL="0" indent="0">
              <a:buNone/>
            </a:pPr>
            <a:endParaRPr lang="en-US" sz="3200" dirty="0" smtClean="0"/>
          </a:p>
          <a:p>
            <a:pPr marL="0" indent="0">
              <a:buNone/>
            </a:pPr>
            <a:endParaRPr lang="en-US" sz="3200" dirty="0" smtClean="0"/>
          </a:p>
          <a:p>
            <a:pPr lvl="1"/>
            <a:endParaRPr lang="en-US" dirty="0" smtClean="0"/>
          </a:p>
        </p:txBody>
      </p:sp>
      <p:pic>
        <p:nvPicPr>
          <p:cNvPr id="9" name="Picture 8"/>
          <p:cNvPicPr>
            <a:picLocks noChangeAspect="1"/>
          </p:cNvPicPr>
          <p:nvPr/>
        </p:nvPicPr>
        <p:blipFill>
          <a:blip r:embed="rId3"/>
          <a:stretch>
            <a:fillRect/>
          </a:stretch>
        </p:blipFill>
        <p:spPr>
          <a:xfrm>
            <a:off x="533400" y="2204178"/>
            <a:ext cx="4038592" cy="4630174"/>
          </a:xfrm>
          <a:prstGeom prst="rect">
            <a:avLst/>
          </a:prstGeom>
        </p:spPr>
      </p:pic>
      <p:pic>
        <p:nvPicPr>
          <p:cNvPr id="6" name="Picture 5"/>
          <p:cNvPicPr>
            <a:picLocks noChangeAspect="1"/>
          </p:cNvPicPr>
          <p:nvPr/>
        </p:nvPicPr>
        <p:blipFill>
          <a:blip r:embed="rId4"/>
          <a:stretch>
            <a:fillRect/>
          </a:stretch>
        </p:blipFill>
        <p:spPr>
          <a:xfrm>
            <a:off x="5117355" y="4549256"/>
            <a:ext cx="3874245" cy="2265742"/>
          </a:xfrm>
          <a:prstGeom prst="rect">
            <a:avLst/>
          </a:prstGeom>
        </p:spPr>
      </p:pic>
      <p:pic>
        <p:nvPicPr>
          <p:cNvPr id="7" name="Picture 6"/>
          <p:cNvPicPr>
            <a:picLocks noChangeAspect="1"/>
          </p:cNvPicPr>
          <p:nvPr/>
        </p:nvPicPr>
        <p:blipFill>
          <a:blip r:embed="rId5"/>
          <a:stretch>
            <a:fillRect/>
          </a:stretch>
        </p:blipFill>
        <p:spPr>
          <a:xfrm>
            <a:off x="5334000" y="1851181"/>
            <a:ext cx="3321018" cy="2560116"/>
          </a:xfrm>
          <a:prstGeom prst="rect">
            <a:avLst/>
          </a:prstGeom>
          <a:effectLst>
            <a:softEdge rad="12700"/>
          </a:effectLst>
        </p:spPr>
      </p:pic>
      <p:sp>
        <p:nvSpPr>
          <p:cNvPr id="5" name="TextBox 4"/>
          <p:cNvSpPr txBox="1"/>
          <p:nvPr/>
        </p:nvSpPr>
        <p:spPr>
          <a:xfrm>
            <a:off x="7299309" y="6594199"/>
            <a:ext cx="1828800" cy="251476"/>
          </a:xfrm>
          <a:prstGeom prst="rect">
            <a:avLst/>
          </a:prstGeom>
          <a:noFill/>
        </p:spPr>
        <p:txBody>
          <a:bodyPr wrap="square" rtlCol="0">
            <a:spAutoFit/>
          </a:bodyPr>
          <a:lstStyle/>
          <a:p>
            <a:r>
              <a:rPr lang="en-US" sz="1000" dirty="0" smtClean="0"/>
              <a:t>Courtesy: Custom Canines.org</a:t>
            </a:r>
            <a:endParaRPr lang="en-US" sz="1000" dirty="0"/>
          </a:p>
        </p:txBody>
      </p:sp>
      <p:sp>
        <p:nvSpPr>
          <p:cNvPr id="10" name="TextBox 9"/>
          <p:cNvSpPr txBox="1"/>
          <p:nvPr/>
        </p:nvSpPr>
        <p:spPr>
          <a:xfrm>
            <a:off x="6943399" y="4159821"/>
            <a:ext cx="1828800" cy="251476"/>
          </a:xfrm>
          <a:prstGeom prst="rect">
            <a:avLst/>
          </a:prstGeom>
          <a:noFill/>
        </p:spPr>
        <p:txBody>
          <a:bodyPr wrap="square" rtlCol="0">
            <a:spAutoFit/>
          </a:bodyPr>
          <a:lstStyle/>
          <a:p>
            <a:r>
              <a:rPr lang="en-US" sz="1000" dirty="0" smtClean="0"/>
              <a:t>Courtesy: Custom Canines.org</a:t>
            </a:r>
            <a:endParaRPr lang="en-US" sz="1000" dirty="0"/>
          </a:p>
        </p:txBody>
      </p:sp>
    </p:spTree>
    <p:extLst>
      <p:ext uri="{BB962C8B-B14F-4D97-AF65-F5344CB8AC3E}">
        <p14:creationId xmlns:p14="http://schemas.microsoft.com/office/powerpoint/2010/main" val="2250659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a:t>
            </a:r>
            <a:r>
              <a:rPr lang="en-US" sz="3600" dirty="0" smtClean="0"/>
              <a:t>4: People with Service Animals</a:t>
            </a:r>
            <a:endParaRPr lang="en-US" sz="3600" dirty="0"/>
          </a:p>
        </p:txBody>
      </p:sp>
      <p:sp>
        <p:nvSpPr>
          <p:cNvPr id="3" name="Content Placeholder 2"/>
          <p:cNvSpPr>
            <a:spLocks noGrp="1"/>
          </p:cNvSpPr>
          <p:nvPr>
            <p:ph idx="1"/>
          </p:nvPr>
        </p:nvSpPr>
        <p:spPr>
          <a:xfrm>
            <a:off x="152400" y="1556874"/>
            <a:ext cx="4724400" cy="1392586"/>
          </a:xfrm>
        </p:spPr>
        <p:txBody>
          <a:bodyPr>
            <a:normAutofit/>
          </a:bodyPr>
          <a:lstStyle/>
          <a:p>
            <a:r>
              <a:rPr lang="en-US" sz="3200" dirty="0" smtClean="0"/>
              <a:t>Examples </a:t>
            </a:r>
            <a:r>
              <a:rPr lang="en-US" sz="3200" dirty="0"/>
              <a:t>of Types of Service </a:t>
            </a:r>
            <a:r>
              <a:rPr lang="en-US" sz="3200" dirty="0" smtClean="0"/>
              <a:t>Animals:</a:t>
            </a:r>
          </a:p>
          <a:p>
            <a:pPr lvl="1"/>
            <a:endParaRPr 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465389887"/>
              </p:ext>
            </p:extLst>
          </p:nvPr>
        </p:nvGraphicFramePr>
        <p:xfrm>
          <a:off x="1028700" y="4267200"/>
          <a:ext cx="7086600" cy="1994831"/>
        </p:xfrm>
        <a:graphic>
          <a:graphicData uri="http://schemas.openxmlformats.org/drawingml/2006/table">
            <a:tbl>
              <a:tblPr firstRow="1" bandRow="1"/>
              <a:tblGrid>
                <a:gridCol w="3543300"/>
                <a:gridCol w="3543300"/>
              </a:tblGrid>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Guide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Hearing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Mobility Assistance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Diabetic Alert Dogs (DAD)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Seizure Alert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Seizure Response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Psychiatric Service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Autism Support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664943">
                <a:tc>
                  <a:txBody>
                    <a:bodyPr/>
                    <a:lstStyle/>
                    <a:p>
                      <a:pPr marL="342900" marR="0" lvl="0" indent="-342900">
                        <a:lnSpc>
                          <a:spcPct val="107000"/>
                        </a:lnSpc>
                        <a:spcBef>
                          <a:spcPts val="0"/>
                        </a:spcBef>
                        <a:spcAft>
                          <a:spcPts val="0"/>
                        </a:spcAft>
                        <a:buFont typeface="Symbol" panose="05050102010706020507" pitchFamily="18" charset="2"/>
                        <a:buChar char=""/>
                      </a:pPr>
                      <a:r>
                        <a:rPr lang="da-DK" sz="1400" dirty="0" smtClean="0">
                          <a:effectLst/>
                          <a:latin typeface="Arial" panose="020B0604020202020204" pitchFamily="34" charset="0"/>
                          <a:ea typeface="Times New Roman" panose="02020603050405020304" pitchFamily="18" charset="0"/>
                          <a:cs typeface="Times New Roman" panose="02020603050405020304" pitchFamily="18" charset="0"/>
                        </a:rPr>
                        <a:t>Fetal Alcohol Spectrum Disorder (FASD) Service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Allergy Detection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pic>
        <p:nvPicPr>
          <p:cNvPr id="4" name="Picture 3"/>
          <p:cNvPicPr>
            <a:picLocks noChangeAspect="1"/>
          </p:cNvPicPr>
          <p:nvPr/>
        </p:nvPicPr>
        <p:blipFill>
          <a:blip r:embed="rId3"/>
          <a:stretch>
            <a:fillRect/>
          </a:stretch>
        </p:blipFill>
        <p:spPr>
          <a:xfrm>
            <a:off x="5257800" y="1036636"/>
            <a:ext cx="2667000" cy="2948080"/>
          </a:xfrm>
          <a:prstGeom prst="rect">
            <a:avLst/>
          </a:prstGeom>
        </p:spPr>
      </p:pic>
      <p:pic>
        <p:nvPicPr>
          <p:cNvPr id="5" name="Picture 4"/>
          <p:cNvPicPr>
            <a:picLocks noChangeAspect="1"/>
          </p:cNvPicPr>
          <p:nvPr/>
        </p:nvPicPr>
        <p:blipFill>
          <a:blip r:embed="rId4"/>
          <a:stretch>
            <a:fillRect/>
          </a:stretch>
        </p:blipFill>
        <p:spPr>
          <a:xfrm>
            <a:off x="5257800" y="3741877"/>
            <a:ext cx="1871634" cy="256054"/>
          </a:xfrm>
          <a:prstGeom prst="rect">
            <a:avLst/>
          </a:prstGeom>
        </p:spPr>
      </p:pic>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928747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4: People with Service Animals</a:t>
            </a:r>
          </a:p>
        </p:txBody>
      </p:sp>
      <p:sp>
        <p:nvSpPr>
          <p:cNvPr id="3" name="Content Placeholder 2"/>
          <p:cNvSpPr>
            <a:spLocks noGrp="1"/>
          </p:cNvSpPr>
          <p:nvPr>
            <p:ph idx="1"/>
          </p:nvPr>
        </p:nvSpPr>
        <p:spPr>
          <a:xfrm>
            <a:off x="152400" y="1143000"/>
            <a:ext cx="8572500" cy="5181600"/>
          </a:xfrm>
        </p:spPr>
        <p:txBody>
          <a:bodyPr>
            <a:normAutofit/>
          </a:bodyPr>
          <a:lstStyle/>
          <a:p>
            <a:r>
              <a:rPr lang="en-US" dirty="0" smtClean="0"/>
              <a:t>Essential Tips / Etiquette</a:t>
            </a:r>
          </a:p>
          <a:p>
            <a:pPr lvl="1"/>
            <a:r>
              <a:rPr lang="en-US" dirty="0" smtClean="0"/>
              <a:t>Recognize </a:t>
            </a:r>
            <a:r>
              <a:rPr lang="en-US" dirty="0"/>
              <a:t>the service animal as medical </a:t>
            </a:r>
            <a:r>
              <a:rPr lang="en-US" dirty="0" smtClean="0"/>
              <a:t>equipment that should accompany the person </a:t>
            </a:r>
            <a:endParaRPr lang="en-US" dirty="0"/>
          </a:p>
          <a:p>
            <a:pPr lvl="1"/>
            <a:r>
              <a:rPr lang="en-US" dirty="0" smtClean="0"/>
              <a:t>When </a:t>
            </a:r>
            <a:r>
              <a:rPr lang="en-US" dirty="0"/>
              <a:t>it is not obvious what service an animal provides</a:t>
            </a:r>
            <a:r>
              <a:rPr lang="en-US" sz="3300" dirty="0"/>
              <a:t>, </a:t>
            </a:r>
            <a:r>
              <a:rPr lang="en-US" dirty="0" smtClean="0"/>
              <a:t>staff </a:t>
            </a:r>
            <a:r>
              <a:rPr lang="en-US" dirty="0"/>
              <a:t>members may ask two </a:t>
            </a:r>
            <a:r>
              <a:rPr lang="en-US" dirty="0" smtClean="0"/>
              <a:t>questions</a:t>
            </a:r>
          </a:p>
          <a:p>
            <a:pPr marL="457200" lvl="1" indent="0">
              <a:spcBef>
                <a:spcPts val="0"/>
              </a:spcBef>
              <a:buNone/>
            </a:pPr>
            <a:endParaRPr lang="en-US" dirty="0" smtClean="0"/>
          </a:p>
          <a:p>
            <a:pPr lvl="1">
              <a:spcBef>
                <a:spcPts val="0"/>
              </a:spcBef>
            </a:pPr>
            <a:r>
              <a:rPr lang="en-US" dirty="0" smtClean="0"/>
              <a:t>Service </a:t>
            </a:r>
            <a:r>
              <a:rPr lang="en-US" dirty="0"/>
              <a:t>animals must </a:t>
            </a:r>
            <a:endParaRPr lang="en-US" dirty="0" smtClean="0"/>
          </a:p>
          <a:p>
            <a:pPr marL="457200" lvl="1" indent="0">
              <a:spcBef>
                <a:spcPts val="0"/>
              </a:spcBef>
              <a:buNone/>
            </a:pPr>
            <a:r>
              <a:rPr lang="en-US" dirty="0"/>
              <a:t> </a:t>
            </a:r>
            <a:r>
              <a:rPr lang="en-US" dirty="0" smtClean="0"/>
              <a:t>  be </a:t>
            </a:r>
            <a:r>
              <a:rPr lang="en-US" dirty="0"/>
              <a:t>harnessed, leashed, </a:t>
            </a:r>
            <a:endParaRPr lang="en-US" dirty="0" smtClean="0"/>
          </a:p>
          <a:p>
            <a:pPr marL="457200" lvl="1" indent="0">
              <a:spcBef>
                <a:spcPts val="0"/>
              </a:spcBef>
              <a:buNone/>
            </a:pPr>
            <a:r>
              <a:rPr lang="en-US" dirty="0"/>
              <a:t> </a:t>
            </a:r>
            <a:r>
              <a:rPr lang="en-US" dirty="0" smtClean="0"/>
              <a:t>  or tethered, unless controlled </a:t>
            </a:r>
          </a:p>
          <a:p>
            <a:pPr marL="457200" lvl="1" indent="0">
              <a:spcBef>
                <a:spcPts val="0"/>
              </a:spcBef>
              <a:buNone/>
            </a:pPr>
            <a:r>
              <a:rPr lang="en-US" dirty="0"/>
              <a:t> </a:t>
            </a:r>
            <a:r>
              <a:rPr lang="en-US" dirty="0" smtClean="0"/>
              <a:t>  by voice or signal commands</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a:stretch>
            <a:fillRect/>
          </a:stretch>
        </p:blipFill>
        <p:spPr>
          <a:xfrm>
            <a:off x="5334000" y="3859213"/>
            <a:ext cx="3495817" cy="2046287"/>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939059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Program Goals</a:t>
            </a:r>
            <a:endParaRPr lang="en-US" dirty="0"/>
          </a:p>
        </p:txBody>
      </p:sp>
      <p:sp>
        <p:nvSpPr>
          <p:cNvPr id="3" name="Content Placeholder 2"/>
          <p:cNvSpPr>
            <a:spLocks noGrp="1"/>
          </p:cNvSpPr>
          <p:nvPr>
            <p:ph idx="1"/>
          </p:nvPr>
        </p:nvSpPr>
        <p:spPr>
          <a:xfrm>
            <a:off x="457200" y="1407128"/>
            <a:ext cx="8229600" cy="5105400"/>
          </a:xfrm>
        </p:spPr>
        <p:txBody>
          <a:bodyPr>
            <a:normAutofit lnSpcReduction="10000"/>
          </a:bodyPr>
          <a:lstStyle/>
          <a:p>
            <a:r>
              <a:rPr lang="en-US" dirty="0" smtClean="0"/>
              <a:t>Affective Goals</a:t>
            </a:r>
          </a:p>
          <a:p>
            <a:pPr lvl="1"/>
            <a:r>
              <a:rPr lang="en-US" dirty="0"/>
              <a:t>Be aware of the importance of understanding and using people first </a:t>
            </a:r>
            <a:r>
              <a:rPr lang="en-US" dirty="0" smtClean="0"/>
              <a:t>language.</a:t>
            </a:r>
          </a:p>
          <a:p>
            <a:pPr lvl="1"/>
            <a:r>
              <a:rPr lang="en-US" dirty="0"/>
              <a:t>Be aware of the effects related to health, safety, and independence.</a:t>
            </a:r>
          </a:p>
          <a:p>
            <a:pPr lvl="1"/>
            <a:r>
              <a:rPr lang="en-US" dirty="0" smtClean="0"/>
              <a:t>Understand </a:t>
            </a:r>
            <a:r>
              <a:rPr lang="en-US" dirty="0"/>
              <a:t>the importance of allowing people to maintain health, safety, and </a:t>
            </a:r>
            <a:r>
              <a:rPr lang="en-US" dirty="0" smtClean="0"/>
              <a:t>independence.</a:t>
            </a:r>
          </a:p>
          <a:p>
            <a:pPr lvl="1"/>
            <a:r>
              <a:rPr lang="en-US" dirty="0" smtClean="0"/>
              <a:t>Exemplify </a:t>
            </a:r>
            <a:r>
              <a:rPr lang="en-US" dirty="0"/>
              <a:t>a commitment to excellence as an EMS professional in regard to the care of people with disabilities and others with access and functional needs. </a:t>
            </a:r>
            <a:endParaRPr lang="en-US" dirty="0" smtClean="0"/>
          </a:p>
          <a:p>
            <a:pPr lvl="2"/>
            <a:endParaRPr lang="en-US" dirty="0"/>
          </a:p>
          <a:p>
            <a:pPr lvl="1"/>
            <a:endParaRPr lang="en-US" sz="2600" dirty="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8289460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4: People with Service Animals</a:t>
            </a:r>
          </a:p>
        </p:txBody>
      </p:sp>
      <p:sp>
        <p:nvSpPr>
          <p:cNvPr id="3" name="Content Placeholder 2"/>
          <p:cNvSpPr>
            <a:spLocks noGrp="1"/>
          </p:cNvSpPr>
          <p:nvPr>
            <p:ph idx="1"/>
          </p:nvPr>
        </p:nvSpPr>
        <p:spPr>
          <a:xfrm>
            <a:off x="179078" y="914400"/>
            <a:ext cx="4765288" cy="5680077"/>
          </a:xfrm>
        </p:spPr>
        <p:txBody>
          <a:bodyPr>
            <a:normAutofit/>
          </a:bodyPr>
          <a:lstStyle/>
          <a:p>
            <a:r>
              <a:rPr lang="en-US" dirty="0" smtClean="0"/>
              <a:t>Suggested </a:t>
            </a:r>
            <a:r>
              <a:rPr lang="en-US" dirty="0"/>
              <a:t>C</a:t>
            </a:r>
            <a:r>
              <a:rPr lang="en-US" dirty="0" smtClean="0"/>
              <a:t>ommunication     	Techniques</a:t>
            </a:r>
          </a:p>
          <a:p>
            <a:pPr lvl="1"/>
            <a:r>
              <a:rPr lang="en-US" dirty="0" smtClean="0"/>
              <a:t>Talk </a:t>
            </a:r>
            <a:r>
              <a:rPr lang="en-US" dirty="0"/>
              <a:t>to the handler normally and leave the animal alone</a:t>
            </a:r>
            <a:endParaRPr lang="en-US" dirty="0" smtClean="0"/>
          </a:p>
          <a:p>
            <a:pPr lvl="1"/>
            <a:r>
              <a:rPr lang="en-US" dirty="0" smtClean="0"/>
              <a:t>Avoid </a:t>
            </a:r>
            <a:r>
              <a:rPr lang="en-US" dirty="0"/>
              <a:t>saying insensitive things </a:t>
            </a:r>
            <a:endParaRPr lang="en-US" dirty="0" smtClean="0"/>
          </a:p>
          <a:p>
            <a:pPr lvl="1"/>
            <a:r>
              <a:rPr lang="en-US" dirty="0" smtClean="0"/>
              <a:t>It </a:t>
            </a:r>
            <a:r>
              <a:rPr lang="en-US" dirty="0"/>
              <a:t>is impolite, and in some cases illegal, to ask a person with a service animal what his or her disability is</a:t>
            </a:r>
            <a:endParaRPr lang="en-US" dirty="0" smtClean="0"/>
          </a:p>
          <a:p>
            <a:pPr marL="457200" lvl="1" indent="0">
              <a:buNone/>
            </a:pPr>
            <a:endParaRPr lang="en-US" dirty="0" smtClean="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a:stretch>
            <a:fillRect/>
          </a:stretch>
        </p:blipFill>
        <p:spPr>
          <a:xfrm>
            <a:off x="5181600" y="1676400"/>
            <a:ext cx="3429000" cy="3942116"/>
          </a:xfrm>
          <a:prstGeom prst="rect">
            <a:avLst/>
          </a:prstGeom>
        </p:spPr>
      </p:pic>
      <p:sp>
        <p:nvSpPr>
          <p:cNvPr id="6" name="TextBox 5"/>
          <p:cNvSpPr txBox="1"/>
          <p:nvPr/>
        </p:nvSpPr>
        <p:spPr>
          <a:xfrm>
            <a:off x="5943600" y="5618516"/>
            <a:ext cx="1947417" cy="246221"/>
          </a:xfrm>
          <a:prstGeom prst="rect">
            <a:avLst/>
          </a:prstGeom>
          <a:noFill/>
        </p:spPr>
        <p:txBody>
          <a:bodyPr wrap="square" rtlCol="0">
            <a:spAutoFit/>
          </a:bodyPr>
          <a:lstStyle/>
          <a:p>
            <a:r>
              <a:rPr lang="en-US" sz="1000" dirty="0" smtClean="0"/>
              <a:t>Courtesy-</a:t>
            </a:r>
            <a:r>
              <a:rPr lang="en-US" sz="1000" dirty="0" err="1" smtClean="0"/>
              <a:t>DanDee</a:t>
            </a:r>
            <a:r>
              <a:rPr lang="en-US" sz="1000" dirty="0" smtClean="0"/>
              <a:t> Shots- ‘Scout’</a:t>
            </a:r>
            <a:endParaRPr lang="en-US" sz="1000" dirty="0"/>
          </a:p>
        </p:txBody>
      </p:sp>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955211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4: People with Service Animals</a:t>
            </a:r>
          </a:p>
        </p:txBody>
      </p:sp>
      <p:sp>
        <p:nvSpPr>
          <p:cNvPr id="3" name="Content Placeholder 2"/>
          <p:cNvSpPr>
            <a:spLocks noGrp="1"/>
          </p:cNvSpPr>
          <p:nvPr>
            <p:ph idx="1"/>
          </p:nvPr>
        </p:nvSpPr>
        <p:spPr>
          <a:xfrm>
            <a:off x="342900" y="1447800"/>
            <a:ext cx="8458200" cy="4724400"/>
          </a:xfrm>
        </p:spPr>
        <p:txBody>
          <a:bodyPr>
            <a:normAutofit/>
          </a:bodyPr>
          <a:lstStyle/>
          <a:p>
            <a:r>
              <a:rPr lang="en-US" dirty="0" smtClean="0"/>
              <a:t>Providing Assistance and Removing Barriers</a:t>
            </a:r>
          </a:p>
          <a:p>
            <a:pPr lvl="1"/>
            <a:r>
              <a:rPr lang="en-US" dirty="0" smtClean="0"/>
              <a:t>Know </a:t>
            </a:r>
            <a:r>
              <a:rPr lang="en-US" dirty="0"/>
              <a:t>the federal law protecting service </a:t>
            </a:r>
            <a:r>
              <a:rPr lang="en-US" dirty="0" smtClean="0"/>
              <a:t>animals </a:t>
            </a:r>
          </a:p>
          <a:p>
            <a:pPr lvl="1"/>
            <a:r>
              <a:rPr lang="en-US" dirty="0" smtClean="0"/>
              <a:t>Service animals </a:t>
            </a:r>
            <a:r>
              <a:rPr lang="en-US" dirty="0"/>
              <a:t>are allowed anywhere that the public is </a:t>
            </a:r>
            <a:r>
              <a:rPr lang="en-US" dirty="0" smtClean="0"/>
              <a:t>allowed</a:t>
            </a:r>
          </a:p>
          <a:p>
            <a:pPr lvl="1"/>
            <a:r>
              <a:rPr lang="en-US" dirty="0" smtClean="0"/>
              <a:t>Public </a:t>
            </a:r>
            <a:r>
              <a:rPr lang="en-US" dirty="0"/>
              <a:t>transportation </a:t>
            </a:r>
            <a:r>
              <a:rPr lang="en-US" dirty="0" smtClean="0"/>
              <a:t>systems must </a:t>
            </a:r>
            <a:r>
              <a:rPr lang="en-US" dirty="0"/>
              <a:t>allow service animals to travel with their </a:t>
            </a:r>
            <a:r>
              <a:rPr lang="en-US" dirty="0" smtClean="0"/>
              <a:t>handlers, this </a:t>
            </a:r>
            <a:r>
              <a:rPr lang="en-US" dirty="0"/>
              <a:t>includes ambulances</a:t>
            </a:r>
            <a:endParaRPr lang="en-US" dirty="0" smtClean="0"/>
          </a:p>
          <a:p>
            <a:pPr marL="457200" lvl="1"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4343400"/>
            <a:ext cx="2819400" cy="2114550"/>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708524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smtClean="0"/>
              <a:t>Summary</a:t>
            </a:r>
            <a:endParaRPr lang="en-US" sz="3600" dirty="0"/>
          </a:p>
        </p:txBody>
      </p:sp>
      <p:sp>
        <p:nvSpPr>
          <p:cNvPr id="3" name="Content Placeholder 2"/>
          <p:cNvSpPr>
            <a:spLocks noGrp="1"/>
          </p:cNvSpPr>
          <p:nvPr>
            <p:ph idx="1"/>
          </p:nvPr>
        </p:nvSpPr>
        <p:spPr>
          <a:xfrm>
            <a:off x="342900" y="1036636"/>
            <a:ext cx="8458200" cy="4724400"/>
          </a:xfrm>
        </p:spPr>
        <p:txBody>
          <a:bodyPr>
            <a:normAutofit/>
          </a:bodyPr>
          <a:lstStyle/>
          <a:p>
            <a:r>
              <a:rPr lang="en-US" dirty="0"/>
              <a:t>General Overall Tips / Etiquette </a:t>
            </a:r>
            <a:endParaRPr lang="en-US" dirty="0" smtClean="0"/>
          </a:p>
          <a:p>
            <a:pPr lvl="1"/>
            <a:r>
              <a:rPr lang="en-US" dirty="0" smtClean="0"/>
              <a:t>Put </a:t>
            </a:r>
            <a:r>
              <a:rPr lang="en-US" dirty="0"/>
              <a:t>the person first and his or her disability </a:t>
            </a:r>
            <a:r>
              <a:rPr lang="en-US" dirty="0" smtClean="0"/>
              <a:t>second</a:t>
            </a:r>
          </a:p>
          <a:p>
            <a:pPr lvl="1"/>
            <a:r>
              <a:rPr lang="en-US" dirty="0" smtClean="0"/>
              <a:t>Do </a:t>
            </a:r>
            <a:r>
              <a:rPr lang="en-US" dirty="0"/>
              <a:t>not make assumptions about needs, abilities, or </a:t>
            </a:r>
            <a:r>
              <a:rPr lang="en-US" dirty="0" smtClean="0"/>
              <a:t>limitations</a:t>
            </a:r>
          </a:p>
          <a:p>
            <a:pPr lvl="1"/>
            <a:r>
              <a:rPr lang="en-US" dirty="0" smtClean="0"/>
              <a:t>If </a:t>
            </a:r>
            <a:r>
              <a:rPr lang="en-US" dirty="0"/>
              <a:t>the person needs help, he or she likely will instruct you on how best to give </a:t>
            </a:r>
            <a:r>
              <a:rPr lang="en-US" dirty="0" smtClean="0"/>
              <a:t>assistance</a:t>
            </a:r>
            <a:endParaRPr lang="en-US" dirty="0"/>
          </a:p>
          <a:p>
            <a:pPr lvl="1"/>
            <a:r>
              <a:rPr lang="en-US" dirty="0" smtClean="0"/>
              <a:t>Be </a:t>
            </a:r>
            <a:r>
              <a:rPr lang="en-US" dirty="0"/>
              <a:t>sensitive about physical </a:t>
            </a:r>
            <a:r>
              <a:rPr lang="en-US" dirty="0" smtClean="0"/>
              <a:t>contact</a:t>
            </a:r>
          </a:p>
          <a:p>
            <a:pPr lvl="1"/>
            <a:r>
              <a:rPr lang="en-US" dirty="0" smtClean="0"/>
              <a:t>Always </a:t>
            </a:r>
            <a:r>
              <a:rPr lang="en-US" dirty="0"/>
              <a:t>speak to people with a disability directly </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4059907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smtClean="0"/>
              <a:t>Summary</a:t>
            </a:r>
            <a:endParaRPr lang="en-US" sz="3600" dirty="0"/>
          </a:p>
        </p:txBody>
      </p:sp>
      <p:sp>
        <p:nvSpPr>
          <p:cNvPr id="3" name="Content Placeholder 2"/>
          <p:cNvSpPr>
            <a:spLocks noGrp="1"/>
          </p:cNvSpPr>
          <p:nvPr>
            <p:ph idx="1"/>
          </p:nvPr>
        </p:nvSpPr>
        <p:spPr>
          <a:xfrm>
            <a:off x="342900" y="1036636"/>
            <a:ext cx="8458200" cy="4724400"/>
          </a:xfrm>
        </p:spPr>
        <p:txBody>
          <a:bodyPr>
            <a:normAutofit/>
          </a:bodyPr>
          <a:lstStyle/>
          <a:p>
            <a:r>
              <a:rPr lang="en-US" dirty="0"/>
              <a:t>General </a:t>
            </a:r>
            <a:r>
              <a:rPr lang="en-US" dirty="0" smtClean="0"/>
              <a:t>Overall Communication</a:t>
            </a:r>
          </a:p>
          <a:p>
            <a:pPr lvl="1"/>
            <a:r>
              <a:rPr lang="en-US" dirty="0" smtClean="0"/>
              <a:t>Put </a:t>
            </a:r>
            <a:r>
              <a:rPr lang="en-US" dirty="0"/>
              <a:t>the person first and his or her disability </a:t>
            </a:r>
            <a:r>
              <a:rPr lang="en-US" dirty="0" smtClean="0"/>
              <a:t>second</a:t>
            </a:r>
          </a:p>
          <a:p>
            <a:pPr lvl="1"/>
            <a:r>
              <a:rPr lang="en-US" dirty="0" smtClean="0"/>
              <a:t>Do </a:t>
            </a:r>
            <a:r>
              <a:rPr lang="en-US" dirty="0"/>
              <a:t>not make assumptions about needs, abilities, or </a:t>
            </a:r>
            <a:r>
              <a:rPr lang="en-US" dirty="0" smtClean="0"/>
              <a:t>limitations</a:t>
            </a:r>
          </a:p>
          <a:p>
            <a:pPr lvl="1"/>
            <a:r>
              <a:rPr lang="en-US" dirty="0" smtClean="0"/>
              <a:t>If </a:t>
            </a:r>
            <a:r>
              <a:rPr lang="en-US" dirty="0"/>
              <a:t>the person needs help, he or she likely will instruct you on how best to give </a:t>
            </a:r>
            <a:r>
              <a:rPr lang="en-US" dirty="0" smtClean="0"/>
              <a:t>assistance</a:t>
            </a:r>
            <a:endParaRPr lang="en-US" dirty="0"/>
          </a:p>
          <a:p>
            <a:pPr lvl="1"/>
            <a:r>
              <a:rPr lang="en-US" dirty="0" smtClean="0"/>
              <a:t>Be </a:t>
            </a:r>
            <a:r>
              <a:rPr lang="en-US" dirty="0"/>
              <a:t>sensitive about physical </a:t>
            </a:r>
            <a:r>
              <a:rPr lang="en-US" dirty="0" smtClean="0"/>
              <a:t>contact</a:t>
            </a:r>
          </a:p>
          <a:p>
            <a:pPr lvl="1"/>
            <a:r>
              <a:rPr lang="en-US" dirty="0" smtClean="0"/>
              <a:t>Always </a:t>
            </a:r>
            <a:r>
              <a:rPr lang="en-US" dirty="0"/>
              <a:t>speak to people with a disability directly </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999796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smtClean="0"/>
              <a:t>Ability Checklist</a:t>
            </a: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r>
              <a:rPr lang="en-US" dirty="0" smtClean="0"/>
              <a:t>General </a:t>
            </a:r>
            <a:r>
              <a:rPr lang="en-US" dirty="0"/>
              <a:t>- Immediate Actions Items:</a:t>
            </a:r>
          </a:p>
          <a:p>
            <a:pPr lvl="1"/>
            <a:r>
              <a:rPr lang="en-US" dirty="0" smtClean="0"/>
              <a:t>Safety </a:t>
            </a:r>
            <a:r>
              <a:rPr lang="en-US" dirty="0"/>
              <a:t>of EMS personnel and bystanders</a:t>
            </a:r>
          </a:p>
          <a:p>
            <a:pPr lvl="1"/>
            <a:r>
              <a:rPr lang="en-US" dirty="0" smtClean="0"/>
              <a:t>Respect </a:t>
            </a:r>
            <a:r>
              <a:rPr lang="en-US" dirty="0"/>
              <a:t>personal space</a:t>
            </a:r>
          </a:p>
          <a:p>
            <a:pPr lvl="1"/>
            <a:r>
              <a:rPr lang="en-US" dirty="0" smtClean="0"/>
              <a:t>Use </a:t>
            </a:r>
            <a:r>
              <a:rPr lang="en-US" dirty="0"/>
              <a:t>calm tone</a:t>
            </a:r>
          </a:p>
          <a:p>
            <a:pPr lvl="1"/>
            <a:r>
              <a:rPr lang="en-US" dirty="0" smtClean="0"/>
              <a:t>Include </a:t>
            </a:r>
            <a:r>
              <a:rPr lang="en-US" dirty="0"/>
              <a:t>the patient in planning and decision </a:t>
            </a:r>
            <a:r>
              <a:rPr lang="en-US" dirty="0" smtClean="0"/>
              <a:t>        making</a:t>
            </a:r>
            <a:endParaRPr lang="en-US" dirty="0"/>
          </a:p>
          <a:p>
            <a:pPr lvl="1"/>
            <a:r>
              <a:rPr lang="en-US" dirty="0" smtClean="0"/>
              <a:t>Assess </a:t>
            </a:r>
            <a:r>
              <a:rPr lang="en-US" dirty="0"/>
              <a:t>and treat immediate life threats</a:t>
            </a:r>
          </a:p>
          <a:p>
            <a:pPr lvl="1"/>
            <a:r>
              <a:rPr lang="en-US" dirty="0" smtClean="0"/>
              <a:t>What </a:t>
            </a:r>
            <a:r>
              <a:rPr lang="en-US" dirty="0"/>
              <a:t>physical barriers need to be removed</a:t>
            </a:r>
          </a:p>
          <a:p>
            <a:pPr lvl="1"/>
            <a:r>
              <a:rPr lang="en-US" dirty="0" smtClean="0"/>
              <a:t>Consider </a:t>
            </a:r>
            <a:r>
              <a:rPr lang="en-US" dirty="0"/>
              <a:t>the need for outside resources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251752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Mobility </a:t>
            </a:r>
            <a:r>
              <a:rPr lang="en-US" sz="3200" dirty="0"/>
              <a:t>/ Physical Impairments</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lnSpcReduction="10000"/>
          </a:bodyPr>
          <a:lstStyle/>
          <a:p>
            <a:pPr marL="0" lvl="0" indent="0">
              <a:buNone/>
            </a:pPr>
            <a:r>
              <a:rPr lang="en-US" dirty="0" smtClean="0"/>
              <a:t>• Key Considerations</a:t>
            </a:r>
            <a:endParaRPr lang="en-US" dirty="0"/>
          </a:p>
          <a:p>
            <a:pPr lvl="1"/>
            <a:r>
              <a:rPr lang="en-US" dirty="0" smtClean="0"/>
              <a:t>Transport </a:t>
            </a:r>
            <a:r>
              <a:rPr lang="en-US" dirty="0"/>
              <a:t>assistive devices used by patient should accompany the patient when </a:t>
            </a:r>
            <a:r>
              <a:rPr lang="en-US" dirty="0" smtClean="0"/>
              <a:t>possible</a:t>
            </a:r>
            <a:endParaRPr lang="en-US" dirty="0"/>
          </a:p>
          <a:p>
            <a:pPr lvl="1"/>
            <a:r>
              <a:rPr lang="en-US" dirty="0" smtClean="0"/>
              <a:t>Arrange </a:t>
            </a:r>
            <a:r>
              <a:rPr lang="en-US" dirty="0"/>
              <a:t>for alternative transport for the device or find a method of securing the device if it is not possible to transport the </a:t>
            </a:r>
            <a:r>
              <a:rPr lang="en-US" dirty="0" smtClean="0"/>
              <a:t>device</a:t>
            </a:r>
            <a:endParaRPr lang="en-US" dirty="0"/>
          </a:p>
          <a:p>
            <a:pPr lvl="1"/>
            <a:r>
              <a:rPr lang="en-US" dirty="0" smtClean="0"/>
              <a:t>Consider </a:t>
            </a:r>
            <a:r>
              <a:rPr lang="en-US" dirty="0"/>
              <a:t>using the same method patient was transported in </a:t>
            </a:r>
            <a:r>
              <a:rPr lang="en-US" dirty="0" smtClean="0"/>
              <a:t>past</a:t>
            </a:r>
            <a:endParaRPr lang="en-US" dirty="0"/>
          </a:p>
          <a:p>
            <a:pPr lvl="1"/>
            <a:r>
              <a:rPr lang="en-US" dirty="0" smtClean="0"/>
              <a:t>Request </a:t>
            </a:r>
            <a:r>
              <a:rPr lang="en-US" dirty="0"/>
              <a:t>other resources if special considerations in handling and transport are </a:t>
            </a:r>
            <a:r>
              <a:rPr lang="en-US" dirty="0" smtClean="0"/>
              <a:t>needed</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1629363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Sensory Impairment - Vision</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Determine </a:t>
            </a:r>
            <a:r>
              <a:rPr lang="en-US" dirty="0"/>
              <a:t>the degree of vision </a:t>
            </a:r>
            <a:r>
              <a:rPr lang="en-US" dirty="0" smtClean="0"/>
              <a:t>deficit</a:t>
            </a:r>
            <a:r>
              <a:rPr lang="en-US" dirty="0"/>
              <a:t> </a:t>
            </a:r>
            <a:endParaRPr lang="en-US" dirty="0" smtClean="0"/>
          </a:p>
          <a:p>
            <a:pPr lvl="1"/>
            <a:r>
              <a:rPr lang="en-US" dirty="0" smtClean="0"/>
              <a:t>Speak </a:t>
            </a:r>
            <a:r>
              <a:rPr lang="en-US" dirty="0"/>
              <a:t>directly to the patient; do not shout or use non-specifics e.g. “Watch </a:t>
            </a:r>
            <a:r>
              <a:rPr lang="en-US" dirty="0" smtClean="0"/>
              <a:t>out”</a:t>
            </a:r>
          </a:p>
          <a:p>
            <a:pPr lvl="1"/>
            <a:r>
              <a:rPr lang="en-US" dirty="0" smtClean="0"/>
              <a:t>Determine if assist devices or service animals are used</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111330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Sensory Impairment - Hearing</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Determine </a:t>
            </a:r>
            <a:r>
              <a:rPr lang="en-US" dirty="0"/>
              <a:t>the degree of hearing </a:t>
            </a:r>
            <a:r>
              <a:rPr lang="en-US" dirty="0" smtClean="0"/>
              <a:t>deficit</a:t>
            </a:r>
            <a:endParaRPr lang="en-US" dirty="0"/>
          </a:p>
          <a:p>
            <a:pPr lvl="1"/>
            <a:r>
              <a:rPr lang="en-US" dirty="0" smtClean="0"/>
              <a:t>Determine </a:t>
            </a:r>
            <a:r>
              <a:rPr lang="en-US" dirty="0"/>
              <a:t>which communication techniques are best to use, such as lip reading, signing, or the use of written </a:t>
            </a:r>
            <a:r>
              <a:rPr lang="en-US" dirty="0" smtClean="0"/>
              <a:t>language</a:t>
            </a:r>
            <a:endParaRPr lang="en-US" dirty="0"/>
          </a:p>
          <a:p>
            <a:pPr lvl="1"/>
            <a:r>
              <a:rPr lang="en-US" dirty="0" smtClean="0"/>
              <a:t>Look </a:t>
            </a:r>
            <a:r>
              <a:rPr lang="en-US" dirty="0"/>
              <a:t>for someone to help you to communicate, or use a family member or other resource immediately available who is able to assist if </a:t>
            </a:r>
            <a:r>
              <a:rPr lang="en-US" dirty="0" smtClean="0"/>
              <a:t>appropriate</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6996221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Mental Health / Cognitive</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Check </a:t>
            </a:r>
            <a:r>
              <a:rPr lang="en-US" dirty="0"/>
              <a:t>blood </a:t>
            </a:r>
            <a:r>
              <a:rPr lang="en-US" dirty="0" smtClean="0"/>
              <a:t>sugar</a:t>
            </a:r>
            <a:endParaRPr lang="en-US" dirty="0"/>
          </a:p>
          <a:p>
            <a:pPr lvl="1"/>
            <a:r>
              <a:rPr lang="en-US" dirty="0" smtClean="0"/>
              <a:t>Consider </a:t>
            </a:r>
            <a:r>
              <a:rPr lang="en-US" dirty="0"/>
              <a:t>the differential diagnosis (consider medical, traumatic conditions</a:t>
            </a:r>
            <a:r>
              <a:rPr lang="en-US" dirty="0" smtClean="0"/>
              <a:t>)</a:t>
            </a:r>
            <a:endParaRPr lang="en-US" dirty="0"/>
          </a:p>
          <a:p>
            <a:pPr lvl="1"/>
            <a:r>
              <a:rPr lang="en-US" dirty="0" smtClean="0"/>
              <a:t>Avoid </a:t>
            </a:r>
            <a:r>
              <a:rPr lang="en-US" dirty="0"/>
              <a:t>sensory overload or triggering actions when interacting with the patient</a:t>
            </a:r>
            <a:r>
              <a:rPr lang="en-US" dirty="0" smtClean="0"/>
              <a:t>.</a:t>
            </a:r>
            <a:endParaRPr lang="en-US" dirty="0"/>
          </a:p>
          <a:p>
            <a:pPr lvl="1"/>
            <a:r>
              <a:rPr lang="en-US" dirty="0" smtClean="0"/>
              <a:t>Use </a:t>
            </a:r>
            <a:r>
              <a:rPr lang="en-US" dirty="0"/>
              <a:t>calm voice, avoid </a:t>
            </a:r>
            <a:r>
              <a:rPr lang="en-US" dirty="0" smtClean="0"/>
              <a:t>escalation</a:t>
            </a:r>
            <a:endParaRPr lang="en-US" dirty="0"/>
          </a:p>
          <a:p>
            <a:pPr lvl="1"/>
            <a:r>
              <a:rPr lang="en-US" dirty="0" smtClean="0"/>
              <a:t>Use </a:t>
            </a:r>
            <a:r>
              <a:rPr lang="en-US" dirty="0"/>
              <a:t>open posture, avoid prolonged eye </a:t>
            </a:r>
            <a:r>
              <a:rPr lang="en-US" dirty="0" smtClean="0"/>
              <a:t>contact</a:t>
            </a:r>
            <a:endParaRPr lang="en-US" dirty="0"/>
          </a:p>
          <a:p>
            <a:pPr lvl="1"/>
            <a:r>
              <a:rPr lang="en-US" dirty="0" smtClean="0"/>
              <a:t>Consider </a:t>
            </a:r>
            <a:r>
              <a:rPr lang="en-US" dirty="0"/>
              <a:t>other resources for </a:t>
            </a:r>
            <a:r>
              <a:rPr lang="en-US" dirty="0" smtClean="0"/>
              <a:t>safety</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4563209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Autism</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Avoid </a:t>
            </a:r>
            <a:r>
              <a:rPr lang="en-US" dirty="0"/>
              <a:t>sensory overload and triggering actions such as sounds or bright light when interacting with the </a:t>
            </a:r>
            <a:r>
              <a:rPr lang="en-US" dirty="0" smtClean="0"/>
              <a:t>patient</a:t>
            </a:r>
            <a:endParaRPr lang="en-US" dirty="0"/>
          </a:p>
          <a:p>
            <a:pPr lvl="1"/>
            <a:r>
              <a:rPr lang="en-US" dirty="0" smtClean="0"/>
              <a:t>Discuss </a:t>
            </a:r>
            <a:r>
              <a:rPr lang="en-US" dirty="0"/>
              <a:t>requirements for successful interaction with </a:t>
            </a:r>
            <a:r>
              <a:rPr lang="en-US" dirty="0" smtClean="0"/>
              <a:t>caregiver</a:t>
            </a:r>
            <a:endParaRPr lang="en-US" dirty="0"/>
          </a:p>
          <a:p>
            <a:pPr lvl="1"/>
            <a:r>
              <a:rPr lang="en-US" dirty="0" smtClean="0"/>
              <a:t>Use </a:t>
            </a:r>
            <a:r>
              <a:rPr lang="en-US" dirty="0"/>
              <a:t>calm tone, acknowledge and validate </a:t>
            </a:r>
            <a:r>
              <a:rPr lang="en-US" dirty="0" smtClean="0"/>
              <a:t>emotions </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427988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Program Goals</a:t>
            </a:r>
            <a:endParaRPr lang="en-US" dirty="0"/>
          </a:p>
        </p:txBody>
      </p:sp>
      <p:sp>
        <p:nvSpPr>
          <p:cNvPr id="3" name="Content Placeholder 2"/>
          <p:cNvSpPr>
            <a:spLocks noGrp="1"/>
          </p:cNvSpPr>
          <p:nvPr>
            <p:ph idx="1"/>
          </p:nvPr>
        </p:nvSpPr>
        <p:spPr>
          <a:xfrm>
            <a:off x="457200" y="1407128"/>
            <a:ext cx="8229600" cy="5105400"/>
          </a:xfrm>
        </p:spPr>
        <p:txBody>
          <a:bodyPr>
            <a:normAutofit/>
          </a:bodyPr>
          <a:lstStyle/>
          <a:p>
            <a:r>
              <a:rPr lang="en-US" dirty="0" smtClean="0"/>
              <a:t>Psychomotor Goals</a:t>
            </a:r>
          </a:p>
          <a:p>
            <a:pPr lvl="1"/>
            <a:r>
              <a:rPr lang="en-US" dirty="0"/>
              <a:t>Expresses techniques that minimize the likelihood of injury to person with disabilities on the scene of an emergency.</a:t>
            </a:r>
            <a:endParaRPr lang="en-US" sz="2600" dirty="0"/>
          </a:p>
          <a:p>
            <a:pPr lvl="1"/>
            <a:r>
              <a:rPr lang="en-US" dirty="0" smtClean="0"/>
              <a:t>Expresses </a:t>
            </a:r>
            <a:r>
              <a:rPr lang="en-US" dirty="0"/>
              <a:t>the ability to use the checklist </a:t>
            </a:r>
            <a:r>
              <a:rPr lang="en-US" dirty="0" smtClean="0"/>
              <a:t>tool.</a:t>
            </a:r>
          </a:p>
          <a:p>
            <a:pPr lvl="1"/>
            <a:r>
              <a:rPr lang="en-US" dirty="0" smtClean="0"/>
              <a:t>Expresses </a:t>
            </a:r>
            <a:r>
              <a:rPr lang="en-US" dirty="0"/>
              <a:t>the ability to use de-escalation techniques.</a:t>
            </a:r>
          </a:p>
          <a:p>
            <a:pPr lvl="1"/>
            <a:endParaRPr lang="en-US" sz="2600" dirty="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38358538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Service Animals</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Assure </a:t>
            </a:r>
            <a:r>
              <a:rPr lang="en-US" dirty="0"/>
              <a:t>the service animal is transported with the </a:t>
            </a:r>
            <a:r>
              <a:rPr lang="en-US" dirty="0" smtClean="0"/>
              <a:t>patient </a:t>
            </a:r>
            <a:endParaRPr lang="en-US" dirty="0"/>
          </a:p>
          <a:p>
            <a:pPr lvl="1"/>
            <a:r>
              <a:rPr lang="en-US" dirty="0" smtClean="0"/>
              <a:t>Request </a:t>
            </a:r>
            <a:r>
              <a:rPr lang="en-US" dirty="0"/>
              <a:t>additional assistance should the animal not be able to accompany the </a:t>
            </a:r>
            <a:r>
              <a:rPr lang="en-US" dirty="0" smtClean="0"/>
              <a:t>patient</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216558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59833"/>
          </a:xfrm>
        </p:spPr>
        <p:txBody>
          <a:bodyPr>
            <a:noAutofit/>
          </a:bodyPr>
          <a:lstStyle/>
          <a:p>
            <a:r>
              <a:rPr lang="en-US" sz="3200" dirty="0"/>
              <a:t/>
            </a:r>
            <a:br>
              <a:rPr lang="en-US" sz="3200" dirty="0"/>
            </a:br>
            <a:r>
              <a:rPr lang="en-US" sz="3200" dirty="0" smtClean="0"/>
              <a:t/>
            </a:r>
            <a:br>
              <a:rPr lang="en-US" sz="3200" dirty="0" smtClean="0"/>
            </a:br>
            <a:r>
              <a:rPr lang="en-US" sz="3600" dirty="0" smtClean="0"/>
              <a:t>Resources for Information </a:t>
            </a:r>
            <a:br>
              <a:rPr lang="en-US" sz="3600" dirty="0" smtClean="0"/>
            </a:br>
            <a:r>
              <a:rPr lang="en-US" sz="3600" dirty="0" smtClean="0"/>
              <a:t>Related to Different Disabilities</a:t>
            </a:r>
            <a:r>
              <a:rPr lang="en-US" sz="3200" dirty="0"/>
              <a:t/>
            </a:r>
            <a:br>
              <a:rPr lang="en-US" sz="3200" dirty="0"/>
            </a:br>
            <a:r>
              <a:rPr lang="en-US" sz="3600" dirty="0"/>
              <a:t/>
            </a:r>
            <a:br>
              <a:rPr lang="en-US" sz="3600" dirty="0"/>
            </a:br>
            <a:endParaRPr lang="en-US" sz="3600" dirty="0"/>
          </a:p>
        </p:txBody>
      </p:sp>
      <p:sp>
        <p:nvSpPr>
          <p:cNvPr id="3" name="Content Placeholder 2"/>
          <p:cNvSpPr>
            <a:spLocks noGrp="1"/>
          </p:cNvSpPr>
          <p:nvPr>
            <p:ph idx="1"/>
          </p:nvPr>
        </p:nvSpPr>
        <p:spPr>
          <a:xfrm>
            <a:off x="457200" y="1600200"/>
            <a:ext cx="8153400" cy="4953000"/>
          </a:xfrm>
        </p:spPr>
        <p:txBody>
          <a:bodyPr>
            <a:normAutofit/>
          </a:bodyPr>
          <a:lstStyle/>
          <a:p>
            <a:r>
              <a:rPr lang="en-US" sz="3200" dirty="0" smtClean="0">
                <a:solidFill>
                  <a:schemeClr val="tx2"/>
                </a:solidFill>
              </a:rPr>
              <a:t>Community </a:t>
            </a:r>
            <a:r>
              <a:rPr lang="en-US" sz="3200" dirty="0">
                <a:solidFill>
                  <a:schemeClr val="tx2"/>
                </a:solidFill>
              </a:rPr>
              <a:t>Resources</a:t>
            </a:r>
          </a:p>
          <a:p>
            <a:pPr marL="594360" lvl="1">
              <a:spcBef>
                <a:spcPts val="0"/>
              </a:spcBef>
              <a:buFontTx/>
              <a:buChar char="―"/>
            </a:pPr>
            <a:r>
              <a:rPr lang="en-US" sz="1600"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htt</a:t>
            </a:r>
            <a:r>
              <a:rPr lang="en-US" sz="1400"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ps</a:t>
            </a:r>
            <a:r>
              <a:rPr lang="en-US" sz="14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://www.doh.wa.gov/YouandYourFamily/DisabilityOrganizations/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solidFill>
                  <a:schemeClr val="tx2"/>
                </a:solidFill>
              </a:rPr>
              <a:t>Provider Tools </a:t>
            </a:r>
            <a:endParaRPr lang="en-US" sz="3200" dirty="0">
              <a:solidFill>
                <a:schemeClr val="tx2"/>
              </a:solidFill>
            </a:endParaRPr>
          </a:p>
          <a:p>
            <a:pPr marL="594360" lvl="1" defTabSz="166688">
              <a:buFontTx/>
              <a:buChar char="―"/>
            </a:pPr>
            <a:r>
              <a:rPr lang="en-US" sz="1600" dirty="0" smtClean="0">
                <a:solidFill>
                  <a:schemeClr val="tx2"/>
                </a:solidFill>
                <a:hlinkClick r:id="rId4"/>
              </a:rPr>
              <a:t>http</a:t>
            </a:r>
            <a:r>
              <a:rPr lang="en-US" sz="1600" dirty="0">
                <a:solidFill>
                  <a:schemeClr val="tx2"/>
                </a:solidFill>
                <a:hlinkClick r:id="rId4"/>
              </a:rPr>
              <a:t>://</a:t>
            </a:r>
            <a:r>
              <a:rPr lang="en-US" sz="1600" dirty="0" smtClean="0">
                <a:solidFill>
                  <a:schemeClr val="tx2"/>
                </a:solidFill>
                <a:hlinkClick r:id="rId4"/>
              </a:rPr>
              <a:t>cdd.unm.edu/dhpd/pdfs/FifthEditionTipsSheet.pdf</a:t>
            </a:r>
            <a:r>
              <a:rPr lang="en-US" sz="1600" dirty="0" smtClean="0">
                <a:solidFill>
                  <a:schemeClr val="tx2"/>
                </a:solidFill>
              </a:rPr>
              <a:t> </a:t>
            </a:r>
            <a:endParaRPr lang="en-US" sz="1600" dirty="0">
              <a:solidFill>
                <a:schemeClr val="tx2"/>
              </a:solidFill>
            </a:endParaRPr>
          </a:p>
          <a:p>
            <a:pPr marL="594360" lvl="1" defTabSz="166688">
              <a:buFontTx/>
              <a:buChar char="―"/>
            </a:pPr>
            <a:r>
              <a:rPr lang="en-US" sz="1600" dirty="0" smtClean="0">
                <a:solidFill>
                  <a:schemeClr val="tx2"/>
                </a:solidFill>
                <a:hlinkClick r:id="rId5"/>
              </a:rPr>
              <a:t>https</a:t>
            </a:r>
            <a:r>
              <a:rPr lang="en-US" sz="1600" dirty="0">
                <a:solidFill>
                  <a:schemeClr val="tx2"/>
                </a:solidFill>
                <a:hlinkClick r:id="rId5"/>
              </a:rPr>
              <a:t>://</a:t>
            </a:r>
            <a:r>
              <a:rPr lang="en-US" sz="1600" dirty="0" smtClean="0">
                <a:solidFill>
                  <a:schemeClr val="tx2"/>
                </a:solidFill>
                <a:hlinkClick r:id="rId5"/>
              </a:rPr>
              <a:t>www.ada.gov/service_animals_2010.htm</a:t>
            </a:r>
            <a:r>
              <a:rPr lang="en-US" sz="1600" dirty="0" smtClean="0">
                <a:solidFill>
                  <a:schemeClr val="tx2"/>
                </a:solidFill>
              </a:rPr>
              <a:t>  </a:t>
            </a:r>
            <a:endParaRPr lang="en-US" sz="1600" dirty="0">
              <a:solidFill>
                <a:schemeClr val="tx2"/>
              </a:solidFill>
            </a:endParaRPr>
          </a:p>
          <a:p>
            <a:pPr marL="594360" lvl="1" defTabSz="114300">
              <a:buFontTx/>
              <a:buChar char="―"/>
            </a:pPr>
            <a:r>
              <a:rPr lang="en-US" sz="1600" dirty="0" smtClean="0">
                <a:solidFill>
                  <a:schemeClr val="tx2"/>
                </a:solidFill>
                <a:hlinkClick r:id="rId6"/>
              </a:rPr>
              <a:t>http</a:t>
            </a:r>
            <a:r>
              <a:rPr lang="en-US" sz="1600" dirty="0">
                <a:solidFill>
                  <a:schemeClr val="tx2"/>
                </a:solidFill>
                <a:hlinkClick r:id="rId6"/>
              </a:rPr>
              <a:t>://</a:t>
            </a:r>
            <a:r>
              <a:rPr lang="en-US" sz="1600" dirty="0" smtClean="0">
                <a:solidFill>
                  <a:schemeClr val="tx2"/>
                </a:solidFill>
                <a:hlinkClick r:id="rId6"/>
              </a:rPr>
              <a:t>terrorism.spcollege.edu/SPAWARAFN/index.html</a:t>
            </a:r>
            <a:r>
              <a:rPr lang="en-US" sz="1600" dirty="0" smtClean="0">
                <a:solidFill>
                  <a:schemeClr val="tx2"/>
                </a:solidFill>
              </a:rPr>
              <a:t> </a:t>
            </a:r>
            <a:endParaRPr lang="en-US" sz="1600" dirty="0">
              <a:solidFill>
                <a:schemeClr val="tx2"/>
              </a:solidFill>
            </a:endParaRPr>
          </a:p>
          <a:p>
            <a:pPr marL="594360" lvl="1">
              <a:buFontTx/>
              <a:buChar char="―"/>
            </a:pPr>
            <a:r>
              <a:rPr lang="en-US" sz="1600" dirty="0" smtClean="0">
                <a:solidFill>
                  <a:schemeClr val="tx2"/>
                </a:solidFill>
                <a:hlinkClick r:id="rId7"/>
              </a:rPr>
              <a:t>http</a:t>
            </a:r>
            <a:r>
              <a:rPr lang="en-US" sz="1400" dirty="0">
                <a:solidFill>
                  <a:schemeClr val="tx2"/>
                </a:solidFill>
                <a:hlinkClick r:id="rId7"/>
              </a:rPr>
              <a:t>://</a:t>
            </a:r>
            <a:r>
              <a:rPr lang="en-US" sz="1400" dirty="0" smtClean="0">
                <a:solidFill>
                  <a:schemeClr val="tx2"/>
                </a:solidFill>
                <a:hlinkClick r:id="rId7"/>
              </a:rPr>
              <a:t>www.readysandiego.org/training/first-responder-access-functional-needs-training-series/</a:t>
            </a:r>
            <a:endParaRPr lang="en-US" sz="1400" dirty="0" smtClean="0">
              <a:solidFill>
                <a:schemeClr val="tx2"/>
              </a:solidFill>
            </a:endParaRPr>
          </a:p>
          <a:p>
            <a:r>
              <a:rPr lang="en-US" sz="3200" dirty="0" smtClean="0">
                <a:solidFill>
                  <a:schemeClr val="tx2"/>
                </a:solidFill>
              </a:rPr>
              <a:t>Training Resources</a:t>
            </a:r>
          </a:p>
          <a:p>
            <a:pPr marL="594360" lvl="1" defTabSz="346075">
              <a:buFontTx/>
              <a:buChar char="―"/>
            </a:pPr>
            <a:r>
              <a:rPr lang="en-US" sz="1600" u="sng" dirty="0" smtClean="0">
                <a:hlinkClick r:id="rId8"/>
              </a:rPr>
              <a:t>https</a:t>
            </a:r>
            <a:r>
              <a:rPr lang="en-US" sz="1600" u="sng" dirty="0">
                <a:hlinkClick r:id="rId8"/>
              </a:rPr>
              <a:t>://www.doh.wa.gov/ForPublicHealthandHealthcareProviders/EmergencyMedicalServicesEMSSystems/EMSProviderEducation/EMSTrainingApplicationsAndDocuments </a:t>
            </a:r>
            <a:r>
              <a:rPr lang="en-US" sz="1400" dirty="0">
                <a:solidFill>
                  <a:schemeClr val="tx2"/>
                </a:solidFill>
              </a:rPr>
              <a:t>	</a:t>
            </a:r>
          </a:p>
          <a:p>
            <a:pPr lvl="0">
              <a:buFontTx/>
              <a:buChar char="―"/>
            </a:pPr>
            <a:endParaRPr lang="en-US" sz="2000" dirty="0">
              <a:solidFill>
                <a:schemeClr val="tx2"/>
              </a:solidFill>
            </a:endParaRPr>
          </a:p>
          <a:p>
            <a:pPr marL="0" lvl="0" indent="0">
              <a:buNone/>
            </a:pPr>
            <a:endParaRPr lang="en-US" dirty="0">
              <a:solidFill>
                <a:srgbClr val="FF0000"/>
              </a:solidFill>
            </a:endParaRP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8738697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600" dirty="0" smtClean="0"/>
              <a:t>Conclusion</a:t>
            </a:r>
            <a:r>
              <a:rPr lang="en-US" sz="3600" dirty="0"/>
              <a:t/>
            </a:r>
            <a:br>
              <a:rPr lang="en-US" sz="3600" dirty="0"/>
            </a:br>
            <a:endParaRPr lang="en-US" sz="3600" dirty="0"/>
          </a:p>
        </p:txBody>
      </p:sp>
      <p:sp>
        <p:nvSpPr>
          <p:cNvPr id="3" name="Content Placeholder 2"/>
          <p:cNvSpPr>
            <a:spLocks noGrp="1"/>
          </p:cNvSpPr>
          <p:nvPr>
            <p:ph idx="1"/>
          </p:nvPr>
        </p:nvSpPr>
        <p:spPr>
          <a:xfrm>
            <a:off x="603560" y="1219199"/>
            <a:ext cx="3981450" cy="4602164"/>
          </a:xfrm>
        </p:spPr>
        <p:txBody>
          <a:bodyPr>
            <a:normAutofit fontScale="70000" lnSpcReduction="20000"/>
          </a:bodyPr>
          <a:lstStyle/>
          <a:p>
            <a:pPr marL="0" lvl="0" indent="0">
              <a:buNone/>
            </a:pPr>
            <a:r>
              <a:rPr lang="en-US" sz="3600" dirty="0">
                <a:latin typeface="Edwardian Script ITC" panose="030303020407070D0804" pitchFamily="66" charset="0"/>
              </a:rPr>
              <a:t> </a:t>
            </a:r>
            <a:r>
              <a:rPr lang="en-US" sz="4000" b="1" dirty="0" smtClean="0">
                <a:latin typeface="Lucida Calligraphy" panose="03010101010101010101" pitchFamily="66" charset="0"/>
              </a:rPr>
              <a:t>Thank you for the privilege of your time!</a:t>
            </a:r>
          </a:p>
          <a:p>
            <a:pPr marL="0" lvl="0" indent="0">
              <a:buNone/>
            </a:pPr>
            <a:endParaRPr lang="en-US" sz="4000" b="1" dirty="0">
              <a:latin typeface="Lucida Calligraphy" panose="03010101010101010101" pitchFamily="66" charset="0"/>
            </a:endParaRPr>
          </a:p>
          <a:p>
            <a:pPr marL="0" lvl="0" indent="0">
              <a:buNone/>
            </a:pPr>
            <a:r>
              <a:rPr lang="en-US" sz="4000" b="1" dirty="0" smtClean="0">
                <a:latin typeface="Lucida Calligraphy" panose="03010101010101010101" pitchFamily="66" charset="0"/>
              </a:rPr>
              <a:t>Thank you for all you do for People with Access and Functional Needs!</a:t>
            </a:r>
          </a:p>
          <a:p>
            <a:pPr marL="0" lvl="0" indent="0">
              <a:buNone/>
            </a:pPr>
            <a:endParaRPr lang="en-US" sz="4000" b="1" dirty="0" smtClean="0">
              <a:latin typeface="Lucida Calligraphy" panose="03010101010101010101" pitchFamily="66" charset="0"/>
            </a:endParaRPr>
          </a:p>
          <a:p>
            <a:pPr marL="0" lvl="0" indent="0">
              <a:buNone/>
            </a:pPr>
            <a:r>
              <a:rPr lang="en-US" sz="4000" b="1" dirty="0" smtClean="0">
                <a:latin typeface="Lucida Calligraphy" panose="03010101010101010101" pitchFamily="66" charset="0"/>
              </a:rPr>
              <a:t>Travis and his family thank you as well.</a:t>
            </a:r>
            <a:endParaRPr lang="en-US" sz="4000" b="1" dirty="0">
              <a:latin typeface="Lucida Calligraphy" panose="03010101010101010101" pitchFamily="66" charset="0"/>
            </a:endParaRPr>
          </a:p>
        </p:txBody>
      </p:sp>
      <p:pic>
        <p:nvPicPr>
          <p:cNvPr id="4" name="Picture 3"/>
          <p:cNvPicPr>
            <a:picLocks noChangeAspect="1"/>
          </p:cNvPicPr>
          <p:nvPr/>
        </p:nvPicPr>
        <p:blipFill rotWithShape="1">
          <a:blip r:embed="rId3"/>
          <a:srcRect l="11751" r="25323" b="17595"/>
          <a:stretch/>
        </p:blipFill>
        <p:spPr>
          <a:xfrm>
            <a:off x="5181600" y="860612"/>
            <a:ext cx="3048000" cy="5319339"/>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274171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95659"/>
            <a:ext cx="8458200" cy="1143000"/>
          </a:xfrm>
        </p:spPr>
        <p:txBody>
          <a:bodyPr>
            <a:noAutofit/>
          </a:bodyPr>
          <a:lstStyle/>
          <a:p>
            <a:r>
              <a:rPr lang="en-US" dirty="0" smtClean="0"/>
              <a:t>Building Community Understanding</a:t>
            </a:r>
            <a:endParaRPr lang="en-US" dirty="0"/>
          </a:p>
        </p:txBody>
      </p:sp>
      <p:sp>
        <p:nvSpPr>
          <p:cNvPr id="3" name="Content Placeholder 2"/>
          <p:cNvSpPr>
            <a:spLocks noGrp="1"/>
          </p:cNvSpPr>
          <p:nvPr>
            <p:ph idx="1"/>
          </p:nvPr>
        </p:nvSpPr>
        <p:spPr>
          <a:xfrm>
            <a:off x="457200" y="1407128"/>
            <a:ext cx="8229600" cy="5105400"/>
          </a:xfrm>
        </p:spPr>
        <p:txBody>
          <a:bodyPr>
            <a:normAutofit/>
          </a:bodyPr>
          <a:lstStyle/>
          <a:p>
            <a:r>
              <a:rPr lang="en-US" dirty="0" smtClean="0"/>
              <a:t>Americans with Disabilities Act (ADA) definition of a person with a disability</a:t>
            </a:r>
          </a:p>
          <a:p>
            <a:pPr lvl="1"/>
            <a:r>
              <a:rPr lang="en-US" dirty="0" smtClean="0"/>
              <a:t>Impairment</a:t>
            </a:r>
          </a:p>
          <a:p>
            <a:pPr lvl="1"/>
            <a:r>
              <a:rPr lang="en-US" dirty="0" smtClean="0"/>
              <a:t>Disability</a:t>
            </a:r>
          </a:p>
          <a:p>
            <a:r>
              <a:rPr lang="en-US" dirty="0" smtClean="0"/>
              <a:t>People First Language</a:t>
            </a:r>
          </a:p>
          <a:p>
            <a:pPr lvl="1"/>
            <a:r>
              <a:rPr lang="en-US" dirty="0" smtClean="0"/>
              <a:t>People with disabilities are people first</a:t>
            </a:r>
          </a:p>
          <a:p>
            <a:pPr lvl="1"/>
            <a:endParaRPr lang="en-US" sz="2600" dirty="0"/>
          </a:p>
          <a:p>
            <a:pPr lvl="1"/>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2631268838"/>
              </p:ext>
            </p:extLst>
          </p:nvPr>
        </p:nvGraphicFramePr>
        <p:xfrm>
          <a:off x="371629" y="4648200"/>
          <a:ext cx="8400741" cy="1752600"/>
        </p:xfrm>
        <a:graphic>
          <a:graphicData uri="http://schemas.openxmlformats.org/presentationml/2006/ole">
            <mc:AlternateContent xmlns:mc="http://schemas.openxmlformats.org/markup-compatibility/2006">
              <mc:Choice xmlns:v="urn:schemas-microsoft-com:vml" Requires="v">
                <p:oleObj spid="_x0000_s1195" name="Document" r:id="rId5" imgW="6590166" imgH="1374862" progId="Word.Document.12">
                  <p:embed/>
                </p:oleObj>
              </mc:Choice>
              <mc:Fallback>
                <p:oleObj name="Document" r:id="rId5" imgW="6590166" imgH="1374862" progId="Word.Document.12">
                  <p:embed/>
                  <p:pic>
                    <p:nvPicPr>
                      <p:cNvPr id="0" name=""/>
                      <p:cNvPicPr/>
                      <p:nvPr/>
                    </p:nvPicPr>
                    <p:blipFill>
                      <a:blip r:embed="rId6"/>
                      <a:stretch>
                        <a:fillRect/>
                      </a:stretch>
                    </p:blipFill>
                    <p:spPr>
                      <a:xfrm>
                        <a:off x="371629" y="4648200"/>
                        <a:ext cx="8400741" cy="1752600"/>
                      </a:xfrm>
                      <a:prstGeom prst="rect">
                        <a:avLst/>
                      </a:prstGeom>
                    </p:spPr>
                  </p:pic>
                </p:oleObj>
              </mc:Fallback>
            </mc:AlternateContent>
          </a:graphicData>
        </a:graphic>
      </p:graphicFrame>
      <p:sp>
        <p:nvSpPr>
          <p:cNvPr id="5" name="TextBox 4"/>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323997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95659"/>
            <a:ext cx="8458200" cy="1143000"/>
          </a:xfrm>
        </p:spPr>
        <p:txBody>
          <a:bodyPr>
            <a:noAutofit/>
          </a:bodyPr>
          <a:lstStyle/>
          <a:p>
            <a:r>
              <a:rPr lang="en-US" dirty="0" smtClean="0"/>
              <a:t>Building Community Understanding</a:t>
            </a:r>
            <a:endParaRPr lang="en-US" dirty="0"/>
          </a:p>
        </p:txBody>
      </p:sp>
      <p:sp>
        <p:nvSpPr>
          <p:cNvPr id="3" name="Content Placeholder 2"/>
          <p:cNvSpPr>
            <a:spLocks noGrp="1"/>
          </p:cNvSpPr>
          <p:nvPr>
            <p:ph idx="1"/>
          </p:nvPr>
        </p:nvSpPr>
        <p:spPr>
          <a:xfrm>
            <a:off x="457200" y="1407128"/>
            <a:ext cx="8229600" cy="5105400"/>
          </a:xfrm>
        </p:spPr>
        <p:txBody>
          <a:bodyPr>
            <a:normAutofit fontScale="92500" lnSpcReduction="10000"/>
          </a:bodyPr>
          <a:lstStyle/>
          <a:p>
            <a:r>
              <a:rPr lang="en-US" dirty="0" smtClean="0"/>
              <a:t>Essential Tips and Etiquette</a:t>
            </a:r>
          </a:p>
          <a:p>
            <a:pPr lvl="1"/>
            <a:r>
              <a:rPr lang="en-US" dirty="0"/>
              <a:t>Be nice and use common sense.</a:t>
            </a:r>
          </a:p>
          <a:p>
            <a:endParaRPr lang="en-US" dirty="0"/>
          </a:p>
          <a:p>
            <a:r>
              <a:rPr lang="en-US" dirty="0"/>
              <a:t>Communication Techniques</a:t>
            </a:r>
          </a:p>
          <a:p>
            <a:pPr lvl="1"/>
            <a:r>
              <a:rPr lang="en-US" dirty="0" smtClean="0"/>
              <a:t>The </a:t>
            </a:r>
            <a:r>
              <a:rPr lang="en-US" dirty="0"/>
              <a:t>most important tool in communicating with anybody is respect; treat the other person as you would like to be treated</a:t>
            </a:r>
            <a:r>
              <a:rPr lang="en-US" dirty="0" smtClean="0"/>
              <a:t>.</a:t>
            </a:r>
          </a:p>
          <a:p>
            <a:pPr lvl="1"/>
            <a:endParaRPr lang="en-US" dirty="0"/>
          </a:p>
          <a:p>
            <a:r>
              <a:rPr lang="en-US" dirty="0"/>
              <a:t>Community Outreach </a:t>
            </a:r>
            <a:r>
              <a:rPr lang="en-US" dirty="0" smtClean="0"/>
              <a:t>Suggestions</a:t>
            </a:r>
          </a:p>
          <a:p>
            <a:pPr lvl="1"/>
            <a:r>
              <a:rPr lang="en-US" dirty="0"/>
              <a:t>Building partnerships with local community resources provides benefits for EMS providers and community members. </a:t>
            </a:r>
          </a:p>
          <a:p>
            <a:pPr lvl="1"/>
            <a:endParaRPr lang="en-US" dirty="0"/>
          </a:p>
          <a:p>
            <a:pPr lvl="1"/>
            <a:endParaRPr lang="en-US" sz="2600" dirty="0" smtClean="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2065869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p:txBody>
          <a:bodyPr/>
          <a:lstStyle/>
          <a:p>
            <a:r>
              <a:rPr lang="en-US" dirty="0" smtClean="0"/>
              <a:t>Definition of Physical and Mobility Disabilities</a:t>
            </a:r>
          </a:p>
          <a:p>
            <a:r>
              <a:rPr lang="en-US" dirty="0" smtClean="0"/>
              <a:t>Examples </a:t>
            </a:r>
            <a:r>
              <a:rPr lang="en-US" dirty="0"/>
              <a:t>of Conditions with Mobility or Physical </a:t>
            </a:r>
            <a:r>
              <a:rPr lang="en-US" dirty="0" smtClean="0"/>
              <a:t>Impairments:</a:t>
            </a:r>
          </a:p>
          <a:p>
            <a:pPr marL="0" indent="0">
              <a:buNone/>
            </a:pPr>
            <a:r>
              <a:rPr lang="en-US" dirty="0"/>
              <a:t> </a:t>
            </a:r>
            <a:r>
              <a:rPr lang="en-US" dirty="0" smtClean="0"/>
              <a:t> </a:t>
            </a:r>
          </a:p>
        </p:txBody>
      </p:sp>
      <p:graphicFrame>
        <p:nvGraphicFramePr>
          <p:cNvPr id="4" name="Table 3"/>
          <p:cNvGraphicFramePr>
            <a:graphicFrameLocks noGrp="1"/>
          </p:cNvGraphicFramePr>
          <p:nvPr>
            <p:extLst>
              <p:ext uri="{D42A27DB-BD31-4B8C-83A1-F6EECF244321}">
                <p14:modId xmlns:p14="http://schemas.microsoft.com/office/powerpoint/2010/main" val="772084157"/>
              </p:ext>
            </p:extLst>
          </p:nvPr>
        </p:nvGraphicFramePr>
        <p:xfrm>
          <a:off x="1066800" y="3211513"/>
          <a:ext cx="7010400" cy="2544759"/>
        </p:xfrm>
        <a:graphic>
          <a:graphicData uri="http://schemas.openxmlformats.org/drawingml/2006/table">
            <a:tbl>
              <a:tblPr firstRow="1" bandRow="1"/>
              <a:tblGrid>
                <a:gridCol w="3505200"/>
                <a:gridCol w="3505200"/>
              </a:tblGrid>
              <a:tr h="282751">
                <a:tc gridSpan="2">
                  <a:txBody>
                    <a:bodyPr/>
                    <a:lstStyle/>
                    <a:p>
                      <a:pPr marL="182880" marR="0" algn="ctr">
                        <a:lnSpc>
                          <a:spcPct val="107000"/>
                        </a:lnSpc>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Amyotrophic lateral sclerosis (ALS)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Amputation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Arthritis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Absent limb/ reduced limb function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Cerebral palsy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Neuromuscular disorders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Back disorders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Developmental coordination disorder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Dwarfism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Parkinson’s disease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Poliomyelitis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Post-polio syndrome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Spina bifida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Spinal cord injury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Stroke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Obesity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1912929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a:xfrm>
            <a:off x="189832" y="1828800"/>
            <a:ext cx="5411797" cy="5029200"/>
          </a:xfrm>
        </p:spPr>
        <p:txBody>
          <a:bodyPr>
            <a:normAutofit lnSpcReduction="10000"/>
          </a:bodyPr>
          <a:lstStyle/>
          <a:p>
            <a:pPr lvl="0"/>
            <a:r>
              <a:rPr lang="en-US" dirty="0"/>
              <a:t>Essential Tips / Etiquette </a:t>
            </a:r>
          </a:p>
          <a:p>
            <a:pPr lvl="1"/>
            <a:r>
              <a:rPr lang="en-US" dirty="0" smtClean="0"/>
              <a:t>Ask the person about how best to move them or assist them</a:t>
            </a:r>
          </a:p>
          <a:p>
            <a:pPr lvl="1"/>
            <a:r>
              <a:rPr lang="en-US" dirty="0" smtClean="0"/>
              <a:t>Ask </a:t>
            </a:r>
            <a:r>
              <a:rPr lang="en-US" dirty="0"/>
              <a:t>people before removing them from their </a:t>
            </a:r>
            <a:r>
              <a:rPr lang="en-US" dirty="0" smtClean="0"/>
              <a:t>wheelchair</a:t>
            </a:r>
          </a:p>
          <a:p>
            <a:pPr lvl="1"/>
            <a:r>
              <a:rPr lang="en-US" dirty="0" smtClean="0"/>
              <a:t>Do </a:t>
            </a:r>
            <a:r>
              <a:rPr lang="en-US" dirty="0"/>
              <a:t>not separate people from their assistive devices</a:t>
            </a:r>
            <a:endParaRPr lang="en-US" dirty="0" smtClean="0"/>
          </a:p>
          <a:p>
            <a:pPr marL="457200" lvl="1" indent="0">
              <a:buNone/>
            </a:pPr>
            <a:endParaRPr lang="en-US" dirty="0" smtClean="0"/>
          </a:p>
          <a:p>
            <a:endParaRPr lang="en-US" dirty="0"/>
          </a:p>
          <a:p>
            <a:pPr marL="0" indent="0">
              <a:buNone/>
            </a:pP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7"/>
          <p:cNvPicPr>
            <a:picLocks noChangeAspect="1"/>
          </p:cNvPicPr>
          <p:nvPr/>
        </p:nvPicPr>
        <p:blipFill>
          <a:blip r:embed="rId3"/>
          <a:stretch>
            <a:fillRect/>
          </a:stretch>
        </p:blipFill>
        <p:spPr>
          <a:xfrm>
            <a:off x="6024058" y="1382984"/>
            <a:ext cx="2815141" cy="25161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488" y="3895532"/>
            <a:ext cx="2743200" cy="2464187"/>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val="4083828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PHTAC Draft Presentation EMST-SC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PHTAC Draft Presentation EMST-SC2</Template>
  <TotalTime>1002</TotalTime>
  <Words>9163</Words>
  <Application>Microsoft Office PowerPoint</Application>
  <PresentationFormat>On-screen Show (4:3)</PresentationFormat>
  <Paragraphs>1244</Paragraphs>
  <Slides>52</Slides>
  <Notes>52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Arial</vt:lpstr>
      <vt:lpstr>Calibri</vt:lpstr>
      <vt:lpstr>Courier New</vt:lpstr>
      <vt:lpstr>Edwardian Script ITC</vt:lpstr>
      <vt:lpstr>Lucida Calligraphy</vt:lpstr>
      <vt:lpstr>Symbol</vt:lpstr>
      <vt:lpstr>Times New Roman</vt:lpstr>
      <vt:lpstr>PHTAC Draft Presentation EMST-SC2</vt:lpstr>
      <vt:lpstr>Document</vt:lpstr>
      <vt:lpstr>Education for EMS-Disability Awareness Travis Alert Act 43.70.490 RCW, 38.52 RCW (SHB-1258)  For more information or additional copies of this document contact Washington State Department of Health Office of Community Health Systems 111 Israel Road SW Olympia, WA 98504-7424 360-236-2840 HSQA.EMS@doh.wa.gov  </vt:lpstr>
      <vt:lpstr>Overall Goals of Travis Alert Act</vt:lpstr>
      <vt:lpstr>Training Program Goals</vt:lpstr>
      <vt:lpstr>Training Program Goals</vt:lpstr>
      <vt:lpstr>Training Program Goals</vt:lpstr>
      <vt:lpstr>Building Community Understanding</vt:lpstr>
      <vt:lpstr>Building Community Understanding</vt:lpstr>
      <vt:lpstr>Module 1: People with  Mobility/Physical Impairments</vt:lpstr>
      <vt:lpstr>Module 1: People with  Mobility/Physical Impairments</vt:lpstr>
      <vt:lpstr>Module 1: People with  Mobility/Physical Impairments</vt:lpstr>
      <vt:lpstr>Module 1: People with  Mobility/Physical Impairments</vt:lpstr>
      <vt:lpstr>Module 2: People with Sensory Impairments 2A: d/Deaf, Hard of Hearing</vt:lpstr>
      <vt:lpstr>Module 2: People with Sensory Impairments 2A: d/Deaf, Hard of Hearing</vt:lpstr>
      <vt:lpstr>Module 2: People with Sensory Impairments 2A: d/Deaf, Hard of Hearing</vt:lpstr>
      <vt:lpstr>Module 2: People with Sensory Impairments 2A: d/Deaf, Hard of Hearing</vt:lpstr>
      <vt:lpstr>Module 2: People with Sensory Impairments 2B: Blind, Low Vision or Visual Impairment</vt:lpstr>
      <vt:lpstr>Module 2: People with Sensory Impairments 2B: Blind, Low Vision or Visual Impairment</vt:lpstr>
      <vt:lpstr>Module 2: People with Sensory Impairments 2B: Blind, Low Vision or Visual Impairment</vt:lpstr>
      <vt:lpstr>Module 2: People with Sensory Impairments 2B: Blind, Low Vision or Visual Impairment</vt:lpstr>
      <vt:lpstr>Module 2: People with Sensory Impairments 2C: Deaf-Blind</vt:lpstr>
      <vt:lpstr>Module 2: People with Sensory Impairments 2C: Deaf-Blind</vt:lpstr>
      <vt:lpstr>Module 2: People with Sensory Impairments 2C: Deaf-Blind</vt:lpstr>
      <vt:lpstr>Module 2: People with Sensory Impairments 2C: Deaf-Blind</vt:lpstr>
      <vt:lpstr>Module 3: People with  Mental Health, Cognitive, Intellectual, Developmental Impairments </vt:lpstr>
      <vt:lpstr>Module 3: People with  Mental Health, Cognitive, Intellectual, Developmental Impairments </vt:lpstr>
      <vt:lpstr> Module 3A: Mental Health    (Psychiatric, Behavioral, Emotional) </vt:lpstr>
      <vt:lpstr> Module 3A: Mental Health    (Psychiatric, Behavioral, Emotional) </vt:lpstr>
      <vt:lpstr> Module 3A: Mental Health    (Psychiatric, Behavioral, Emotional) </vt:lpstr>
      <vt:lpstr> Module 3A: Mental Health    (Psychiatric, Behavioral, Emotional) </vt:lpstr>
      <vt:lpstr> Module 3B: Cognitive (Learning, Intellectual, Developmental, TBI) </vt:lpstr>
      <vt:lpstr> Module 3B: Cognitive (Learning, Intellectual, Developmental, TBI) </vt:lpstr>
      <vt:lpstr> Module 3B: Cognitive (Learning, Intellectual, Developmental, TBI) </vt:lpstr>
      <vt:lpstr>Module 3C: Autism</vt:lpstr>
      <vt:lpstr>Module 3C: Autism</vt:lpstr>
      <vt:lpstr>Module 3C: Autism</vt:lpstr>
      <vt:lpstr>Module 3C: Autism</vt:lpstr>
      <vt:lpstr>Module 4: People with Service Animals</vt:lpstr>
      <vt:lpstr>Module 4: People with Service Animals</vt:lpstr>
      <vt:lpstr>Module 4: People with Service Animals</vt:lpstr>
      <vt:lpstr>Module 4: People with Service Animals</vt:lpstr>
      <vt:lpstr>Module 4: People with Service Animals</vt:lpstr>
      <vt:lpstr>Summary</vt:lpstr>
      <vt:lpstr>Summary</vt:lpstr>
      <vt:lpstr>Ability Checklist</vt:lpstr>
      <vt:lpstr> Ability Checklist- Mobility / Physical Impairments </vt:lpstr>
      <vt:lpstr> Ability Checklist - Sensory Impairment - Vision </vt:lpstr>
      <vt:lpstr> Ability Checklist - Sensory Impairment - Hearing </vt:lpstr>
      <vt:lpstr> Ability Checklist - Mental Health / Cognitive </vt:lpstr>
      <vt:lpstr> Ability Checklist - Autism </vt:lpstr>
      <vt:lpstr> Ability Checklist – Service Animals </vt:lpstr>
      <vt:lpstr>  Resources for Information  Related to Different Disabilities  </vt:lpstr>
      <vt:lpstr> Conclusion </vt:lpstr>
    </vt:vector>
  </TitlesOfParts>
  <Company>Washington State Department of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Washington  Emergency Care Systems  Education for EMS-Disability Awareness Travis Alert Act 43.70.490 RCW, 38.52 RCW (SHB-1258)  Curriculum developed August 2018</dc:title>
  <dc:creator>Department of Health;Pierce County EMS</dc:creator>
  <cp:lastModifiedBy>Wicklund, Renee (DOH)</cp:lastModifiedBy>
  <cp:revision>181</cp:revision>
  <dcterms:created xsi:type="dcterms:W3CDTF">2015-10-20T19:28:21Z</dcterms:created>
  <dcterms:modified xsi:type="dcterms:W3CDTF">2018-10-15T19:35:43Z</dcterms:modified>
</cp:coreProperties>
</file>